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rawings/legacyDiagramText8.bin" ContentType="application/vnd.ms-office.legacyDiagramText"/>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drawings/legacyDiagramText4.bin" ContentType="application/vnd.ms-office.legacyDiagramTex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drawings/legacyDiagramText5.bin" ContentType="application/vnd.ms-office.legacyDiagramText"/>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drawings/legacyDiagramText1.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rawings/legacyDiagramText6.bin" ContentType="application/vnd.ms-office.legacyDiagramText"/>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rawings/legacyDiagramText2.bin" ContentType="application/vnd.ms-office.legacyDiagramText"/>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drawings/legacyDiagramText7.bin" ContentType="application/vnd.ms-office.legacyDiagramTex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32"/>
  </p:notesMasterIdLst>
  <p:sldIdLst>
    <p:sldId id="656" r:id="rId2"/>
    <p:sldId id="655" r:id="rId3"/>
    <p:sldId id="608" r:id="rId4"/>
    <p:sldId id="982" r:id="rId5"/>
    <p:sldId id="985" r:id="rId6"/>
    <p:sldId id="984" r:id="rId7"/>
    <p:sldId id="983" r:id="rId8"/>
    <p:sldId id="986" r:id="rId9"/>
    <p:sldId id="609" r:id="rId10"/>
    <p:sldId id="660" r:id="rId11"/>
    <p:sldId id="661" r:id="rId12"/>
    <p:sldId id="662" r:id="rId13"/>
    <p:sldId id="817" r:id="rId14"/>
    <p:sldId id="898" r:id="rId15"/>
    <p:sldId id="899" r:id="rId16"/>
    <p:sldId id="610" r:id="rId17"/>
    <p:sldId id="819" r:id="rId18"/>
    <p:sldId id="900" r:id="rId19"/>
    <p:sldId id="821" r:id="rId20"/>
    <p:sldId id="893" r:id="rId21"/>
    <p:sldId id="822" r:id="rId22"/>
    <p:sldId id="901" r:id="rId23"/>
    <p:sldId id="902" r:id="rId24"/>
    <p:sldId id="823" r:id="rId25"/>
    <p:sldId id="824" r:id="rId26"/>
    <p:sldId id="825" r:id="rId27"/>
    <p:sldId id="826" r:id="rId28"/>
    <p:sldId id="827" r:id="rId29"/>
    <p:sldId id="887" r:id="rId30"/>
    <p:sldId id="828" r:id="rId31"/>
    <p:sldId id="884" r:id="rId32"/>
    <p:sldId id="829" r:id="rId33"/>
    <p:sldId id="831" r:id="rId34"/>
    <p:sldId id="833" r:id="rId35"/>
    <p:sldId id="839" r:id="rId36"/>
    <p:sldId id="895" r:id="rId37"/>
    <p:sldId id="896" r:id="rId38"/>
    <p:sldId id="885" r:id="rId39"/>
    <p:sldId id="883" r:id="rId40"/>
    <p:sldId id="886" r:id="rId41"/>
    <p:sldId id="842" r:id="rId42"/>
    <p:sldId id="843" r:id="rId43"/>
    <p:sldId id="844" r:id="rId44"/>
    <p:sldId id="857" r:id="rId45"/>
    <p:sldId id="903" r:id="rId46"/>
    <p:sldId id="905" r:id="rId47"/>
    <p:sldId id="904" r:id="rId48"/>
    <p:sldId id="913" r:id="rId49"/>
    <p:sldId id="912" r:id="rId50"/>
    <p:sldId id="911" r:id="rId51"/>
    <p:sldId id="910" r:id="rId52"/>
    <p:sldId id="909" r:id="rId53"/>
    <p:sldId id="908" r:id="rId54"/>
    <p:sldId id="907" r:id="rId55"/>
    <p:sldId id="906" r:id="rId56"/>
    <p:sldId id="923" r:id="rId57"/>
    <p:sldId id="922" r:id="rId58"/>
    <p:sldId id="921" r:id="rId59"/>
    <p:sldId id="920" r:id="rId60"/>
    <p:sldId id="919" r:id="rId61"/>
    <p:sldId id="918" r:id="rId62"/>
    <p:sldId id="917" r:id="rId63"/>
    <p:sldId id="916" r:id="rId64"/>
    <p:sldId id="915" r:id="rId65"/>
    <p:sldId id="805" r:id="rId66"/>
    <p:sldId id="924" r:id="rId67"/>
    <p:sldId id="929" r:id="rId68"/>
    <p:sldId id="928" r:id="rId69"/>
    <p:sldId id="926" r:id="rId70"/>
    <p:sldId id="940" r:id="rId71"/>
    <p:sldId id="939" r:id="rId72"/>
    <p:sldId id="938" r:id="rId73"/>
    <p:sldId id="937" r:id="rId74"/>
    <p:sldId id="936" r:id="rId75"/>
    <p:sldId id="935" r:id="rId76"/>
    <p:sldId id="934" r:id="rId77"/>
    <p:sldId id="933" r:id="rId78"/>
    <p:sldId id="932" r:id="rId79"/>
    <p:sldId id="931" r:id="rId80"/>
    <p:sldId id="930" r:id="rId81"/>
    <p:sldId id="941" r:id="rId82"/>
    <p:sldId id="942" r:id="rId83"/>
    <p:sldId id="957" r:id="rId84"/>
    <p:sldId id="956" r:id="rId85"/>
    <p:sldId id="955" r:id="rId86"/>
    <p:sldId id="954" r:id="rId87"/>
    <p:sldId id="953" r:id="rId88"/>
    <p:sldId id="952" r:id="rId89"/>
    <p:sldId id="962" r:id="rId90"/>
    <p:sldId id="961" r:id="rId91"/>
    <p:sldId id="960" r:id="rId92"/>
    <p:sldId id="959" r:id="rId93"/>
    <p:sldId id="958" r:id="rId94"/>
    <p:sldId id="951" r:id="rId95"/>
    <p:sldId id="950" r:id="rId96"/>
    <p:sldId id="949" r:id="rId97"/>
    <p:sldId id="948" r:id="rId98"/>
    <p:sldId id="947" r:id="rId99"/>
    <p:sldId id="946" r:id="rId100"/>
    <p:sldId id="945" r:id="rId101"/>
    <p:sldId id="944" r:id="rId102"/>
    <p:sldId id="943" r:id="rId103"/>
    <p:sldId id="963" r:id="rId104"/>
    <p:sldId id="969" r:id="rId105"/>
    <p:sldId id="968" r:id="rId106"/>
    <p:sldId id="974" r:id="rId107"/>
    <p:sldId id="967" r:id="rId108"/>
    <p:sldId id="970" r:id="rId109"/>
    <p:sldId id="966" r:id="rId110"/>
    <p:sldId id="965" r:id="rId111"/>
    <p:sldId id="964" r:id="rId112"/>
    <p:sldId id="971" r:id="rId113"/>
    <p:sldId id="975" r:id="rId114"/>
    <p:sldId id="973" r:id="rId115"/>
    <p:sldId id="979" r:id="rId116"/>
    <p:sldId id="977" r:id="rId117"/>
    <p:sldId id="978" r:id="rId118"/>
    <p:sldId id="373" r:id="rId119"/>
    <p:sldId id="374" r:id="rId120"/>
    <p:sldId id="376" r:id="rId121"/>
    <p:sldId id="333" r:id="rId122"/>
    <p:sldId id="980" r:id="rId123"/>
    <p:sldId id="981" r:id="rId124"/>
    <p:sldId id="347" r:id="rId125"/>
    <p:sldId id="336" r:id="rId126"/>
    <p:sldId id="337" r:id="rId127"/>
    <p:sldId id="339" r:id="rId128"/>
    <p:sldId id="338" r:id="rId129"/>
    <p:sldId id="976" r:id="rId130"/>
    <p:sldId id="972" r:id="rId131"/>
  </p:sldIdLst>
  <p:sldSz cx="9144000" cy="6859588"/>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00"/>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35" autoAdjust="0"/>
    <p:restoredTop sz="94683" autoAdjust="0"/>
  </p:normalViewPr>
  <p:slideViewPr>
    <p:cSldViewPr>
      <p:cViewPr varScale="1">
        <p:scale>
          <a:sx n="84" d="100"/>
          <a:sy n="84" d="100"/>
        </p:scale>
        <p:origin x="-1560" y="-78"/>
      </p:cViewPr>
      <p:guideLst>
        <p:guide orient="horz" pos="2161"/>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808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microsoft.com/office/2006/relationships/legacyDocTextInfo" Target="legacyDocTextInfo.bin"/><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3" Type="http://schemas.openxmlformats.org/officeDocument/2006/relationships/slide" Target="slides/slide120.xml"/><Relationship Id="rId2" Type="http://schemas.openxmlformats.org/officeDocument/2006/relationships/slide" Target="slides/slide119.xml"/><Relationship Id="rId1" Type="http://schemas.openxmlformats.org/officeDocument/2006/relationships/slide" Target="slides/slide1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defRPr>
            </a:lvl1pPr>
          </a:lstStyle>
          <a:p>
            <a:pPr>
              <a:defRPr/>
            </a:pPr>
            <a:endParaRPr lang="en-US" altLang="zh-CN"/>
          </a:p>
        </p:txBody>
      </p:sp>
      <p:sp>
        <p:nvSpPr>
          <p:cNvPr id="839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defRPr>
            </a:lvl1pPr>
          </a:lstStyle>
          <a:p>
            <a:pPr>
              <a:defRPr/>
            </a:pPr>
            <a:endParaRPr lang="en-US" altLang="zh-CN"/>
          </a:p>
        </p:txBody>
      </p:sp>
      <p:sp>
        <p:nvSpPr>
          <p:cNvPr id="135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39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839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defRPr>
            </a:lvl1pPr>
          </a:lstStyle>
          <a:p>
            <a:pPr>
              <a:defRPr/>
            </a:pPr>
            <a:endParaRPr lang="en-US" altLang="zh-CN"/>
          </a:p>
        </p:txBody>
      </p:sp>
      <p:sp>
        <p:nvSpPr>
          <p:cNvPr id="839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pPr>
              <a:defRPr/>
            </a:pPr>
            <a:fld id="{1D4D197E-9063-46B9-9388-ADF56E6B10E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4B30C8DD-7C58-436A-B441-B5FE1DBF40EF}" type="slidenum">
              <a:rPr lang="en-US" altLang="zh-CN" smtClean="0"/>
              <a:pPr/>
              <a:t>1</a:t>
            </a:fld>
            <a:endParaRPr lang="en-US" altLang="zh-CN" smtClean="0"/>
          </a:p>
        </p:txBody>
      </p:sp>
      <p:sp>
        <p:nvSpPr>
          <p:cNvPr id="136195" name="Rectangle 2"/>
          <p:cNvSpPr>
            <a:spLocks noGrp="1" noRot="1" noChangeAspect="1" noChangeArrowheads="1" noTextEdit="1"/>
          </p:cNvSpPr>
          <p:nvPr>
            <p:ph type="sldImg"/>
          </p:nvPr>
        </p:nvSpPr>
        <p:spPr>
          <a:xfrm>
            <a:off x="1146175" y="685800"/>
            <a:ext cx="4570413" cy="3427413"/>
          </a:xfrm>
          <a:ln/>
        </p:spPr>
      </p:sp>
      <p:sp>
        <p:nvSpPr>
          <p:cNvPr id="136196" name="Rectangle 3"/>
          <p:cNvSpPr>
            <a:spLocks noGrp="1" noChangeArrowheads="1"/>
          </p:cNvSpPr>
          <p:nvPr>
            <p:ph type="body" idx="1"/>
          </p:nvPr>
        </p:nvSpPr>
        <p:spPr>
          <a:xfrm>
            <a:off x="914400" y="4341813"/>
            <a:ext cx="5029200" cy="4116387"/>
          </a:xfrm>
          <a:noFill/>
          <a:ln/>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161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7788"/>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84297C9-FC83-451A-B996-5101E4B714F8}" type="slidenum">
              <a:rPr lang="en-US" altLang="zh-CN"/>
              <a:pPr>
                <a:defRPr/>
              </a:pPr>
              <a:t>‹#›</a:t>
            </a:fld>
            <a:endParaRPr lang="en-US" altLang="zh-CN"/>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AB9FEC2-29BF-40AB-BF89-D1F07398F38E}" type="slidenum">
              <a:rPr lang="en-US" altLang="zh-CN"/>
              <a:pPr>
                <a:defRPr/>
              </a:pPr>
              <a:t>‹#›</a:t>
            </a:fld>
            <a:endParaRPr lang="en-US" altLang="zh-CN"/>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7FCB76B-BDF3-4039-B5A7-981AF4324401}" type="slidenum">
              <a:rPr lang="en-US" altLang="zh-CN"/>
              <a:pPr>
                <a:defRPr/>
              </a:pPr>
              <a:t>‹#›</a:t>
            </a:fld>
            <a:endParaRPr lang="en-US" altLang="zh-CN"/>
          </a:p>
        </p:txBody>
      </p:sp>
    </p:spTree>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75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75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D7D7959-A07B-4C93-A767-F1615442EC34}" type="slidenum">
              <a:rPr lang="en-US" altLang="zh-CN"/>
              <a:pPr>
                <a:defRPr/>
              </a:pPr>
              <a:t>‹#›</a:t>
            </a:fld>
            <a:endParaRPr lang="en-US" altLang="zh-CN"/>
          </a:p>
        </p:txBody>
      </p:sp>
    </p:spTree>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75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40175"/>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50B0EF1D-0883-4511-82EF-13543123408B}" type="slidenum">
              <a:rPr lang="en-US" altLang="zh-CN"/>
              <a:pPr>
                <a:defRPr/>
              </a:pPr>
              <a:t>‹#›</a:t>
            </a:fld>
            <a:endParaRPr lang="en-US" altLang="zh-CN"/>
          </a:p>
        </p:txBody>
      </p:sp>
    </p:spTree>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3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89B47AE3-D22E-49FA-8BF7-630F7F97873C}" type="slidenum">
              <a:rPr lang="en-US" altLang="zh-CN"/>
              <a:pPr>
                <a:defRPr/>
              </a:pPr>
              <a:t>‹#›</a:t>
            </a:fld>
            <a:endParaRPr lang="en-US" altLang="zh-CN"/>
          </a:p>
        </p:txBody>
      </p:sp>
    </p:spTree>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8229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 y="3940175"/>
            <a:ext cx="8229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45328AE-5737-4749-8314-6FBF2B64E0F2}" type="slidenum">
              <a:rPr lang="en-US" altLang="zh-CN"/>
              <a:pPr>
                <a:defRPr/>
              </a:pPr>
              <a:t>‹#›</a:t>
            </a:fld>
            <a:endParaRPr lang="en-US" altLang="zh-CN"/>
          </a:p>
        </p:txBody>
      </p:sp>
    </p:spTree>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7550"/>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D7453F9-F1C9-4D7E-BF80-F11780BD504B}" type="slidenum">
              <a:rPr lang="en-US" altLang="zh-CN"/>
              <a:pPr>
                <a:defRPr/>
              </a:pPr>
              <a:t>‹#›</a:t>
            </a:fld>
            <a:endParaRPr lang="en-US" altLang="zh-CN"/>
          </a:p>
        </p:txBody>
      </p:sp>
    </p:spTree>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40175"/>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40175"/>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C26D262D-2F82-4C12-A4EB-629128F0578F}" type="slidenum">
              <a:rPr lang="en-US" altLang="zh-CN"/>
              <a:pPr>
                <a:defRPr/>
              </a:pPr>
              <a:t>‹#›</a:t>
            </a:fld>
            <a:endParaRPr lang="en-US" altLang="zh-CN"/>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E534C1A-0E96-4B05-B4A0-614D905C3FC1}" type="slidenum">
              <a:rPr lang="en-US" altLang="zh-CN"/>
              <a:pPr>
                <a:defRPr/>
              </a:pPr>
              <a:t>‹#›</a:t>
            </a:fld>
            <a:endParaRPr lang="en-US" altLang="zh-CN"/>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8488"/>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17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3E52E6D-DE10-4813-966A-CF42DC8C13DA}" type="slidenum">
              <a:rPr lang="en-US" altLang="zh-CN"/>
              <a:pPr>
                <a:defRPr/>
              </a:pPr>
              <a:t>‹#›</a:t>
            </a:fld>
            <a:endParaRPr lang="en-US" altLang="zh-CN"/>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B53EB70-ABC1-4E17-B9C8-53A9E5FDDE44}" type="slidenum">
              <a:rPr lang="en-US" altLang="zh-CN"/>
              <a:pPr>
                <a:defRPr/>
              </a:pPr>
              <a:t>‹#›</a:t>
            </a:fld>
            <a:endParaRPr lang="en-US" altLang="zh-CN"/>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6E3C7C5A-68EB-47FD-B791-EB99A7D5ADA4}" type="slidenum">
              <a:rPr lang="en-US" altLang="zh-CN"/>
              <a:pPr>
                <a:defRPr/>
              </a:pPr>
              <a:t>‹#›</a:t>
            </a:fld>
            <a:endParaRPr lang="en-US" altLang="zh-CN"/>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F33AB76F-0F34-4487-BEF5-F65FDD7728B3}" type="slidenum">
              <a:rPr lang="en-US" altLang="zh-CN"/>
              <a:pPr>
                <a:defRPr/>
              </a:pPr>
              <a:t>‹#›</a:t>
            </a:fld>
            <a:endParaRPr lang="en-US" altLang="zh-CN"/>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E4317FCE-C771-49DA-9E52-398889F9AB76}" type="slidenum">
              <a:rPr lang="en-US" altLang="zh-CN"/>
              <a:pPr>
                <a:defRPr/>
              </a:pPr>
              <a:t>‹#›</a:t>
            </a:fld>
            <a:endParaRPr lang="en-US" altLang="zh-CN"/>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4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26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48A3AE1-087D-4FAB-9DCD-E4A69A7575FE}" type="slidenum">
              <a:rPr lang="en-US" altLang="zh-CN"/>
              <a:pPr>
                <a:defRPr/>
              </a:pPr>
              <a:t>‹#›</a:t>
            </a:fld>
            <a:endParaRPr lang="en-US" altLang="zh-CN"/>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2188"/>
            <a:ext cx="5486400" cy="566737"/>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6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892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0AACCFE-6F0C-4D45-922C-CA57EB996462}" type="slidenum">
              <a:rPr lang="en-US" altLang="zh-CN"/>
              <a:pPr>
                <a:defRPr/>
              </a:pPr>
              <a:t>‹#›</a:t>
            </a:fld>
            <a:endParaRPr lang="en-US" altLang="zh-CN"/>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2291" name="Rectangle 3"/>
          <p:cNvSpPr>
            <a:spLocks noGrp="1" noChangeArrowheads="1"/>
          </p:cNvSpPr>
          <p:nvPr>
            <p:ph type="body" idx="1"/>
          </p:nvPr>
        </p:nvSpPr>
        <p:spPr bwMode="auto">
          <a:xfrm>
            <a:off x="457200" y="1600200"/>
            <a:ext cx="8229600" cy="4527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50564" name="Rectangle 4"/>
          <p:cNvSpPr>
            <a:spLocks noGrp="1" noChangeArrowheads="1"/>
          </p:cNvSpPr>
          <p:nvPr>
            <p:ph type="dt" sz="half" idx="2"/>
          </p:nvPr>
        </p:nvSpPr>
        <p:spPr bwMode="auto">
          <a:xfrm>
            <a:off x="457200" y="624681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450565" name="Rectangle 5"/>
          <p:cNvSpPr>
            <a:spLocks noGrp="1" noChangeArrowheads="1"/>
          </p:cNvSpPr>
          <p:nvPr>
            <p:ph type="ftr" sz="quarter" idx="3"/>
          </p:nvPr>
        </p:nvSpPr>
        <p:spPr bwMode="auto">
          <a:xfrm>
            <a:off x="3124200" y="624681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450566" name="Rectangle 6"/>
          <p:cNvSpPr>
            <a:spLocks noGrp="1" noChangeArrowheads="1"/>
          </p:cNvSpPr>
          <p:nvPr>
            <p:ph type="sldNum" sz="quarter" idx="4"/>
          </p:nvPr>
        </p:nvSpPr>
        <p:spPr bwMode="auto">
          <a:xfrm>
            <a:off x="6553200" y="624681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4F7406C-3F69-4250-BCD8-1E5580A8BD0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0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9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42938" y="1928813"/>
            <a:ext cx="8001000" cy="914400"/>
          </a:xfrm>
          <a:prstGeom prst="rect">
            <a:avLst/>
          </a:prstGeom>
          <a:noFill/>
          <a:ln w="9525">
            <a:noFill/>
            <a:miter lim="800000"/>
            <a:headEnd/>
            <a:tailEnd/>
          </a:ln>
        </p:spPr>
        <p:txBody>
          <a:bodyPr>
            <a:spAutoFit/>
          </a:bodyPr>
          <a:lstStyle/>
          <a:p>
            <a:pPr algn="ctr">
              <a:spcBef>
                <a:spcPct val="50000"/>
              </a:spcBef>
            </a:pPr>
            <a:r>
              <a:rPr kumimoji="1" lang="zh-CN" altLang="en-US" sz="5400" b="1">
                <a:latin typeface="Times New Roman" pitchFamily="18" charset="0"/>
                <a:ea typeface="隶书" pitchFamily="49" charset="-122"/>
              </a:rPr>
              <a:t>防雷装置的检测与验收</a:t>
            </a:r>
          </a:p>
        </p:txBody>
      </p:sp>
      <p:sp>
        <p:nvSpPr>
          <p:cNvPr id="18435" name="Rectangle 3"/>
          <p:cNvSpPr>
            <a:spLocks noGrp="1" noChangeArrowheads="1"/>
          </p:cNvSpPr>
          <p:nvPr>
            <p:ph type="title"/>
          </p:nvPr>
        </p:nvSpPr>
        <p:spPr>
          <a:xfrm>
            <a:off x="642938" y="3214688"/>
            <a:ext cx="7772400" cy="1968500"/>
          </a:xfrm>
        </p:spPr>
        <p:txBody>
          <a:bodyPr/>
          <a:lstStyle/>
          <a:p>
            <a:pPr eaLnBrk="1" hangingPunct="1">
              <a:defRPr/>
            </a:pPr>
            <a:r>
              <a:rPr kumimoji="1" lang="zh-CN" altLang="en-US" sz="4000" b="1" kern="1200" dirty="0" smtClean="0">
                <a:solidFill>
                  <a:schemeClr val="tx1"/>
                </a:solidFill>
                <a:latin typeface="宋体" pitchFamily="2" charset="-122"/>
                <a:cs typeface="+mn-cs"/>
              </a:rPr>
              <a:t>淮南市气象局：凌旺福</a:t>
            </a:r>
            <a:r>
              <a:rPr lang="zh-CN" altLang="en-US" sz="2800" b="1" dirty="0" smtClean="0"/>
              <a:t/>
            </a:r>
            <a:br>
              <a:rPr lang="zh-CN" altLang="en-US" sz="2800" b="1" dirty="0" smtClean="0"/>
            </a:br>
            <a:endParaRPr lang="en-US" altLang="zh-CN" sz="2800" b="1" dirty="0" smtClean="0"/>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1" name="Rectangle 3"/>
          <p:cNvSpPr>
            <a:spLocks noGrp="1" noChangeArrowheads="1"/>
          </p:cNvSpPr>
          <p:nvPr>
            <p:ph type="body" idx="1"/>
          </p:nvPr>
        </p:nvSpPr>
        <p:spPr>
          <a:xfrm>
            <a:off x="357188" y="1071563"/>
            <a:ext cx="8229600" cy="2787650"/>
          </a:xfrm>
        </p:spPr>
        <p:txBody>
          <a:bodyPr/>
          <a:lstStyle/>
          <a:p>
            <a:pPr eaLnBrk="1" hangingPunct="1">
              <a:lnSpc>
                <a:spcPts val="3200"/>
              </a:lnSpc>
              <a:buFontTx/>
              <a:buNone/>
              <a:defRPr/>
            </a:pPr>
            <a:r>
              <a:rPr lang="en-US" altLang="zh-CN" sz="2000" b="1" dirty="0" smtClean="0">
                <a:solidFill>
                  <a:srgbClr val="FF0000"/>
                </a:solidFill>
                <a:latin typeface="黑体" pitchFamily="49" charset="-122"/>
                <a:ea typeface="黑体" pitchFamily="49" charset="-122"/>
              </a:rPr>
              <a:t>《</a:t>
            </a:r>
            <a:r>
              <a:rPr lang="zh-CN" altLang="en-US" sz="2000" b="1" dirty="0" smtClean="0">
                <a:solidFill>
                  <a:srgbClr val="FF0000"/>
                </a:solidFill>
                <a:latin typeface="黑体" pitchFamily="49" charset="-122"/>
                <a:ea typeface="黑体" pitchFamily="49" charset="-122"/>
              </a:rPr>
              <a:t>中华人民共和国气象法 </a:t>
            </a:r>
            <a:r>
              <a:rPr lang="en-US" altLang="zh-CN" sz="2000" b="1" dirty="0" smtClean="0">
                <a:solidFill>
                  <a:srgbClr val="FF0000"/>
                </a:solidFill>
                <a:latin typeface="黑体" pitchFamily="49" charset="-122"/>
                <a:ea typeface="黑体" pitchFamily="49" charset="-122"/>
              </a:rPr>
              <a:t>》</a:t>
            </a:r>
            <a:r>
              <a:rPr lang="zh-CN" altLang="en-US" sz="2000" b="1" dirty="0" smtClean="0">
                <a:solidFill>
                  <a:srgbClr val="FF0000"/>
                </a:solidFill>
                <a:latin typeface="黑体" pitchFamily="49" charset="-122"/>
                <a:ea typeface="黑体" pitchFamily="49" charset="-122"/>
              </a:rPr>
              <a:t>  第五章 气象灾害防御</a:t>
            </a:r>
          </a:p>
          <a:p>
            <a:pPr eaLnBrk="1" hangingPunct="1">
              <a:lnSpc>
                <a:spcPts val="3200"/>
              </a:lnSpc>
              <a:buFontTx/>
              <a:buNone/>
              <a:defRPr/>
            </a:pPr>
            <a:r>
              <a:rPr lang="zh-CN" altLang="en-US" sz="2000" b="1" dirty="0" smtClean="0">
                <a:latin typeface="+mj-ea"/>
                <a:ea typeface="+mj-ea"/>
              </a:rPr>
              <a:t>       第三十一条  </a:t>
            </a:r>
            <a:r>
              <a:rPr lang="zh-CN" altLang="en-US" sz="2000" b="1" u="sng" dirty="0" smtClean="0">
                <a:solidFill>
                  <a:srgbClr val="C00000"/>
                </a:solidFill>
                <a:latin typeface="+mj-ea"/>
                <a:ea typeface="+mj-ea"/>
              </a:rPr>
              <a:t>各级气象主管机构应当加强对雷电灾害防御工作的组织管理，并会同有关部门指导对可能遭受雷击的建筑物、构筑物和其他设施安装的雷电灾害防护装置的检测工作。</a:t>
            </a:r>
            <a:r>
              <a:rPr lang="zh-CN" altLang="en-US" sz="2000" b="1" dirty="0" smtClean="0">
                <a:latin typeface="+mj-ea"/>
                <a:ea typeface="+mj-ea"/>
              </a:rPr>
              <a:t/>
            </a:r>
            <a:br>
              <a:rPr lang="zh-CN" altLang="en-US" sz="2000" b="1" dirty="0" smtClean="0">
                <a:latin typeface="+mj-ea"/>
                <a:ea typeface="+mj-ea"/>
              </a:rPr>
            </a:br>
            <a:r>
              <a:rPr lang="zh-CN" altLang="en-US" sz="2000" b="1" dirty="0" smtClean="0">
                <a:latin typeface="+mj-ea"/>
                <a:ea typeface="+mj-ea"/>
              </a:rPr>
              <a:t>    安装的雷电灾害防护装置应当符合国务院气象主管机构规定的使用要求。</a:t>
            </a:r>
          </a:p>
        </p:txBody>
      </p:sp>
      <p:sp>
        <p:nvSpPr>
          <p:cNvPr id="17411" name="TextBox 6"/>
          <p:cNvSpPr txBox="1">
            <a:spLocks noChangeArrowheads="1"/>
          </p:cNvSpPr>
          <p:nvPr/>
        </p:nvSpPr>
        <p:spPr bwMode="auto">
          <a:xfrm>
            <a:off x="571500" y="3859213"/>
            <a:ext cx="8215313" cy="2554287"/>
          </a:xfrm>
          <a:prstGeom prst="rect">
            <a:avLst/>
          </a:prstGeom>
          <a:noFill/>
          <a:ln w="9525">
            <a:noFill/>
            <a:miter lim="800000"/>
            <a:headEnd/>
            <a:tailEnd/>
          </a:ln>
        </p:spPr>
        <p:txBody>
          <a:bodyPr>
            <a:spAutoFit/>
          </a:bodyPr>
          <a:lstStyle/>
          <a:p>
            <a:pPr>
              <a:lnSpc>
                <a:spcPts val="3200"/>
              </a:lnSpc>
            </a:pPr>
            <a:r>
              <a:rPr lang="zh-CN" altLang="en-US" sz="2000" b="1" dirty="0">
                <a:solidFill>
                  <a:srgbClr val="C00000"/>
                </a:solidFill>
                <a:latin typeface="黑体" pitchFamily="2" charset="-122"/>
                <a:ea typeface="黑体" pitchFamily="2" charset="-122"/>
              </a:rPr>
              <a:t>国务院令第</a:t>
            </a:r>
            <a:r>
              <a:rPr lang="en-US" altLang="zh-CN" sz="2000" b="1" dirty="0">
                <a:solidFill>
                  <a:srgbClr val="C00000"/>
                </a:solidFill>
                <a:latin typeface="黑体" pitchFamily="2" charset="-122"/>
                <a:ea typeface="黑体" pitchFamily="2" charset="-122"/>
              </a:rPr>
              <a:t>570</a:t>
            </a:r>
            <a:r>
              <a:rPr lang="zh-CN" altLang="en-US" sz="2000" b="1" dirty="0">
                <a:solidFill>
                  <a:srgbClr val="C00000"/>
                </a:solidFill>
                <a:latin typeface="黑体" pitchFamily="2" charset="-122"/>
                <a:ea typeface="黑体" pitchFamily="2" charset="-122"/>
              </a:rPr>
              <a:t>号  </a:t>
            </a:r>
            <a:r>
              <a:rPr lang="en-US" altLang="zh-CN" sz="2000" b="1" dirty="0">
                <a:solidFill>
                  <a:srgbClr val="C00000"/>
                </a:solidFill>
                <a:latin typeface="黑体" pitchFamily="2" charset="-122"/>
                <a:ea typeface="黑体" pitchFamily="2" charset="-122"/>
              </a:rPr>
              <a:t>《</a:t>
            </a:r>
            <a:r>
              <a:rPr lang="zh-CN" altLang="en-US" sz="2000" b="1" dirty="0">
                <a:solidFill>
                  <a:srgbClr val="C00000"/>
                </a:solidFill>
                <a:latin typeface="黑体" pitchFamily="2" charset="-122"/>
                <a:ea typeface="黑体" pitchFamily="2" charset="-122"/>
              </a:rPr>
              <a:t>气象灾害防御条例</a:t>
            </a:r>
            <a:r>
              <a:rPr lang="en-US" altLang="zh-CN" sz="2000" b="1" dirty="0">
                <a:solidFill>
                  <a:srgbClr val="C00000"/>
                </a:solidFill>
                <a:latin typeface="黑体" pitchFamily="2" charset="-122"/>
                <a:ea typeface="黑体" pitchFamily="2" charset="-122"/>
              </a:rPr>
              <a:t>》</a:t>
            </a:r>
            <a:r>
              <a:rPr lang="zh-CN" altLang="en-US" sz="2000" b="1" dirty="0">
                <a:solidFill>
                  <a:srgbClr val="C00000"/>
                </a:solidFill>
                <a:latin typeface="黑体" pitchFamily="2" charset="-122"/>
                <a:ea typeface="黑体" pitchFamily="2" charset="-122"/>
              </a:rPr>
              <a:t>  第一章  总  则</a:t>
            </a:r>
          </a:p>
          <a:p>
            <a:pPr>
              <a:lnSpc>
                <a:spcPts val="3200"/>
              </a:lnSpc>
            </a:pPr>
            <a:r>
              <a:rPr lang="zh-CN" altLang="en-US" sz="2000" b="1" dirty="0"/>
              <a:t>        第二条　在中华人民共和国领域和中华人民共和国管辖的其他海域内从事气象灾害防御活动的，应当遵守本条例。</a:t>
            </a:r>
            <a:br>
              <a:rPr lang="zh-CN" altLang="en-US" sz="2000" b="1" dirty="0"/>
            </a:br>
            <a:r>
              <a:rPr lang="zh-CN" altLang="en-US" sz="2000" b="1" dirty="0"/>
              <a:t>　　本条例所称气象灾害，是指台风、暴雨（雪）、寒潮、大风（沙尘暴）、低温、高温、干旱、</a:t>
            </a:r>
            <a:r>
              <a:rPr lang="zh-CN" altLang="en-US" sz="2000" b="1" dirty="0">
                <a:solidFill>
                  <a:srgbClr val="FF0000"/>
                </a:solidFill>
              </a:rPr>
              <a:t>雷电</a:t>
            </a:r>
            <a:r>
              <a:rPr lang="zh-CN" altLang="en-US" sz="2000" b="1" dirty="0"/>
              <a:t>、冰雹、霜冻和大雾等所造成的灾害。</a:t>
            </a:r>
            <a:br>
              <a:rPr lang="zh-CN" altLang="en-US" sz="2000" b="1" dirty="0"/>
            </a:br>
            <a:endParaRPr lang="zh-CN" altLang="en-US" sz="2000" dirty="0"/>
          </a:p>
        </p:txBody>
      </p:sp>
    </p:spTree>
  </p:cSld>
  <p:clrMapOvr>
    <a:masterClrMapping/>
  </p:clrMapOvr>
  <p:transition>
    <p:randomBar dir="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1563" y="2214563"/>
            <a:ext cx="7000875" cy="3381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4451" name="Picture 4" descr="17"/>
          <p:cNvPicPr>
            <a:picLocks noChangeAspect="1" noChangeArrowheads="1"/>
          </p:cNvPicPr>
          <p:nvPr/>
        </p:nvPicPr>
        <p:blipFill>
          <a:blip r:embed="rId2"/>
          <a:srcRect l="17162" r="31267" b="3078"/>
          <a:stretch>
            <a:fillRect/>
          </a:stretch>
        </p:blipFill>
        <p:spPr bwMode="auto">
          <a:xfrm>
            <a:off x="1285875" y="2143125"/>
            <a:ext cx="6572250" cy="3328988"/>
          </a:xfrm>
          <a:prstGeom prst="rect">
            <a:avLst/>
          </a:prstGeom>
          <a:noFill/>
          <a:ln w="9525">
            <a:noFill/>
            <a:miter lim="800000"/>
            <a:headEnd/>
            <a:tailEnd/>
          </a:ln>
        </p:spPr>
      </p:pic>
      <p:sp>
        <p:nvSpPr>
          <p:cNvPr id="6" name="Rectangle 2"/>
          <p:cNvSpPr txBox="1">
            <a:spLocks noChangeArrowheads="1"/>
          </p:cNvSpPr>
          <p:nvPr/>
        </p:nvSpPr>
        <p:spPr bwMode="auto">
          <a:xfrm>
            <a:off x="571500" y="917575"/>
            <a:ext cx="8177213"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04453" name="Rectangle 6"/>
          <p:cNvSpPr>
            <a:spLocks noChangeArrowheads="1"/>
          </p:cNvSpPr>
          <p:nvPr/>
        </p:nvSpPr>
        <p:spPr bwMode="auto">
          <a:xfrm>
            <a:off x="1643063" y="5000625"/>
            <a:ext cx="6572250" cy="641350"/>
          </a:xfrm>
          <a:prstGeom prst="rect">
            <a:avLst/>
          </a:prstGeom>
          <a:noFill/>
          <a:ln w="9525" algn="ctr">
            <a:noFill/>
            <a:miter lim="800000"/>
            <a:headEnd/>
            <a:tailEnd/>
          </a:ln>
        </p:spPr>
        <p:txBody>
          <a:bodyPr anchor="ctr">
            <a:spAutoFit/>
          </a:bodyPr>
          <a:lstStyle/>
          <a:p>
            <a:r>
              <a:rPr kumimoji="1" lang="en-US" altLang="zh-CN" sz="3600">
                <a:solidFill>
                  <a:srgbClr val="0070C0"/>
                </a:solidFill>
                <a:latin typeface="Times New Roman" pitchFamily="18" charset="0"/>
              </a:rPr>
              <a:t> </a:t>
            </a:r>
            <a:r>
              <a:rPr kumimoji="1" lang="zh-CN" altLang="en-US" sz="1600" b="1">
                <a:solidFill>
                  <a:srgbClr val="CC3300"/>
                </a:solidFill>
                <a:latin typeface="Times New Roman" pitchFamily="18" charset="0"/>
                <a:ea typeface="黑体" pitchFamily="2" charset="-122"/>
              </a:rPr>
              <a:t>利用钢筋混凝土结构建筑外墙柱内钢筋引下的外部防雷装置的施工</a:t>
            </a:r>
            <a:r>
              <a:rPr kumimoji="1" lang="zh-CN" altLang="en-US" sz="1400" b="1">
                <a:solidFill>
                  <a:srgbClr val="0070C0"/>
                </a:solidFill>
                <a:latin typeface="Times New Roman" pitchFamily="18" charset="0"/>
              </a:rPr>
              <a:t> </a:t>
            </a:r>
          </a:p>
        </p:txBody>
      </p:sp>
      <p:sp>
        <p:nvSpPr>
          <p:cNvPr id="104454" name="Rectangle 8"/>
          <p:cNvSpPr>
            <a:spLocks noChangeArrowheads="1"/>
          </p:cNvSpPr>
          <p:nvPr/>
        </p:nvSpPr>
        <p:spPr bwMode="auto">
          <a:xfrm>
            <a:off x="701675" y="5737225"/>
            <a:ext cx="7947025" cy="915988"/>
          </a:xfrm>
          <a:prstGeom prst="rect">
            <a:avLst/>
          </a:prstGeom>
          <a:noFill/>
          <a:ln w="9525" algn="ctr">
            <a:noFill/>
            <a:miter lim="800000"/>
            <a:headEnd/>
            <a:tailEnd/>
          </a:ln>
        </p:spPr>
        <p:txBody>
          <a:bodyPr wrap="none" anchor="ctr">
            <a:spAutoFit/>
          </a:bodyPr>
          <a:lstStyle/>
          <a:p>
            <a:pPr indent="238125" algn="ctr"/>
            <a:r>
              <a:rPr kumimoji="1" lang="zh-CN" altLang="en-US" b="1">
                <a:latin typeface="Times New Roman" pitchFamily="18" charset="0"/>
              </a:rPr>
              <a:t>注： </a:t>
            </a:r>
            <a:r>
              <a:rPr kumimoji="1" lang="en-US" altLang="zh-CN" b="1">
                <a:latin typeface="Times New Roman" pitchFamily="18" charset="0"/>
              </a:rPr>
              <a:t>1—</a:t>
            </a:r>
            <a:r>
              <a:rPr kumimoji="1" lang="zh-CN" altLang="en-US" b="1">
                <a:solidFill>
                  <a:srgbClr val="CC3300"/>
                </a:solidFill>
                <a:latin typeface="Times New Roman" pitchFamily="18" charset="0"/>
              </a:rPr>
              <a:t>接闪杆（避雷针）</a:t>
            </a:r>
            <a:r>
              <a:rPr kumimoji="1" lang="zh-CN" altLang="en-US" b="1">
                <a:latin typeface="Times New Roman" pitchFamily="18" charset="0"/>
              </a:rPr>
              <a:t>；</a:t>
            </a:r>
            <a:r>
              <a:rPr kumimoji="1" lang="en-US" altLang="zh-CN" b="1">
                <a:latin typeface="Times New Roman" pitchFamily="18" charset="0"/>
              </a:rPr>
              <a:t>2—</a:t>
            </a:r>
            <a:r>
              <a:rPr kumimoji="1" lang="zh-CN" altLang="en-US" b="1">
                <a:latin typeface="Times New Roman" pitchFamily="18" charset="0"/>
              </a:rPr>
              <a:t>水平接闪导体；</a:t>
            </a:r>
            <a:r>
              <a:rPr kumimoji="1" lang="en-US" altLang="zh-CN" b="1">
                <a:latin typeface="Times New Roman" pitchFamily="18" charset="0"/>
              </a:rPr>
              <a:t>3—</a:t>
            </a:r>
            <a:r>
              <a:rPr kumimoji="1" lang="zh-CN" altLang="en-US" b="1">
                <a:latin typeface="Times New Roman" pitchFamily="18" charset="0"/>
              </a:rPr>
              <a:t>引下线；</a:t>
            </a:r>
            <a:r>
              <a:rPr kumimoji="1" lang="en-US" altLang="zh-CN" b="1">
                <a:latin typeface="Times New Roman" pitchFamily="18" charset="0"/>
              </a:rPr>
              <a:t>4—T</a:t>
            </a:r>
            <a:r>
              <a:rPr kumimoji="1" lang="zh-CN" altLang="en-US" b="1">
                <a:latin typeface="Times New Roman" pitchFamily="18" charset="0"/>
              </a:rPr>
              <a:t>型接头；</a:t>
            </a:r>
          </a:p>
          <a:p>
            <a:pPr indent="238125" algn="ctr"/>
            <a:r>
              <a:rPr kumimoji="1" lang="zh-CN" altLang="en-US" b="1">
                <a:latin typeface="Times New Roman" pitchFamily="18" charset="0"/>
              </a:rPr>
              <a:t>         </a:t>
            </a:r>
            <a:r>
              <a:rPr kumimoji="1" lang="en-US" altLang="zh-CN" b="1">
                <a:latin typeface="Times New Roman" pitchFamily="18" charset="0"/>
              </a:rPr>
              <a:t>5—</a:t>
            </a:r>
            <a:r>
              <a:rPr kumimoji="1" lang="zh-CN" altLang="en-US" b="1">
                <a:latin typeface="Times New Roman" pitchFamily="18" charset="0"/>
              </a:rPr>
              <a:t>十字型接头；</a:t>
            </a:r>
            <a:r>
              <a:rPr kumimoji="1" lang="en-US" altLang="zh-CN" b="1">
                <a:latin typeface="Times New Roman" pitchFamily="18" charset="0"/>
              </a:rPr>
              <a:t>6—</a:t>
            </a:r>
            <a:r>
              <a:rPr kumimoji="1" lang="zh-CN" altLang="en-US" b="1">
                <a:solidFill>
                  <a:srgbClr val="CC3300"/>
                </a:solidFill>
                <a:latin typeface="Times New Roman" pitchFamily="18" charset="0"/>
              </a:rPr>
              <a:t>与钢筋的连接</a:t>
            </a:r>
            <a:r>
              <a:rPr kumimoji="1" lang="zh-CN" altLang="en-US" b="1">
                <a:latin typeface="Times New Roman" pitchFamily="18" charset="0"/>
              </a:rPr>
              <a:t>；</a:t>
            </a:r>
            <a:r>
              <a:rPr kumimoji="1" lang="en-US" altLang="zh-CN" b="1">
                <a:latin typeface="Times New Roman" pitchFamily="18" charset="0"/>
              </a:rPr>
              <a:t>7—</a:t>
            </a:r>
            <a:r>
              <a:rPr kumimoji="1" lang="zh-CN" altLang="en-US" b="1">
                <a:latin typeface="Times New Roman" pitchFamily="18" charset="0"/>
              </a:rPr>
              <a:t>测试接头；</a:t>
            </a:r>
            <a:r>
              <a:rPr kumimoji="1" lang="en-US" altLang="zh-CN" b="1">
                <a:latin typeface="Times New Roman" pitchFamily="18" charset="0"/>
              </a:rPr>
              <a:t>8—B</a:t>
            </a:r>
            <a:r>
              <a:rPr kumimoji="1" lang="zh-CN" altLang="en-US" b="1">
                <a:latin typeface="Times New Roman" pitchFamily="18" charset="0"/>
              </a:rPr>
              <a:t>型接地装置，</a:t>
            </a:r>
          </a:p>
          <a:p>
            <a:pPr indent="238125" algn="ctr"/>
            <a:r>
              <a:rPr kumimoji="1" lang="zh-CN" altLang="en-US" b="1">
                <a:latin typeface="Times New Roman" pitchFamily="18" charset="0"/>
              </a:rPr>
              <a:t> </a:t>
            </a:r>
            <a:r>
              <a:rPr kumimoji="1" lang="en-US" altLang="zh-CN" b="1">
                <a:latin typeface="Times New Roman" pitchFamily="18" charset="0"/>
              </a:rPr>
              <a:t>9—</a:t>
            </a:r>
            <a:r>
              <a:rPr kumimoji="1" lang="zh-CN" altLang="en-US" b="1">
                <a:latin typeface="Times New Roman" pitchFamily="18" charset="0"/>
              </a:rPr>
              <a:t>有屋顶装置的平屋面；</a:t>
            </a:r>
            <a:r>
              <a:rPr kumimoji="1" lang="en-US" altLang="zh-CN" b="1">
                <a:latin typeface="Times New Roman" pitchFamily="18" charset="0"/>
              </a:rPr>
              <a:t>10—</a:t>
            </a:r>
            <a:r>
              <a:rPr kumimoji="1" lang="zh-CN" altLang="en-US" b="1">
                <a:latin typeface="Times New Roman" pitchFamily="18" charset="0"/>
              </a:rPr>
              <a:t>耐腐蚀的</a:t>
            </a:r>
            <a:r>
              <a:rPr kumimoji="1" lang="en-US" altLang="zh-CN" b="1">
                <a:latin typeface="Times New Roman" pitchFamily="18" charset="0"/>
              </a:rPr>
              <a:t>T</a:t>
            </a:r>
            <a:r>
              <a:rPr kumimoji="1" lang="zh-CN" altLang="en-US" b="1">
                <a:latin typeface="Times New Roman" pitchFamily="18" charset="0"/>
              </a:rPr>
              <a:t>型连接点</a:t>
            </a:r>
          </a:p>
        </p:txBody>
      </p:sp>
      <p:sp>
        <p:nvSpPr>
          <p:cNvPr id="104455" name="Rectangle 2"/>
          <p:cNvSpPr>
            <a:spLocks noGrp="1" noChangeArrowheads="1"/>
          </p:cNvSpPr>
          <p:nvPr>
            <p:ph type="title"/>
          </p:nvPr>
        </p:nvSpPr>
        <p:spPr>
          <a:xfrm>
            <a:off x="714375" y="1500188"/>
            <a:ext cx="3214688" cy="571500"/>
          </a:xfrm>
        </p:spPr>
        <p:txBody>
          <a:bodyPr/>
          <a:lstStyle/>
          <a:p>
            <a:pPr eaLnBrk="1" hangingPunct="1"/>
            <a:r>
              <a:rPr lang="zh-CN" altLang="en-US" sz="2000" b="1" smtClean="0">
                <a:solidFill>
                  <a:srgbClr val="0070C0"/>
                </a:solidFill>
              </a:rPr>
              <a:t>（</a:t>
            </a:r>
            <a:r>
              <a:rPr lang="en-US" altLang="zh-CN" sz="2000" b="1" smtClean="0">
                <a:solidFill>
                  <a:srgbClr val="0070C0"/>
                </a:solidFill>
              </a:rPr>
              <a:t>8</a:t>
            </a:r>
            <a:r>
              <a:rPr lang="zh-CN" altLang="en-US" sz="2000" b="1" smtClean="0">
                <a:solidFill>
                  <a:srgbClr val="0070C0"/>
                </a:solidFill>
              </a:rPr>
              <a:t>）接闪器的具体规定</a:t>
            </a:r>
          </a:p>
        </p:txBody>
      </p:sp>
    </p:spTree>
  </p:cSld>
  <p:clrMapOvr>
    <a:masterClrMapping/>
  </p:clrMapOvr>
  <p:transition>
    <p:randomBar dir="ver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43063" y="2143125"/>
            <a:ext cx="5500687" cy="3644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5475" name="Picture 6" descr="14"/>
          <p:cNvPicPr>
            <a:picLocks noChangeAspect="1" noChangeArrowheads="1"/>
          </p:cNvPicPr>
          <p:nvPr/>
        </p:nvPicPr>
        <p:blipFill>
          <a:blip r:embed="rId2"/>
          <a:srcRect l="17273" t="18695" r="39696" b="15965"/>
          <a:stretch>
            <a:fillRect/>
          </a:stretch>
        </p:blipFill>
        <p:spPr bwMode="auto">
          <a:xfrm>
            <a:off x="1785938" y="2071688"/>
            <a:ext cx="5543550" cy="3497262"/>
          </a:xfrm>
          <a:prstGeom prst="rect">
            <a:avLst/>
          </a:prstGeom>
          <a:noFill/>
          <a:ln w="9525">
            <a:noFill/>
            <a:miter lim="800000"/>
            <a:headEnd/>
            <a:tailEnd/>
          </a:ln>
        </p:spPr>
      </p:pic>
      <p:sp>
        <p:nvSpPr>
          <p:cNvPr id="6" name="Rectangle 2"/>
          <p:cNvSpPr txBox="1">
            <a:spLocks noChangeArrowheads="1"/>
          </p:cNvSpPr>
          <p:nvPr/>
        </p:nvSpPr>
        <p:spPr bwMode="auto">
          <a:xfrm>
            <a:off x="571500" y="917575"/>
            <a:ext cx="803275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05477" name="Rectangle 2"/>
          <p:cNvSpPr>
            <a:spLocks noGrp="1" noChangeArrowheads="1"/>
          </p:cNvSpPr>
          <p:nvPr>
            <p:ph type="title"/>
          </p:nvPr>
        </p:nvSpPr>
        <p:spPr>
          <a:xfrm>
            <a:off x="714375" y="1500188"/>
            <a:ext cx="3214688" cy="571500"/>
          </a:xfrm>
        </p:spPr>
        <p:txBody>
          <a:bodyPr/>
          <a:lstStyle/>
          <a:p>
            <a:pPr eaLnBrk="1" hangingPunct="1"/>
            <a:r>
              <a:rPr lang="zh-CN" altLang="en-US" sz="2000" b="1" smtClean="0">
                <a:solidFill>
                  <a:srgbClr val="0070C0"/>
                </a:solidFill>
              </a:rPr>
              <a:t>（</a:t>
            </a:r>
            <a:r>
              <a:rPr lang="en-US" altLang="zh-CN" sz="2000" b="1" smtClean="0">
                <a:solidFill>
                  <a:srgbClr val="0070C0"/>
                </a:solidFill>
              </a:rPr>
              <a:t>8</a:t>
            </a:r>
            <a:r>
              <a:rPr lang="zh-CN" altLang="en-US" sz="2000" b="1" smtClean="0">
                <a:solidFill>
                  <a:srgbClr val="0070C0"/>
                </a:solidFill>
              </a:rPr>
              <a:t>）接闪器的具体规定</a:t>
            </a:r>
          </a:p>
        </p:txBody>
      </p:sp>
      <p:sp>
        <p:nvSpPr>
          <p:cNvPr id="105478" name="Rectangle 7"/>
          <p:cNvSpPr>
            <a:spLocks noChangeArrowheads="1"/>
          </p:cNvSpPr>
          <p:nvPr/>
        </p:nvSpPr>
        <p:spPr bwMode="auto">
          <a:xfrm>
            <a:off x="2286000" y="5430838"/>
            <a:ext cx="4833938" cy="368300"/>
          </a:xfrm>
          <a:prstGeom prst="rect">
            <a:avLst/>
          </a:prstGeom>
          <a:noFill/>
          <a:ln w="9525" algn="ctr">
            <a:noFill/>
            <a:miter lim="800000"/>
            <a:headEnd/>
            <a:tailEnd/>
          </a:ln>
        </p:spPr>
        <p:txBody>
          <a:bodyPr wrap="none" anchor="ctr">
            <a:spAutoFit/>
          </a:bodyPr>
          <a:lstStyle/>
          <a:p>
            <a:pPr algn="ctr"/>
            <a:r>
              <a:rPr kumimoji="1" lang="zh-CN" altLang="en-US" b="1">
                <a:solidFill>
                  <a:srgbClr val="C00000"/>
                </a:solidFill>
                <a:latin typeface="Times New Roman" pitchFamily="18" charset="0"/>
              </a:rPr>
              <a:t>女儿墙上金属盖罩做自然接闪器时的跨接施工</a:t>
            </a:r>
          </a:p>
        </p:txBody>
      </p:sp>
      <p:sp>
        <p:nvSpPr>
          <p:cNvPr id="105479" name="Rectangle 8"/>
          <p:cNvSpPr>
            <a:spLocks noChangeArrowheads="1"/>
          </p:cNvSpPr>
          <p:nvPr/>
        </p:nvSpPr>
        <p:spPr bwMode="auto">
          <a:xfrm>
            <a:off x="1352550" y="5930900"/>
            <a:ext cx="6219825" cy="368300"/>
          </a:xfrm>
          <a:prstGeom prst="rect">
            <a:avLst/>
          </a:prstGeom>
          <a:noFill/>
          <a:ln w="9525" algn="ctr">
            <a:noFill/>
            <a:miter lim="800000"/>
            <a:headEnd/>
            <a:tailEnd/>
          </a:ln>
        </p:spPr>
        <p:txBody>
          <a:bodyPr wrap="none" anchor="ctr">
            <a:spAutoFit/>
          </a:bodyPr>
          <a:lstStyle/>
          <a:p>
            <a:pPr algn="ctr"/>
            <a:r>
              <a:rPr kumimoji="1" lang="en-US" altLang="zh-CN" b="1">
                <a:latin typeface="Times New Roman" pitchFamily="18" charset="0"/>
              </a:rPr>
              <a:t>1—</a:t>
            </a:r>
            <a:r>
              <a:rPr kumimoji="1" lang="zh-CN" altLang="en-US" b="1">
                <a:latin typeface="Times New Roman" pitchFamily="18" charset="0"/>
              </a:rPr>
              <a:t>耐腐蚀的接头； </a:t>
            </a:r>
            <a:r>
              <a:rPr kumimoji="1" lang="en-US" altLang="zh-CN" b="1">
                <a:latin typeface="Times New Roman" pitchFamily="18" charset="0"/>
              </a:rPr>
              <a:t>2—</a:t>
            </a:r>
            <a:r>
              <a:rPr kumimoji="1" lang="zh-CN" altLang="en-US" b="1">
                <a:latin typeface="Times New Roman" pitchFamily="18" charset="0"/>
              </a:rPr>
              <a:t>可弯曲导体； </a:t>
            </a:r>
            <a:r>
              <a:rPr kumimoji="1" lang="en-US" altLang="zh-CN" b="1">
                <a:latin typeface="Times New Roman" pitchFamily="18" charset="0"/>
              </a:rPr>
              <a:t>3—</a:t>
            </a:r>
            <a:r>
              <a:rPr kumimoji="1" lang="zh-CN" altLang="en-US" b="1">
                <a:latin typeface="Times New Roman" pitchFamily="18" charset="0"/>
              </a:rPr>
              <a:t>女儿墙上金属盖罩</a:t>
            </a:r>
          </a:p>
        </p:txBody>
      </p:sp>
    </p:spTree>
  </p:cSld>
  <p:clrMapOvr>
    <a:masterClrMapping/>
  </p:clrMapOvr>
  <p:transition>
    <p:randomBar dir="ver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00063" y="2143125"/>
            <a:ext cx="8215312" cy="3973513"/>
          </a:xfrm>
          <a:prstGeom prst="rect">
            <a:avLst/>
          </a:prstGeom>
        </p:spPr>
        <p:txBody>
          <a:bodyPr>
            <a:normAutofit/>
          </a:bodyPr>
          <a:lstStyle/>
          <a:p>
            <a:pPr fontAlgn="auto">
              <a:lnSpc>
                <a:spcPts val="3800"/>
              </a:lnSpc>
              <a:spcBef>
                <a:spcPts val="0"/>
              </a:spcBef>
              <a:spcAft>
                <a:spcPts val="0"/>
              </a:spcAft>
              <a:defRPr/>
            </a:pPr>
            <a:r>
              <a:rPr lang="zh-CN" altLang="en-US" sz="2800" dirty="0">
                <a:latin typeface="+mn-lt"/>
                <a:ea typeface="+mn-ea"/>
              </a:rPr>
              <a:t>     </a:t>
            </a:r>
            <a:r>
              <a:rPr lang="zh-CN" altLang="en-US" sz="2000" b="1" dirty="0">
                <a:latin typeface="+mn-lt"/>
                <a:ea typeface="+mn-ea"/>
              </a:rPr>
              <a:t>建筑物顶部和外墙上的接闪器必须与建筑物栏杆、旗杆、吊车梁、管道、设备、太阳能热水器、门窗、幕墙支架等外露的金属物进行电气连接。</a:t>
            </a:r>
          </a:p>
          <a:p>
            <a:pPr fontAlgn="auto">
              <a:lnSpc>
                <a:spcPts val="3800"/>
              </a:lnSpc>
              <a:spcBef>
                <a:spcPts val="0"/>
              </a:spcBef>
              <a:spcAft>
                <a:spcPts val="0"/>
              </a:spcAft>
              <a:defRPr/>
            </a:pPr>
            <a:r>
              <a:rPr lang="zh-CN" altLang="en-US" sz="2000" b="1" dirty="0">
                <a:latin typeface="+mn-lt"/>
                <a:ea typeface="+mn-ea"/>
              </a:rPr>
              <a:t>       </a:t>
            </a:r>
            <a:r>
              <a:rPr lang="zh-CN" altLang="en-US" sz="2000" b="1" dirty="0">
                <a:solidFill>
                  <a:srgbClr val="0070C0"/>
                </a:solidFill>
                <a:latin typeface="+mn-lt"/>
                <a:ea typeface="+mn-ea"/>
              </a:rPr>
              <a:t>在建筑物入户处应做总等电位连接。建筑物等电位连接干线与接地装置应有不少于</a:t>
            </a:r>
            <a:r>
              <a:rPr lang="en-US" altLang="zh-CN" sz="2000" b="1" dirty="0">
                <a:solidFill>
                  <a:srgbClr val="0070C0"/>
                </a:solidFill>
                <a:latin typeface="+mn-lt"/>
                <a:ea typeface="+mn-ea"/>
              </a:rPr>
              <a:t>2</a:t>
            </a:r>
            <a:r>
              <a:rPr lang="zh-CN" altLang="en-US" sz="2000" b="1" dirty="0">
                <a:solidFill>
                  <a:srgbClr val="0070C0"/>
                </a:solidFill>
                <a:latin typeface="+mn-lt"/>
                <a:ea typeface="+mn-ea"/>
              </a:rPr>
              <a:t>处的直接连接。</a:t>
            </a:r>
          </a:p>
          <a:p>
            <a:pPr>
              <a:lnSpc>
                <a:spcPts val="3800"/>
              </a:lnSpc>
              <a:spcBef>
                <a:spcPts val="0"/>
              </a:spcBef>
              <a:defRPr/>
            </a:pPr>
            <a:r>
              <a:rPr lang="en-US" altLang="zh-CN" sz="2000" b="1" dirty="0">
                <a:latin typeface="+mn-lt"/>
                <a:ea typeface="+mn-ea"/>
              </a:rPr>
              <a:t>       GB50169</a:t>
            </a:r>
            <a:r>
              <a:rPr lang="zh-CN" altLang="en-US" sz="2000" b="1" dirty="0">
                <a:latin typeface="+mn-lt"/>
                <a:ea typeface="+mn-ea"/>
              </a:rPr>
              <a:t>（</a:t>
            </a:r>
            <a:r>
              <a:rPr lang="zh-CN" altLang="en-US" sz="2000" b="1" dirty="0"/>
              <a:t>电气装置安装工程接地装置施工及验收规范）</a:t>
            </a:r>
            <a:r>
              <a:rPr lang="zh-CN" altLang="en-US" sz="2000" b="1" dirty="0">
                <a:latin typeface="+mn-lt"/>
                <a:ea typeface="+mn-ea"/>
              </a:rPr>
              <a:t>中</a:t>
            </a:r>
            <a:r>
              <a:rPr lang="en-US" altLang="zh-CN" sz="2000" b="1" dirty="0">
                <a:latin typeface="+mn-lt"/>
                <a:ea typeface="+mn-ea"/>
              </a:rPr>
              <a:t>3.3.4</a:t>
            </a:r>
            <a:r>
              <a:rPr lang="zh-CN" altLang="en-US" sz="2000" b="1" dirty="0">
                <a:latin typeface="+mn-lt"/>
                <a:ea typeface="+mn-ea"/>
              </a:rPr>
              <a:t>条强制性条文：</a:t>
            </a:r>
            <a:r>
              <a:rPr lang="zh-CN" altLang="en-US" sz="2000" b="1" dirty="0">
                <a:solidFill>
                  <a:srgbClr val="FF0000"/>
                </a:solidFill>
                <a:latin typeface="+mn-lt"/>
                <a:ea typeface="+mn-ea"/>
              </a:rPr>
              <a:t>自然接地体应在</a:t>
            </a:r>
            <a:r>
              <a:rPr lang="zh-CN" altLang="en-US" sz="2000" b="1" u="sng" dirty="0">
                <a:solidFill>
                  <a:srgbClr val="0070C0"/>
                </a:solidFill>
                <a:latin typeface="+mn-lt"/>
                <a:ea typeface="+mn-ea"/>
              </a:rPr>
              <a:t>不同的两点及以上</a:t>
            </a:r>
            <a:r>
              <a:rPr lang="zh-CN" altLang="en-US" sz="2000" b="1" dirty="0">
                <a:solidFill>
                  <a:srgbClr val="FF0000"/>
                </a:solidFill>
                <a:latin typeface="+mn-lt"/>
                <a:ea typeface="+mn-ea"/>
              </a:rPr>
              <a:t>与接地干线或接地网相连接</a:t>
            </a:r>
            <a:r>
              <a:rPr lang="zh-CN" altLang="en-US" sz="2000" b="1" dirty="0">
                <a:latin typeface="+mn-lt"/>
                <a:ea typeface="+mn-ea"/>
              </a:rPr>
              <a:t>。</a:t>
            </a:r>
          </a:p>
        </p:txBody>
      </p:sp>
      <p:sp>
        <p:nvSpPr>
          <p:cNvPr id="5" name="Rectangle 2"/>
          <p:cNvSpPr txBox="1">
            <a:spLocks noChangeArrowheads="1"/>
          </p:cNvSpPr>
          <p:nvPr/>
        </p:nvSpPr>
        <p:spPr bwMode="auto">
          <a:xfrm>
            <a:off x="571500" y="917575"/>
            <a:ext cx="803275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06500" name="TextBox 5"/>
          <p:cNvSpPr txBox="1">
            <a:spLocks noChangeArrowheads="1"/>
          </p:cNvSpPr>
          <p:nvPr/>
        </p:nvSpPr>
        <p:spPr bwMode="auto">
          <a:xfrm>
            <a:off x="714375" y="1643063"/>
            <a:ext cx="4152900" cy="461962"/>
          </a:xfrm>
          <a:prstGeom prst="rect">
            <a:avLst/>
          </a:prstGeom>
          <a:noFill/>
          <a:ln w="9525">
            <a:noFill/>
            <a:miter lim="800000"/>
            <a:headEnd/>
            <a:tailEnd/>
          </a:ln>
        </p:spPr>
        <p:txBody>
          <a:bodyPr wrap="none">
            <a:spAutoFit/>
          </a:bodyPr>
          <a:lstStyle/>
          <a:p>
            <a:r>
              <a:rPr lang="zh-CN" altLang="en-US" sz="2400" b="1">
                <a:solidFill>
                  <a:srgbClr val="0070C0"/>
                </a:solidFill>
              </a:rPr>
              <a:t>（</a:t>
            </a:r>
            <a:r>
              <a:rPr lang="en-US" altLang="zh-CN" sz="2400" b="1">
                <a:solidFill>
                  <a:srgbClr val="0070C0"/>
                </a:solidFill>
              </a:rPr>
              <a:t>9</a:t>
            </a:r>
            <a:r>
              <a:rPr lang="zh-CN" altLang="en-US" sz="2400" b="1">
                <a:solidFill>
                  <a:srgbClr val="0070C0"/>
                </a:solidFill>
              </a:rPr>
              <a:t>）等电位连接的具体规定 </a:t>
            </a:r>
          </a:p>
        </p:txBody>
      </p:sp>
    </p:spTree>
  </p:cSld>
  <p:clrMapOvr>
    <a:masterClrMapping/>
  </p:clrMapOvr>
  <p:transition>
    <p:randomBar dir="ver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0125" y="1928813"/>
            <a:ext cx="7286625" cy="4787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1268" name="Group 5"/>
          <p:cNvGrpSpPr>
            <a:grpSpLocks/>
          </p:cNvGrpSpPr>
          <p:nvPr/>
        </p:nvGrpSpPr>
        <p:grpSpPr bwMode="auto">
          <a:xfrm>
            <a:off x="1071563" y="1928813"/>
            <a:ext cx="7072312" cy="4716462"/>
            <a:chOff x="576" y="-48"/>
            <a:chExt cx="4944" cy="4320"/>
          </a:xfrm>
        </p:grpSpPr>
        <p:graphicFrame>
          <p:nvGraphicFramePr>
            <p:cNvPr id="11266" name="Object 2"/>
            <p:cNvGraphicFramePr>
              <a:graphicFrameLocks noChangeAspect="1"/>
            </p:cNvGraphicFramePr>
            <p:nvPr/>
          </p:nvGraphicFramePr>
          <p:xfrm>
            <a:off x="576" y="105"/>
            <a:ext cx="4944" cy="4119"/>
          </p:xfrm>
          <a:graphic>
            <a:graphicData uri="http://schemas.openxmlformats.org/presentationml/2006/ole">
              <p:oleObj spid="_x0000_s11266" name="Picture2" r:id="rId3" imgW="5365800" imgH="6688440" progId="Word.Picture.8">
                <p:embed/>
              </p:oleObj>
            </a:graphicData>
          </a:graphic>
        </p:graphicFrame>
        <p:grpSp>
          <p:nvGrpSpPr>
            <p:cNvPr id="11272" name="Group 7"/>
            <p:cNvGrpSpPr>
              <a:grpSpLocks/>
            </p:cNvGrpSpPr>
            <p:nvPr/>
          </p:nvGrpSpPr>
          <p:grpSpPr bwMode="auto">
            <a:xfrm>
              <a:off x="1008" y="-48"/>
              <a:ext cx="4247" cy="4320"/>
              <a:chOff x="1008" y="0"/>
              <a:chExt cx="4247" cy="4320"/>
            </a:xfrm>
          </p:grpSpPr>
          <p:sp>
            <p:nvSpPr>
              <p:cNvPr id="8" name="Text Box 8"/>
              <p:cNvSpPr txBox="1">
                <a:spLocks noChangeArrowheads="1"/>
              </p:cNvSpPr>
              <p:nvPr/>
            </p:nvSpPr>
            <p:spPr bwMode="auto">
              <a:xfrm>
                <a:off x="4056" y="2611"/>
                <a:ext cx="981" cy="211"/>
              </a:xfrm>
              <a:prstGeom prst="rect">
                <a:avLst/>
              </a:prstGeom>
              <a:noFill/>
              <a:ln w="9525">
                <a:noFill/>
                <a:miter lim="800000"/>
                <a:headEnd/>
                <a:tailEnd/>
              </a:ln>
            </p:spPr>
            <p:txBody>
              <a:bodyPr/>
              <a:lstStyle/>
              <a:p>
                <a:pPr algn="just" eaLnBrk="0" hangingPunct="0">
                  <a:lnSpc>
                    <a:spcPct val="96000"/>
                  </a:lnSpc>
                  <a:defRPr/>
                </a:pPr>
                <a:r>
                  <a:rPr lang="zh-CN" altLang="en-US" sz="1100">
                    <a:solidFill>
                      <a:schemeClr val="tx1">
                        <a:lumMod val="85000"/>
                        <a:lumOff val="15000"/>
                      </a:schemeClr>
                    </a:solidFill>
                    <a:latin typeface="Times New Roman" pitchFamily="18" charset="0"/>
                  </a:rPr>
                  <a:t>外来金属设施</a:t>
                </a:r>
              </a:p>
            </p:txBody>
          </p:sp>
          <p:sp>
            <p:nvSpPr>
              <p:cNvPr id="9" name="Text Box 9"/>
              <p:cNvSpPr txBox="1">
                <a:spLocks noChangeArrowheads="1"/>
              </p:cNvSpPr>
              <p:nvPr/>
            </p:nvSpPr>
            <p:spPr bwMode="auto">
              <a:xfrm>
                <a:off x="4094" y="2769"/>
                <a:ext cx="751" cy="164"/>
              </a:xfrm>
              <a:prstGeom prst="rect">
                <a:avLst/>
              </a:prstGeom>
              <a:noFill/>
              <a:ln w="9525">
                <a:noFill/>
                <a:miter lim="800000"/>
                <a:headEnd/>
                <a:tailEnd/>
              </a:ln>
            </p:spPr>
            <p:txBody>
              <a:bodyPr/>
              <a:lstStyle/>
              <a:p>
                <a:pPr algn="just" eaLnBrk="0" hangingPunct="0">
                  <a:lnSpc>
                    <a:spcPct val="96000"/>
                  </a:lnSpc>
                  <a:defRPr/>
                </a:pPr>
                <a:r>
                  <a:rPr lang="zh-CN" altLang="en-US" sz="1100">
                    <a:solidFill>
                      <a:schemeClr val="tx1">
                        <a:lumMod val="85000"/>
                        <a:lumOff val="15000"/>
                      </a:schemeClr>
                    </a:solidFill>
                    <a:latin typeface="Times New Roman" pitchFamily="18" charset="0"/>
                  </a:rPr>
                  <a:t>通信线路</a:t>
                </a:r>
              </a:p>
            </p:txBody>
          </p:sp>
          <p:sp>
            <p:nvSpPr>
              <p:cNvPr id="10" name="Text Box 10"/>
              <p:cNvSpPr txBox="1">
                <a:spLocks noChangeArrowheads="1"/>
              </p:cNvSpPr>
              <p:nvPr/>
            </p:nvSpPr>
            <p:spPr bwMode="auto">
              <a:xfrm>
                <a:off x="4076" y="3245"/>
                <a:ext cx="1010" cy="237"/>
              </a:xfrm>
              <a:prstGeom prst="rect">
                <a:avLst/>
              </a:prstGeom>
              <a:noFill/>
              <a:ln w="9525">
                <a:noFill/>
                <a:miter lim="800000"/>
                <a:headEnd/>
                <a:tailEnd/>
              </a:ln>
            </p:spPr>
            <p:txBody>
              <a:bodyPr/>
              <a:lstStyle/>
              <a:p>
                <a:pPr algn="just" eaLnBrk="0" hangingPunct="0">
                  <a:lnSpc>
                    <a:spcPct val="96000"/>
                  </a:lnSpc>
                  <a:defRPr/>
                </a:pPr>
                <a:r>
                  <a:rPr lang="zh-CN" altLang="en-US" sz="1100" dirty="0">
                    <a:solidFill>
                      <a:schemeClr val="tx1">
                        <a:lumMod val="85000"/>
                        <a:lumOff val="15000"/>
                      </a:schemeClr>
                    </a:solidFill>
                    <a:latin typeface="Times New Roman" pitchFamily="18" charset="0"/>
                  </a:rPr>
                  <a:t>穿电缆的金属管</a:t>
                </a:r>
              </a:p>
            </p:txBody>
          </p:sp>
          <p:sp>
            <p:nvSpPr>
              <p:cNvPr id="11" name="Text Box 11"/>
              <p:cNvSpPr txBox="1">
                <a:spLocks noChangeArrowheads="1"/>
              </p:cNvSpPr>
              <p:nvPr/>
            </p:nvSpPr>
            <p:spPr bwMode="auto">
              <a:xfrm>
                <a:off x="4046" y="2915"/>
                <a:ext cx="757" cy="164"/>
              </a:xfrm>
              <a:prstGeom prst="rect">
                <a:avLst/>
              </a:prstGeom>
              <a:noFill/>
              <a:ln w="9525">
                <a:noFill/>
                <a:miter lim="800000"/>
                <a:headEnd/>
                <a:tailEnd/>
              </a:ln>
            </p:spPr>
            <p:txBody>
              <a:bodyPr/>
              <a:lstStyle/>
              <a:p>
                <a:pPr algn="just" eaLnBrk="0" hangingPunct="0">
                  <a:lnSpc>
                    <a:spcPct val="96000"/>
                  </a:lnSpc>
                  <a:defRPr/>
                </a:pPr>
                <a:r>
                  <a:rPr lang="en-US" altLang="zh-CN" sz="1100" dirty="0">
                    <a:solidFill>
                      <a:schemeClr val="tx1">
                        <a:lumMod val="85000"/>
                        <a:lumOff val="15000"/>
                      </a:schemeClr>
                    </a:solidFill>
                    <a:latin typeface="Times New Roman" pitchFamily="18" charset="0"/>
                  </a:rPr>
                  <a:t>0.4kV</a:t>
                </a:r>
                <a:r>
                  <a:rPr lang="zh-CN" altLang="en-US" sz="1100" dirty="0">
                    <a:solidFill>
                      <a:schemeClr val="tx1">
                        <a:lumMod val="85000"/>
                        <a:lumOff val="15000"/>
                      </a:schemeClr>
                    </a:solidFill>
                    <a:latin typeface="Times New Roman" pitchFamily="18" charset="0"/>
                  </a:rPr>
                  <a:t>电源</a:t>
                </a:r>
              </a:p>
            </p:txBody>
          </p:sp>
          <p:sp>
            <p:nvSpPr>
              <p:cNvPr id="12" name="Text Box 12"/>
              <p:cNvSpPr txBox="1">
                <a:spLocks noChangeArrowheads="1"/>
              </p:cNvSpPr>
              <p:nvPr/>
            </p:nvSpPr>
            <p:spPr bwMode="auto">
              <a:xfrm>
                <a:off x="4066" y="3056"/>
                <a:ext cx="756" cy="160"/>
              </a:xfrm>
              <a:prstGeom prst="rect">
                <a:avLst/>
              </a:prstGeom>
              <a:noFill/>
              <a:ln w="9525">
                <a:noFill/>
                <a:miter lim="800000"/>
                <a:headEnd/>
                <a:tailEnd/>
              </a:ln>
            </p:spPr>
            <p:txBody>
              <a:bodyPr/>
              <a:lstStyle/>
              <a:p>
                <a:pPr algn="just" eaLnBrk="0" hangingPunct="0">
                  <a:lnSpc>
                    <a:spcPct val="96000"/>
                  </a:lnSpc>
                  <a:defRPr/>
                </a:pPr>
                <a:r>
                  <a:rPr lang="en-US" altLang="zh-CN" sz="1100">
                    <a:solidFill>
                      <a:schemeClr val="tx1">
                        <a:lumMod val="85000"/>
                        <a:lumOff val="15000"/>
                      </a:schemeClr>
                    </a:solidFill>
                    <a:latin typeface="Times New Roman" pitchFamily="18" charset="0"/>
                  </a:rPr>
                  <a:t>10kV</a:t>
                </a:r>
                <a:r>
                  <a:rPr lang="zh-CN" altLang="en-US" sz="1100">
                    <a:solidFill>
                      <a:schemeClr val="tx1">
                        <a:lumMod val="85000"/>
                        <a:lumOff val="15000"/>
                      </a:schemeClr>
                    </a:solidFill>
                    <a:latin typeface="Times New Roman" pitchFamily="18" charset="0"/>
                  </a:rPr>
                  <a:t>电源</a:t>
                </a:r>
              </a:p>
            </p:txBody>
          </p:sp>
          <p:sp>
            <p:nvSpPr>
              <p:cNvPr id="13" name="Text Box 13"/>
              <p:cNvSpPr txBox="1">
                <a:spLocks noChangeArrowheads="1"/>
              </p:cNvSpPr>
              <p:nvPr/>
            </p:nvSpPr>
            <p:spPr bwMode="auto">
              <a:xfrm>
                <a:off x="1962" y="262"/>
                <a:ext cx="719" cy="172"/>
              </a:xfrm>
              <a:prstGeom prst="rect">
                <a:avLst/>
              </a:prstGeom>
              <a:noFill/>
              <a:ln w="9525">
                <a:noFill/>
                <a:miter lim="800000"/>
                <a:headEnd/>
                <a:tailEnd/>
              </a:ln>
            </p:spPr>
            <p:txBody>
              <a:bodyPr/>
              <a:lstStyle/>
              <a:p>
                <a:pPr algn="just" eaLnBrk="0" hangingPunct="0">
                  <a:lnSpc>
                    <a:spcPct val="96000"/>
                  </a:lnSpc>
                  <a:defRPr/>
                </a:pPr>
                <a:r>
                  <a:rPr lang="zh-CN" altLang="en-US" sz="1100" dirty="0">
                    <a:solidFill>
                      <a:schemeClr val="tx1">
                        <a:lumMod val="85000"/>
                        <a:lumOff val="15000"/>
                      </a:schemeClr>
                    </a:solidFill>
                    <a:latin typeface="Times New Roman" pitchFamily="18" charset="0"/>
                  </a:rPr>
                  <a:t>屋顶上的设备</a:t>
                </a:r>
              </a:p>
            </p:txBody>
          </p:sp>
          <p:sp>
            <p:nvSpPr>
              <p:cNvPr id="14" name="Text Box 14"/>
              <p:cNvSpPr txBox="1">
                <a:spLocks noChangeArrowheads="1"/>
              </p:cNvSpPr>
              <p:nvPr/>
            </p:nvSpPr>
            <p:spPr bwMode="auto">
              <a:xfrm>
                <a:off x="2661" y="230"/>
                <a:ext cx="586" cy="163"/>
              </a:xfrm>
              <a:prstGeom prst="rect">
                <a:avLst/>
              </a:prstGeom>
              <a:noFill/>
              <a:ln w="9525">
                <a:noFill/>
                <a:miter lim="800000"/>
                <a:headEnd/>
                <a:tailEnd/>
              </a:ln>
            </p:spPr>
            <p:txBody>
              <a:bodyPr/>
              <a:lstStyle/>
              <a:p>
                <a:pPr algn="just" eaLnBrk="0" hangingPunct="0">
                  <a:lnSpc>
                    <a:spcPct val="96000"/>
                  </a:lnSpc>
                  <a:defRPr/>
                </a:pPr>
                <a:r>
                  <a:rPr lang="zh-CN" altLang="en-US" sz="1100" dirty="0">
                    <a:solidFill>
                      <a:schemeClr val="tx1">
                        <a:lumMod val="85000"/>
                        <a:lumOff val="15000"/>
                      </a:schemeClr>
                    </a:solidFill>
                    <a:latin typeface="Times New Roman" pitchFamily="18" charset="0"/>
                  </a:rPr>
                  <a:t>接闪器</a:t>
                </a:r>
              </a:p>
            </p:txBody>
          </p:sp>
          <p:sp>
            <p:nvSpPr>
              <p:cNvPr id="11280" name="Text Box 15"/>
              <p:cNvSpPr txBox="1">
                <a:spLocks noChangeArrowheads="1"/>
              </p:cNvSpPr>
              <p:nvPr/>
            </p:nvSpPr>
            <p:spPr bwMode="auto">
              <a:xfrm>
                <a:off x="4443" y="175"/>
                <a:ext cx="812" cy="305"/>
              </a:xfrm>
              <a:prstGeom prst="rect">
                <a:avLst/>
              </a:prstGeom>
              <a:noFill/>
              <a:ln w="9525">
                <a:noFill/>
                <a:miter lim="800000"/>
                <a:headEnd/>
                <a:tailEnd/>
              </a:ln>
            </p:spPr>
            <p:txBody>
              <a:bodyPr/>
              <a:lstStyle/>
              <a:p>
                <a:pPr algn="just" eaLnBrk="0" hangingPunct="0">
                  <a:lnSpc>
                    <a:spcPct val="96000"/>
                  </a:lnSpc>
                </a:pPr>
                <a:r>
                  <a:rPr lang="en-US" altLang="zh-CN" sz="1400" b="1">
                    <a:solidFill>
                      <a:srgbClr val="C00000"/>
                    </a:solidFill>
                    <a:latin typeface="Times New Roman" pitchFamily="18" charset="0"/>
                  </a:rPr>
                  <a:t>LPZ 0</a:t>
                </a:r>
                <a:r>
                  <a:rPr lang="en-US" altLang="zh-CN" sz="1400" b="1" baseline="-25000">
                    <a:solidFill>
                      <a:srgbClr val="C00000"/>
                    </a:solidFill>
                    <a:latin typeface="Times New Roman" pitchFamily="18" charset="0"/>
                  </a:rPr>
                  <a:t>A</a:t>
                </a:r>
                <a:r>
                  <a:rPr lang="zh-CN" altLang="en-US" sz="1400" b="1">
                    <a:solidFill>
                      <a:srgbClr val="C00000"/>
                    </a:solidFill>
                    <a:latin typeface="Times New Roman" pitchFamily="18" charset="0"/>
                  </a:rPr>
                  <a:t>区</a:t>
                </a:r>
              </a:p>
            </p:txBody>
          </p:sp>
          <p:sp>
            <p:nvSpPr>
              <p:cNvPr id="11281" name="Text Box 16"/>
              <p:cNvSpPr txBox="1">
                <a:spLocks noChangeArrowheads="1"/>
              </p:cNvSpPr>
              <p:nvPr/>
            </p:nvSpPr>
            <p:spPr bwMode="auto">
              <a:xfrm>
                <a:off x="3073" y="416"/>
                <a:ext cx="587" cy="163"/>
              </a:xfrm>
              <a:prstGeom prst="rect">
                <a:avLst/>
              </a:prstGeom>
              <a:noFill/>
              <a:ln w="9525">
                <a:noFill/>
                <a:miter lim="800000"/>
                <a:headEnd/>
                <a:tailEnd/>
              </a:ln>
            </p:spPr>
            <p:txBody>
              <a:bodyPr/>
              <a:lstStyle/>
              <a:p>
                <a:pPr algn="just" eaLnBrk="0" hangingPunct="0">
                  <a:lnSpc>
                    <a:spcPct val="96000"/>
                  </a:lnSpc>
                </a:pPr>
                <a:r>
                  <a:rPr lang="en-US" altLang="zh-CN" sz="1000">
                    <a:solidFill>
                      <a:srgbClr val="C00000"/>
                    </a:solidFill>
                    <a:latin typeface="Times New Roman" pitchFamily="18" charset="0"/>
                  </a:rPr>
                  <a:t>LPZ 0</a:t>
                </a:r>
                <a:r>
                  <a:rPr lang="en-US" altLang="zh-CN" sz="1000" baseline="-25000">
                    <a:solidFill>
                      <a:srgbClr val="C00000"/>
                    </a:solidFill>
                    <a:latin typeface="Times New Roman" pitchFamily="18" charset="0"/>
                  </a:rPr>
                  <a:t>B</a:t>
                </a:r>
                <a:r>
                  <a:rPr lang="zh-CN" altLang="en-US" sz="1000">
                    <a:solidFill>
                      <a:srgbClr val="C00000"/>
                    </a:solidFill>
                    <a:latin typeface="Times New Roman" pitchFamily="18" charset="0"/>
                  </a:rPr>
                  <a:t>区</a:t>
                </a:r>
              </a:p>
            </p:txBody>
          </p:sp>
          <p:sp>
            <p:nvSpPr>
              <p:cNvPr id="11282" name="Text Box 17"/>
              <p:cNvSpPr txBox="1">
                <a:spLocks noChangeArrowheads="1"/>
              </p:cNvSpPr>
              <p:nvPr/>
            </p:nvSpPr>
            <p:spPr bwMode="auto">
              <a:xfrm>
                <a:off x="1488" y="343"/>
                <a:ext cx="774" cy="213"/>
              </a:xfrm>
              <a:prstGeom prst="rect">
                <a:avLst/>
              </a:prstGeom>
              <a:noFill/>
              <a:ln w="9525">
                <a:noFill/>
                <a:miter lim="800000"/>
                <a:headEnd/>
                <a:tailEnd/>
              </a:ln>
            </p:spPr>
            <p:txBody>
              <a:bodyPr/>
              <a:lstStyle/>
              <a:p>
                <a:pPr algn="just" eaLnBrk="0" hangingPunct="0">
                  <a:lnSpc>
                    <a:spcPct val="96000"/>
                  </a:lnSpc>
                </a:pPr>
                <a:r>
                  <a:rPr lang="en-US" altLang="zh-CN" sz="1100">
                    <a:solidFill>
                      <a:srgbClr val="C00000"/>
                    </a:solidFill>
                    <a:latin typeface="Times New Roman" pitchFamily="18" charset="0"/>
                  </a:rPr>
                  <a:t>LPZ 0</a:t>
                </a:r>
                <a:r>
                  <a:rPr lang="en-US" altLang="zh-CN" sz="1100" baseline="-25000">
                    <a:solidFill>
                      <a:srgbClr val="C00000"/>
                    </a:solidFill>
                    <a:latin typeface="Times New Roman" pitchFamily="18" charset="0"/>
                  </a:rPr>
                  <a:t>B</a:t>
                </a:r>
                <a:r>
                  <a:rPr lang="zh-CN" altLang="en-US" sz="1100">
                    <a:solidFill>
                      <a:srgbClr val="C00000"/>
                    </a:solidFill>
                    <a:latin typeface="Times New Roman" pitchFamily="18" charset="0"/>
                  </a:rPr>
                  <a:t>区</a:t>
                </a:r>
              </a:p>
            </p:txBody>
          </p:sp>
          <p:sp>
            <p:nvSpPr>
              <p:cNvPr id="11283" name="Text Box 18"/>
              <p:cNvSpPr txBox="1">
                <a:spLocks noChangeArrowheads="1"/>
              </p:cNvSpPr>
              <p:nvPr/>
            </p:nvSpPr>
            <p:spPr bwMode="auto">
              <a:xfrm>
                <a:off x="1865" y="720"/>
                <a:ext cx="587" cy="166"/>
              </a:xfrm>
              <a:prstGeom prst="rect">
                <a:avLst/>
              </a:prstGeom>
              <a:noFill/>
              <a:ln w="9525">
                <a:noFill/>
                <a:miter lim="800000"/>
                <a:headEnd/>
                <a:tailEnd/>
              </a:ln>
            </p:spPr>
            <p:txBody>
              <a:bodyPr/>
              <a:lstStyle/>
              <a:p>
                <a:pPr algn="just" eaLnBrk="0" hangingPunct="0">
                  <a:lnSpc>
                    <a:spcPct val="96000"/>
                  </a:lnSpc>
                </a:pPr>
                <a:r>
                  <a:rPr lang="en-US" altLang="zh-CN" sz="1100">
                    <a:solidFill>
                      <a:srgbClr val="C00000"/>
                    </a:solidFill>
                    <a:latin typeface="Times New Roman" pitchFamily="18" charset="0"/>
                  </a:rPr>
                  <a:t>LPZ 1</a:t>
                </a:r>
                <a:r>
                  <a:rPr lang="zh-CN" altLang="en-US" sz="1100">
                    <a:solidFill>
                      <a:srgbClr val="C00000"/>
                    </a:solidFill>
                    <a:latin typeface="Times New Roman" pitchFamily="18" charset="0"/>
                  </a:rPr>
                  <a:t>区</a:t>
                </a:r>
              </a:p>
            </p:txBody>
          </p:sp>
          <p:sp>
            <p:nvSpPr>
              <p:cNvPr id="11284" name="Text Box 19"/>
              <p:cNvSpPr txBox="1">
                <a:spLocks noChangeArrowheads="1"/>
              </p:cNvSpPr>
              <p:nvPr/>
            </p:nvSpPr>
            <p:spPr bwMode="auto">
              <a:xfrm>
                <a:off x="2980" y="749"/>
                <a:ext cx="699" cy="210"/>
              </a:xfrm>
              <a:prstGeom prst="rect">
                <a:avLst/>
              </a:prstGeom>
              <a:noFill/>
              <a:ln w="9525">
                <a:noFill/>
                <a:miter lim="800000"/>
                <a:headEnd/>
                <a:tailEnd/>
              </a:ln>
            </p:spPr>
            <p:txBody>
              <a:bodyPr/>
              <a:lstStyle/>
              <a:p>
                <a:pPr algn="just" eaLnBrk="0" hangingPunct="0">
                  <a:lnSpc>
                    <a:spcPct val="96000"/>
                  </a:lnSpc>
                </a:pPr>
                <a:r>
                  <a:rPr lang="en-US" altLang="zh-CN" sz="1100">
                    <a:solidFill>
                      <a:srgbClr val="C00000"/>
                    </a:solidFill>
                    <a:latin typeface="Times New Roman" pitchFamily="18" charset="0"/>
                  </a:rPr>
                  <a:t>LPZ 1</a:t>
                </a:r>
                <a:r>
                  <a:rPr lang="zh-CN" altLang="en-US" sz="1100">
                    <a:solidFill>
                      <a:srgbClr val="C00000"/>
                    </a:solidFill>
                    <a:latin typeface="Times New Roman" pitchFamily="18" charset="0"/>
                  </a:rPr>
                  <a:t>区</a:t>
                </a:r>
              </a:p>
            </p:txBody>
          </p:sp>
          <p:sp>
            <p:nvSpPr>
              <p:cNvPr id="11285" name="Text Box 20"/>
              <p:cNvSpPr txBox="1">
                <a:spLocks noChangeArrowheads="1"/>
              </p:cNvSpPr>
              <p:nvPr/>
            </p:nvSpPr>
            <p:spPr bwMode="auto">
              <a:xfrm>
                <a:off x="1937" y="955"/>
                <a:ext cx="587" cy="165"/>
              </a:xfrm>
              <a:prstGeom prst="rect">
                <a:avLst/>
              </a:prstGeom>
              <a:noFill/>
              <a:ln w="9525">
                <a:noFill/>
                <a:miter lim="800000"/>
                <a:headEnd/>
                <a:tailEnd/>
              </a:ln>
            </p:spPr>
            <p:txBody>
              <a:bodyPr/>
              <a:lstStyle/>
              <a:p>
                <a:pPr algn="just" eaLnBrk="0" hangingPunct="0">
                  <a:lnSpc>
                    <a:spcPct val="96000"/>
                  </a:lnSpc>
                </a:pPr>
                <a:r>
                  <a:rPr lang="en-US" altLang="zh-CN" sz="1100">
                    <a:solidFill>
                      <a:srgbClr val="C00000"/>
                    </a:solidFill>
                    <a:latin typeface="Times New Roman" pitchFamily="18" charset="0"/>
                  </a:rPr>
                  <a:t>LPZ 2</a:t>
                </a:r>
                <a:r>
                  <a:rPr lang="zh-CN" altLang="en-US" sz="1100">
                    <a:solidFill>
                      <a:srgbClr val="C00000"/>
                    </a:solidFill>
                    <a:latin typeface="Times New Roman" pitchFamily="18" charset="0"/>
                  </a:rPr>
                  <a:t>区</a:t>
                </a:r>
              </a:p>
            </p:txBody>
          </p:sp>
          <p:sp>
            <p:nvSpPr>
              <p:cNvPr id="21" name="Text Box 21"/>
              <p:cNvSpPr txBox="1">
                <a:spLocks noChangeArrowheads="1"/>
              </p:cNvSpPr>
              <p:nvPr/>
            </p:nvSpPr>
            <p:spPr bwMode="auto">
              <a:xfrm>
                <a:off x="1961" y="1514"/>
                <a:ext cx="663" cy="201"/>
              </a:xfrm>
              <a:prstGeom prst="rect">
                <a:avLst/>
              </a:prstGeom>
              <a:noFill/>
              <a:ln w="9525">
                <a:noFill/>
                <a:miter lim="800000"/>
                <a:headEnd/>
                <a:tailEnd/>
              </a:ln>
            </p:spPr>
            <p:txBody>
              <a:bodyPr/>
              <a:lstStyle/>
              <a:p>
                <a:pPr algn="just" eaLnBrk="0" hangingPunct="0">
                  <a:lnSpc>
                    <a:spcPct val="96000"/>
                  </a:lnSpc>
                  <a:defRPr/>
                </a:pPr>
                <a:r>
                  <a:rPr lang="en-US" altLang="zh-CN" sz="1100" dirty="0">
                    <a:solidFill>
                      <a:schemeClr val="tx1">
                        <a:lumMod val="85000"/>
                        <a:lumOff val="15000"/>
                      </a:schemeClr>
                    </a:solidFill>
                    <a:latin typeface="Times New Roman" pitchFamily="18" charset="0"/>
                  </a:rPr>
                  <a:t>LPZ 2</a:t>
                </a:r>
                <a:r>
                  <a:rPr lang="zh-CN" altLang="en-US" sz="1100" dirty="0">
                    <a:solidFill>
                      <a:schemeClr val="tx1">
                        <a:lumMod val="85000"/>
                        <a:lumOff val="15000"/>
                      </a:schemeClr>
                    </a:solidFill>
                    <a:latin typeface="Times New Roman" pitchFamily="18" charset="0"/>
                  </a:rPr>
                  <a:t>区</a:t>
                </a:r>
              </a:p>
            </p:txBody>
          </p:sp>
          <p:sp>
            <p:nvSpPr>
              <p:cNvPr id="22" name="Text Box 22"/>
              <p:cNvSpPr txBox="1">
                <a:spLocks noChangeArrowheads="1"/>
              </p:cNvSpPr>
              <p:nvPr/>
            </p:nvSpPr>
            <p:spPr bwMode="auto">
              <a:xfrm>
                <a:off x="2296" y="1282"/>
                <a:ext cx="698" cy="224"/>
              </a:xfrm>
              <a:prstGeom prst="rect">
                <a:avLst/>
              </a:prstGeom>
              <a:noFill/>
              <a:ln w="9525">
                <a:noFill/>
                <a:miter lim="800000"/>
                <a:headEnd/>
                <a:tailEnd/>
              </a:ln>
            </p:spPr>
            <p:txBody>
              <a:bodyPr/>
              <a:lstStyle/>
              <a:p>
                <a:pPr algn="just" eaLnBrk="0" hangingPunct="0">
                  <a:lnSpc>
                    <a:spcPct val="96000"/>
                  </a:lnSpc>
                  <a:defRPr/>
                </a:pPr>
                <a:r>
                  <a:rPr lang="en-US" altLang="zh-CN" sz="1100" dirty="0">
                    <a:solidFill>
                      <a:schemeClr val="tx1">
                        <a:lumMod val="85000"/>
                        <a:lumOff val="15000"/>
                      </a:schemeClr>
                    </a:solidFill>
                    <a:latin typeface="Times New Roman" pitchFamily="18" charset="0"/>
                  </a:rPr>
                  <a:t>LPZ 1</a:t>
                </a:r>
                <a:r>
                  <a:rPr lang="zh-CN" altLang="en-US" sz="1100" dirty="0">
                    <a:solidFill>
                      <a:schemeClr val="tx1">
                        <a:lumMod val="85000"/>
                        <a:lumOff val="15000"/>
                      </a:schemeClr>
                    </a:solidFill>
                    <a:latin typeface="Times New Roman" pitchFamily="18" charset="0"/>
                  </a:rPr>
                  <a:t>区</a:t>
                </a:r>
              </a:p>
            </p:txBody>
          </p:sp>
          <p:sp>
            <p:nvSpPr>
              <p:cNvPr id="11288" name="Text Box 23"/>
              <p:cNvSpPr txBox="1">
                <a:spLocks noChangeArrowheads="1"/>
              </p:cNvSpPr>
              <p:nvPr/>
            </p:nvSpPr>
            <p:spPr bwMode="auto">
              <a:xfrm>
                <a:off x="2998" y="1226"/>
                <a:ext cx="683" cy="145"/>
              </a:xfrm>
              <a:prstGeom prst="rect">
                <a:avLst/>
              </a:prstGeom>
              <a:noFill/>
              <a:ln w="9525">
                <a:noFill/>
                <a:miter lim="800000"/>
                <a:headEnd/>
                <a:tailEnd/>
              </a:ln>
            </p:spPr>
            <p:txBody>
              <a:bodyPr/>
              <a:lstStyle/>
              <a:p>
                <a:pPr algn="just" eaLnBrk="0" hangingPunct="0">
                  <a:lnSpc>
                    <a:spcPct val="96000"/>
                  </a:lnSpc>
                </a:pPr>
                <a:r>
                  <a:rPr lang="en-US" altLang="zh-CN" sz="1100">
                    <a:solidFill>
                      <a:srgbClr val="C00000"/>
                    </a:solidFill>
                    <a:latin typeface="Times New Roman" pitchFamily="18" charset="0"/>
                  </a:rPr>
                  <a:t>LPZ 1</a:t>
                </a:r>
                <a:r>
                  <a:rPr lang="zh-CN" altLang="en-US" sz="1100">
                    <a:solidFill>
                      <a:srgbClr val="C00000"/>
                    </a:solidFill>
                    <a:latin typeface="Times New Roman" pitchFamily="18" charset="0"/>
                  </a:rPr>
                  <a:t>区</a:t>
                </a:r>
              </a:p>
            </p:txBody>
          </p:sp>
          <p:sp>
            <p:nvSpPr>
              <p:cNvPr id="11289" name="Text Box 24"/>
              <p:cNvSpPr txBox="1">
                <a:spLocks noChangeArrowheads="1"/>
              </p:cNvSpPr>
              <p:nvPr/>
            </p:nvSpPr>
            <p:spPr bwMode="auto">
              <a:xfrm>
                <a:off x="1425" y="1243"/>
                <a:ext cx="927" cy="173"/>
              </a:xfrm>
              <a:prstGeom prst="rect">
                <a:avLst/>
              </a:prstGeom>
              <a:noFill/>
              <a:ln w="9525">
                <a:noFill/>
                <a:miter lim="800000"/>
                <a:headEnd/>
                <a:tailEnd/>
              </a:ln>
            </p:spPr>
            <p:txBody>
              <a:bodyPr/>
              <a:lstStyle/>
              <a:p>
                <a:pPr algn="just" eaLnBrk="0" hangingPunct="0">
                  <a:lnSpc>
                    <a:spcPct val="96000"/>
                  </a:lnSpc>
                </a:pPr>
                <a:r>
                  <a:rPr lang="zh-CN" altLang="en-US" sz="1100">
                    <a:solidFill>
                      <a:srgbClr val="7030A0"/>
                    </a:solidFill>
                    <a:latin typeface="Times New Roman" pitchFamily="18" charset="0"/>
                  </a:rPr>
                  <a:t>有屏蔽的小室</a:t>
                </a:r>
              </a:p>
            </p:txBody>
          </p:sp>
          <p:sp>
            <p:nvSpPr>
              <p:cNvPr id="11290" name="Text Box 25"/>
              <p:cNvSpPr txBox="1">
                <a:spLocks noChangeArrowheads="1"/>
              </p:cNvSpPr>
              <p:nvPr/>
            </p:nvSpPr>
            <p:spPr bwMode="auto">
              <a:xfrm>
                <a:off x="2971" y="1360"/>
                <a:ext cx="588" cy="328"/>
              </a:xfrm>
              <a:prstGeom prst="rect">
                <a:avLst/>
              </a:prstGeom>
              <a:noFill/>
              <a:ln w="9525">
                <a:noFill/>
                <a:miter lim="800000"/>
                <a:headEnd/>
                <a:tailEnd/>
              </a:ln>
            </p:spPr>
            <p:txBody>
              <a:bodyPr/>
              <a:lstStyle/>
              <a:p>
                <a:pPr algn="just" eaLnBrk="0" hangingPunct="0">
                  <a:lnSpc>
                    <a:spcPct val="96000"/>
                  </a:lnSpc>
                </a:pPr>
                <a:r>
                  <a:rPr lang="zh-CN" altLang="en-US" sz="1100">
                    <a:solidFill>
                      <a:srgbClr val="0070C0"/>
                    </a:solidFill>
                    <a:latin typeface="Times New Roman" pitchFamily="18" charset="0"/>
                  </a:rPr>
                  <a:t>等电位连接预留件</a:t>
                </a:r>
              </a:p>
            </p:txBody>
          </p:sp>
          <p:sp>
            <p:nvSpPr>
              <p:cNvPr id="26" name="Text Box 26"/>
              <p:cNvSpPr txBox="1">
                <a:spLocks noChangeArrowheads="1"/>
              </p:cNvSpPr>
              <p:nvPr/>
            </p:nvSpPr>
            <p:spPr bwMode="auto">
              <a:xfrm>
                <a:off x="4066" y="1354"/>
                <a:ext cx="587" cy="166"/>
              </a:xfrm>
              <a:prstGeom prst="rect">
                <a:avLst/>
              </a:prstGeom>
              <a:noFill/>
              <a:ln w="9525">
                <a:noFill/>
                <a:miter lim="800000"/>
                <a:headEnd/>
                <a:tailEnd/>
              </a:ln>
            </p:spPr>
            <p:txBody>
              <a:bodyPr/>
              <a:lstStyle/>
              <a:p>
                <a:pPr algn="just" eaLnBrk="0" hangingPunct="0">
                  <a:lnSpc>
                    <a:spcPct val="96000"/>
                  </a:lnSpc>
                  <a:defRPr/>
                </a:pPr>
                <a:r>
                  <a:rPr lang="zh-CN" altLang="en-US" sz="1100" dirty="0">
                    <a:solidFill>
                      <a:schemeClr val="tx1">
                        <a:lumMod val="85000"/>
                        <a:lumOff val="15000"/>
                      </a:schemeClr>
                    </a:solidFill>
                    <a:latin typeface="Times New Roman" pitchFamily="18" charset="0"/>
                  </a:rPr>
                  <a:t>摄象机</a:t>
                </a:r>
              </a:p>
            </p:txBody>
          </p:sp>
          <p:sp>
            <p:nvSpPr>
              <p:cNvPr id="11292" name="Text Box 27"/>
              <p:cNvSpPr txBox="1">
                <a:spLocks noChangeArrowheads="1"/>
              </p:cNvSpPr>
              <p:nvPr/>
            </p:nvSpPr>
            <p:spPr bwMode="auto">
              <a:xfrm>
                <a:off x="3972" y="1037"/>
                <a:ext cx="707" cy="197"/>
              </a:xfrm>
              <a:prstGeom prst="rect">
                <a:avLst/>
              </a:prstGeom>
              <a:noFill/>
              <a:ln w="9525">
                <a:noFill/>
                <a:miter lim="800000"/>
                <a:headEnd/>
                <a:tailEnd/>
              </a:ln>
            </p:spPr>
            <p:txBody>
              <a:bodyPr/>
              <a:lstStyle/>
              <a:p>
                <a:pPr algn="just" eaLnBrk="0" hangingPunct="0">
                  <a:lnSpc>
                    <a:spcPct val="96000"/>
                  </a:lnSpc>
                </a:pPr>
                <a:r>
                  <a:rPr lang="en-US" altLang="zh-CN" sz="1400" b="1">
                    <a:solidFill>
                      <a:srgbClr val="C00000"/>
                    </a:solidFill>
                    <a:latin typeface="Times New Roman" pitchFamily="18" charset="0"/>
                  </a:rPr>
                  <a:t>LPZ 0</a:t>
                </a:r>
                <a:r>
                  <a:rPr lang="en-US" altLang="zh-CN" sz="1400" b="1" baseline="-25000">
                    <a:solidFill>
                      <a:srgbClr val="C00000"/>
                    </a:solidFill>
                    <a:latin typeface="Times New Roman" pitchFamily="18" charset="0"/>
                  </a:rPr>
                  <a:t>B</a:t>
                </a:r>
                <a:r>
                  <a:rPr lang="zh-CN" altLang="en-US" sz="1400" b="1">
                    <a:solidFill>
                      <a:srgbClr val="C00000"/>
                    </a:solidFill>
                    <a:latin typeface="Times New Roman" pitchFamily="18" charset="0"/>
                  </a:rPr>
                  <a:t>区</a:t>
                </a:r>
              </a:p>
            </p:txBody>
          </p:sp>
          <p:sp>
            <p:nvSpPr>
              <p:cNvPr id="11293" name="Text Box 28"/>
              <p:cNvSpPr txBox="1">
                <a:spLocks noChangeArrowheads="1"/>
              </p:cNvSpPr>
              <p:nvPr/>
            </p:nvSpPr>
            <p:spPr bwMode="auto">
              <a:xfrm>
                <a:off x="1425" y="1941"/>
                <a:ext cx="1122" cy="219"/>
              </a:xfrm>
              <a:prstGeom prst="rect">
                <a:avLst/>
              </a:prstGeom>
              <a:noFill/>
              <a:ln w="9525">
                <a:noFill/>
                <a:miter lim="800000"/>
                <a:headEnd/>
                <a:tailEnd/>
              </a:ln>
            </p:spPr>
            <p:txBody>
              <a:bodyPr/>
              <a:lstStyle/>
              <a:p>
                <a:pPr algn="just" eaLnBrk="0" hangingPunct="0">
                  <a:lnSpc>
                    <a:spcPct val="96000"/>
                  </a:lnSpc>
                </a:pPr>
                <a:r>
                  <a:rPr lang="zh-CN" altLang="en-US" sz="1200">
                    <a:solidFill>
                      <a:srgbClr val="FF0000"/>
                    </a:solidFill>
                    <a:latin typeface="Times New Roman" pitchFamily="18" charset="0"/>
                  </a:rPr>
                  <a:t>混凝土中的钢筋</a:t>
                </a:r>
              </a:p>
            </p:txBody>
          </p:sp>
          <p:sp>
            <p:nvSpPr>
              <p:cNvPr id="29" name="Text Box 29"/>
              <p:cNvSpPr txBox="1">
                <a:spLocks noChangeArrowheads="1"/>
              </p:cNvSpPr>
              <p:nvPr/>
            </p:nvSpPr>
            <p:spPr bwMode="auto">
              <a:xfrm>
                <a:off x="2962" y="1988"/>
                <a:ext cx="666" cy="140"/>
              </a:xfrm>
              <a:prstGeom prst="rect">
                <a:avLst/>
              </a:prstGeom>
              <a:noFill/>
              <a:ln w="9525">
                <a:noFill/>
                <a:miter lim="800000"/>
                <a:headEnd/>
                <a:tailEnd/>
              </a:ln>
            </p:spPr>
            <p:txBody>
              <a:bodyPr/>
              <a:lstStyle/>
              <a:p>
                <a:pPr algn="just" eaLnBrk="0" hangingPunct="0">
                  <a:lnSpc>
                    <a:spcPct val="96000"/>
                  </a:lnSpc>
                  <a:defRPr/>
                </a:pPr>
                <a:r>
                  <a:rPr lang="en-US" altLang="zh-CN" sz="1400" dirty="0">
                    <a:solidFill>
                      <a:schemeClr val="tx1">
                        <a:lumMod val="85000"/>
                        <a:lumOff val="15000"/>
                      </a:schemeClr>
                    </a:solidFill>
                    <a:latin typeface="Times New Roman" pitchFamily="18" charset="0"/>
                  </a:rPr>
                  <a:t>LPZ 1</a:t>
                </a:r>
                <a:r>
                  <a:rPr lang="zh-CN" altLang="en-US" sz="1400" dirty="0">
                    <a:solidFill>
                      <a:schemeClr val="tx1">
                        <a:lumMod val="85000"/>
                        <a:lumOff val="15000"/>
                      </a:schemeClr>
                    </a:solidFill>
                    <a:latin typeface="Times New Roman" pitchFamily="18" charset="0"/>
                  </a:rPr>
                  <a:t>区</a:t>
                </a:r>
              </a:p>
            </p:txBody>
          </p:sp>
          <p:sp>
            <p:nvSpPr>
              <p:cNvPr id="30" name="Text Box 30"/>
              <p:cNvSpPr txBox="1">
                <a:spLocks noChangeArrowheads="1"/>
              </p:cNvSpPr>
              <p:nvPr/>
            </p:nvSpPr>
            <p:spPr bwMode="auto">
              <a:xfrm>
                <a:off x="4112" y="2152"/>
                <a:ext cx="459" cy="204"/>
              </a:xfrm>
              <a:prstGeom prst="rect">
                <a:avLst/>
              </a:prstGeom>
              <a:noFill/>
              <a:ln w="9525">
                <a:noFill/>
                <a:miter lim="800000"/>
                <a:headEnd/>
                <a:tailEnd/>
              </a:ln>
            </p:spPr>
            <p:txBody>
              <a:bodyPr/>
              <a:lstStyle/>
              <a:p>
                <a:pPr algn="just" eaLnBrk="0" hangingPunct="0">
                  <a:lnSpc>
                    <a:spcPct val="96000"/>
                  </a:lnSpc>
                  <a:defRPr/>
                </a:pPr>
                <a:r>
                  <a:rPr lang="zh-CN" altLang="en-US" sz="1100" dirty="0">
                    <a:solidFill>
                      <a:schemeClr val="tx1">
                        <a:lumMod val="85000"/>
                        <a:lumOff val="15000"/>
                      </a:schemeClr>
                    </a:solidFill>
                    <a:latin typeface="Times New Roman" pitchFamily="18" charset="0"/>
                  </a:rPr>
                  <a:t>地面</a:t>
                </a:r>
              </a:p>
            </p:txBody>
          </p:sp>
          <p:sp>
            <p:nvSpPr>
              <p:cNvPr id="11296" name="Text Box 31"/>
              <p:cNvSpPr txBox="1">
                <a:spLocks noChangeArrowheads="1"/>
              </p:cNvSpPr>
              <p:nvPr/>
            </p:nvSpPr>
            <p:spPr bwMode="auto">
              <a:xfrm>
                <a:off x="2552" y="2421"/>
                <a:ext cx="421" cy="165"/>
              </a:xfrm>
              <a:prstGeom prst="rect">
                <a:avLst/>
              </a:prstGeom>
              <a:noFill/>
              <a:ln w="9525">
                <a:noFill/>
                <a:miter lim="800000"/>
                <a:headEnd/>
                <a:tailEnd/>
              </a:ln>
            </p:spPr>
            <p:txBody>
              <a:bodyPr/>
              <a:lstStyle/>
              <a:p>
                <a:pPr algn="just" eaLnBrk="0" hangingPunct="0">
                  <a:lnSpc>
                    <a:spcPct val="96000"/>
                  </a:lnSpc>
                </a:pPr>
                <a:r>
                  <a:rPr lang="zh-CN" altLang="en-US" sz="1100">
                    <a:solidFill>
                      <a:srgbClr val="0070C0"/>
                    </a:solidFill>
                    <a:latin typeface="Times New Roman" pitchFamily="18" charset="0"/>
                  </a:rPr>
                  <a:t>钢筋</a:t>
                </a:r>
              </a:p>
            </p:txBody>
          </p:sp>
          <p:sp>
            <p:nvSpPr>
              <p:cNvPr id="32" name="Text Box 32"/>
              <p:cNvSpPr txBox="1">
                <a:spLocks noChangeArrowheads="1"/>
              </p:cNvSpPr>
              <p:nvPr/>
            </p:nvSpPr>
            <p:spPr bwMode="auto">
              <a:xfrm>
                <a:off x="2374" y="2753"/>
                <a:ext cx="527" cy="257"/>
              </a:xfrm>
              <a:prstGeom prst="rect">
                <a:avLst/>
              </a:prstGeom>
              <a:noFill/>
              <a:ln w="9525">
                <a:noFill/>
                <a:miter lim="800000"/>
                <a:headEnd/>
                <a:tailEnd/>
              </a:ln>
            </p:spPr>
            <p:txBody>
              <a:bodyPr/>
              <a:lstStyle/>
              <a:p>
                <a:pPr algn="just" eaLnBrk="0" hangingPunct="0">
                  <a:lnSpc>
                    <a:spcPct val="96000"/>
                  </a:lnSpc>
                  <a:defRPr/>
                </a:pPr>
                <a:r>
                  <a:rPr lang="zh-CN" altLang="en-US" sz="1200" dirty="0">
                    <a:solidFill>
                      <a:schemeClr val="tx1">
                        <a:lumMod val="85000"/>
                        <a:lumOff val="15000"/>
                      </a:schemeClr>
                    </a:solidFill>
                    <a:latin typeface="Times New Roman" pitchFamily="18" charset="0"/>
                  </a:rPr>
                  <a:t>变电所</a:t>
                </a:r>
              </a:p>
            </p:txBody>
          </p:sp>
          <p:sp>
            <p:nvSpPr>
              <p:cNvPr id="11298" name="Text Box 33"/>
              <p:cNvSpPr txBox="1">
                <a:spLocks noChangeArrowheads="1"/>
              </p:cNvSpPr>
              <p:nvPr/>
            </p:nvSpPr>
            <p:spPr bwMode="auto">
              <a:xfrm>
                <a:off x="2910" y="2669"/>
                <a:ext cx="718" cy="210"/>
              </a:xfrm>
              <a:prstGeom prst="rect">
                <a:avLst/>
              </a:prstGeom>
              <a:noFill/>
              <a:ln w="9525">
                <a:noFill/>
                <a:miter lim="800000"/>
                <a:headEnd/>
                <a:tailEnd/>
              </a:ln>
            </p:spPr>
            <p:txBody>
              <a:bodyPr/>
              <a:lstStyle/>
              <a:p>
                <a:pPr algn="just" eaLnBrk="0" hangingPunct="0">
                  <a:lnSpc>
                    <a:spcPct val="96000"/>
                  </a:lnSpc>
                </a:pPr>
                <a:r>
                  <a:rPr lang="en-US" altLang="zh-CN" sz="1100">
                    <a:solidFill>
                      <a:srgbClr val="C00000"/>
                    </a:solidFill>
                    <a:latin typeface="Times New Roman" pitchFamily="18" charset="0"/>
                  </a:rPr>
                  <a:t>LPZ 1</a:t>
                </a:r>
                <a:r>
                  <a:rPr lang="zh-CN" altLang="en-US" sz="1100">
                    <a:solidFill>
                      <a:srgbClr val="C00000"/>
                    </a:solidFill>
                    <a:latin typeface="Times New Roman" pitchFamily="18" charset="0"/>
                  </a:rPr>
                  <a:t>区</a:t>
                </a:r>
              </a:p>
            </p:txBody>
          </p:sp>
          <p:sp>
            <p:nvSpPr>
              <p:cNvPr id="11299" name="Text Box 34"/>
              <p:cNvSpPr txBox="1">
                <a:spLocks noChangeArrowheads="1"/>
              </p:cNvSpPr>
              <p:nvPr/>
            </p:nvSpPr>
            <p:spPr bwMode="auto">
              <a:xfrm>
                <a:off x="2400" y="3167"/>
                <a:ext cx="753" cy="165"/>
              </a:xfrm>
              <a:prstGeom prst="rect">
                <a:avLst/>
              </a:prstGeom>
              <a:noFill/>
              <a:ln w="9525">
                <a:noFill/>
                <a:miter lim="800000"/>
                <a:headEnd/>
                <a:tailEnd/>
              </a:ln>
            </p:spPr>
            <p:txBody>
              <a:bodyPr/>
              <a:lstStyle/>
              <a:p>
                <a:pPr algn="just" eaLnBrk="0" hangingPunct="0">
                  <a:lnSpc>
                    <a:spcPct val="96000"/>
                  </a:lnSpc>
                </a:pPr>
                <a:r>
                  <a:rPr lang="en-US" altLang="zh-CN" sz="1200" b="1">
                    <a:solidFill>
                      <a:srgbClr val="0070C0"/>
                    </a:solidFill>
                    <a:latin typeface="Times New Roman" pitchFamily="18" charset="0"/>
                  </a:rPr>
                  <a:t>0.4kV</a:t>
                </a:r>
                <a:r>
                  <a:rPr lang="zh-CN" altLang="en-US" sz="1200" b="1">
                    <a:solidFill>
                      <a:srgbClr val="0070C0"/>
                    </a:solidFill>
                    <a:latin typeface="Times New Roman" pitchFamily="18" charset="0"/>
                  </a:rPr>
                  <a:t>电源</a:t>
                </a:r>
              </a:p>
            </p:txBody>
          </p:sp>
          <p:sp>
            <p:nvSpPr>
              <p:cNvPr id="35" name="Text Box 35"/>
              <p:cNvSpPr txBox="1">
                <a:spLocks noChangeArrowheads="1"/>
              </p:cNvSpPr>
              <p:nvPr/>
            </p:nvSpPr>
            <p:spPr bwMode="auto">
              <a:xfrm>
                <a:off x="1384" y="3219"/>
                <a:ext cx="754" cy="166"/>
              </a:xfrm>
              <a:prstGeom prst="rect">
                <a:avLst/>
              </a:prstGeom>
              <a:noFill/>
              <a:ln w="9525">
                <a:noFill/>
                <a:miter lim="800000"/>
                <a:headEnd/>
                <a:tailEnd/>
              </a:ln>
            </p:spPr>
            <p:txBody>
              <a:bodyPr/>
              <a:lstStyle/>
              <a:p>
                <a:pPr algn="just" eaLnBrk="0" hangingPunct="0">
                  <a:lnSpc>
                    <a:spcPct val="96000"/>
                  </a:lnSpc>
                  <a:defRPr/>
                </a:pPr>
                <a:r>
                  <a:rPr lang="zh-CN" altLang="en-US" sz="1400">
                    <a:solidFill>
                      <a:schemeClr val="tx1">
                        <a:lumMod val="85000"/>
                        <a:lumOff val="15000"/>
                      </a:schemeClr>
                    </a:solidFill>
                    <a:latin typeface="Times New Roman" pitchFamily="18" charset="0"/>
                  </a:rPr>
                  <a:t>停车场</a:t>
                </a:r>
              </a:p>
            </p:txBody>
          </p:sp>
          <p:sp>
            <p:nvSpPr>
              <p:cNvPr id="36" name="Rectangle 36"/>
              <p:cNvSpPr>
                <a:spLocks noChangeArrowheads="1"/>
              </p:cNvSpPr>
              <p:nvPr/>
            </p:nvSpPr>
            <p:spPr bwMode="auto">
              <a:xfrm>
                <a:off x="2024" y="3657"/>
                <a:ext cx="1263" cy="131"/>
              </a:xfrm>
              <a:prstGeom prst="rect">
                <a:avLst/>
              </a:prstGeom>
              <a:solidFill>
                <a:srgbClr val="FFFFFF"/>
              </a:solidFill>
              <a:ln w="9525">
                <a:noFill/>
                <a:miter lim="800000"/>
                <a:headEnd/>
                <a:tailEnd/>
              </a:ln>
            </p:spPr>
            <p:txBody>
              <a:bodyPr/>
              <a:lstStyle/>
              <a:p>
                <a:pPr>
                  <a:defRPr/>
                </a:pPr>
                <a:endParaRPr lang="zh-CN" altLang="en-US">
                  <a:solidFill>
                    <a:schemeClr val="tx1">
                      <a:lumMod val="85000"/>
                      <a:lumOff val="15000"/>
                    </a:schemeClr>
                  </a:solidFill>
                </a:endParaRPr>
              </a:p>
            </p:txBody>
          </p:sp>
          <p:sp>
            <p:nvSpPr>
              <p:cNvPr id="11302" name="Text Box 37"/>
              <p:cNvSpPr txBox="1">
                <a:spLocks noChangeArrowheads="1"/>
              </p:cNvSpPr>
              <p:nvPr/>
            </p:nvSpPr>
            <p:spPr bwMode="auto">
              <a:xfrm>
                <a:off x="2787" y="3638"/>
                <a:ext cx="965" cy="134"/>
              </a:xfrm>
              <a:prstGeom prst="rect">
                <a:avLst/>
              </a:prstGeom>
              <a:noFill/>
              <a:ln w="9525">
                <a:noFill/>
                <a:miter lim="800000"/>
                <a:headEnd/>
                <a:tailEnd/>
              </a:ln>
            </p:spPr>
            <p:txBody>
              <a:bodyPr/>
              <a:lstStyle/>
              <a:p>
                <a:pPr algn="just" eaLnBrk="0" hangingPunct="0">
                  <a:lnSpc>
                    <a:spcPct val="96000"/>
                  </a:lnSpc>
                </a:pPr>
                <a:r>
                  <a:rPr lang="zh-CN" altLang="en-US" sz="1400" b="1">
                    <a:solidFill>
                      <a:srgbClr val="002060"/>
                    </a:solidFill>
                    <a:latin typeface="Times New Roman" pitchFamily="18" charset="0"/>
                  </a:rPr>
                  <a:t>基础接地体</a:t>
                </a:r>
              </a:p>
            </p:txBody>
          </p:sp>
          <p:sp>
            <p:nvSpPr>
              <p:cNvPr id="11303" name="Text Box 38"/>
              <p:cNvSpPr txBox="1">
                <a:spLocks noChangeArrowheads="1"/>
              </p:cNvSpPr>
              <p:nvPr/>
            </p:nvSpPr>
            <p:spPr bwMode="auto">
              <a:xfrm>
                <a:off x="1411" y="2826"/>
                <a:ext cx="713" cy="250"/>
              </a:xfrm>
              <a:prstGeom prst="rect">
                <a:avLst/>
              </a:prstGeom>
              <a:noFill/>
              <a:ln w="9525">
                <a:noFill/>
                <a:miter lim="800000"/>
                <a:headEnd/>
                <a:tailEnd/>
              </a:ln>
            </p:spPr>
            <p:txBody>
              <a:bodyPr/>
              <a:lstStyle/>
              <a:p>
                <a:pPr algn="just" eaLnBrk="0" hangingPunct="0">
                  <a:lnSpc>
                    <a:spcPct val="96000"/>
                  </a:lnSpc>
                </a:pPr>
                <a:r>
                  <a:rPr lang="en-US" altLang="zh-CN" sz="1100">
                    <a:solidFill>
                      <a:srgbClr val="C00000"/>
                    </a:solidFill>
                    <a:latin typeface="Times New Roman" pitchFamily="18" charset="0"/>
                  </a:rPr>
                  <a:t>LPZ 2</a:t>
                </a:r>
                <a:r>
                  <a:rPr lang="zh-CN" altLang="en-US" sz="1100">
                    <a:solidFill>
                      <a:srgbClr val="C00000"/>
                    </a:solidFill>
                    <a:latin typeface="Times New Roman" pitchFamily="18" charset="0"/>
                  </a:rPr>
                  <a:t>区</a:t>
                </a:r>
              </a:p>
            </p:txBody>
          </p:sp>
          <p:sp>
            <p:nvSpPr>
              <p:cNvPr id="39" name="Text Box 39"/>
              <p:cNvSpPr txBox="1">
                <a:spLocks noChangeArrowheads="1"/>
              </p:cNvSpPr>
              <p:nvPr/>
            </p:nvSpPr>
            <p:spPr bwMode="auto">
              <a:xfrm>
                <a:off x="1008" y="0"/>
                <a:ext cx="1114" cy="161"/>
              </a:xfrm>
              <a:prstGeom prst="rect">
                <a:avLst/>
              </a:prstGeom>
              <a:noFill/>
              <a:ln w="9525">
                <a:noFill/>
                <a:miter lim="800000"/>
                <a:headEnd/>
                <a:tailEnd/>
              </a:ln>
            </p:spPr>
            <p:txBody>
              <a:bodyPr/>
              <a:lstStyle/>
              <a:p>
                <a:pPr algn="just" eaLnBrk="0" hangingPunct="0">
                  <a:lnSpc>
                    <a:spcPct val="96000"/>
                  </a:lnSpc>
                  <a:defRPr/>
                </a:pPr>
                <a:r>
                  <a:rPr lang="zh-CN" altLang="en-US" sz="1100" dirty="0">
                    <a:solidFill>
                      <a:schemeClr val="tx1">
                        <a:lumMod val="85000"/>
                        <a:lumOff val="15000"/>
                      </a:schemeClr>
                    </a:solidFill>
                    <a:latin typeface="Times New Roman" pitchFamily="18" charset="0"/>
                  </a:rPr>
                  <a:t>屋顶上的金属物</a:t>
                </a:r>
              </a:p>
            </p:txBody>
          </p:sp>
          <p:sp>
            <p:nvSpPr>
              <p:cNvPr id="40" name="Rectangle 40"/>
              <p:cNvSpPr>
                <a:spLocks noChangeArrowheads="1"/>
              </p:cNvSpPr>
              <p:nvPr/>
            </p:nvSpPr>
            <p:spPr bwMode="auto">
              <a:xfrm>
                <a:off x="1488" y="4032"/>
                <a:ext cx="289" cy="288"/>
              </a:xfrm>
              <a:prstGeom prst="rect">
                <a:avLst/>
              </a:prstGeom>
              <a:solidFill>
                <a:schemeClr val="bg1"/>
              </a:solidFill>
              <a:ln w="9525">
                <a:noFill/>
                <a:miter lim="800000"/>
                <a:headEnd/>
                <a:tailEnd/>
              </a:ln>
              <a:effectLst/>
            </p:spPr>
            <p:txBody>
              <a:bodyPr wrap="none" anchor="ctr"/>
              <a:lstStyle/>
              <a:p>
                <a:pPr>
                  <a:defRPr/>
                </a:pPr>
                <a:endParaRPr lang="zh-CN" altLang="en-US">
                  <a:solidFill>
                    <a:schemeClr val="tx1">
                      <a:lumMod val="85000"/>
                      <a:lumOff val="15000"/>
                    </a:schemeClr>
                  </a:solidFill>
                </a:endParaRPr>
              </a:p>
            </p:txBody>
          </p:sp>
        </p:grpSp>
      </p:grpSp>
      <p:sp>
        <p:nvSpPr>
          <p:cNvPr id="41" name="Rectangle 2"/>
          <p:cNvSpPr txBox="1">
            <a:spLocks noChangeArrowheads="1"/>
          </p:cNvSpPr>
          <p:nvPr/>
        </p:nvSpPr>
        <p:spPr bwMode="auto">
          <a:xfrm>
            <a:off x="571500" y="917575"/>
            <a:ext cx="8177213"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1270" name="TextBox 41"/>
          <p:cNvSpPr txBox="1">
            <a:spLocks noChangeArrowheads="1"/>
          </p:cNvSpPr>
          <p:nvPr/>
        </p:nvSpPr>
        <p:spPr bwMode="auto">
          <a:xfrm>
            <a:off x="714375" y="1571625"/>
            <a:ext cx="3494088"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9</a:t>
            </a:r>
            <a:r>
              <a:rPr lang="zh-CN" altLang="en-US" sz="2000" b="1">
                <a:solidFill>
                  <a:srgbClr val="0070C0"/>
                </a:solidFill>
              </a:rPr>
              <a:t>）等电位连接的具体规定 </a:t>
            </a:r>
          </a:p>
        </p:txBody>
      </p:sp>
      <p:sp>
        <p:nvSpPr>
          <p:cNvPr id="11271" name="TextBox 41"/>
          <p:cNvSpPr txBox="1">
            <a:spLocks noChangeArrowheads="1"/>
          </p:cNvSpPr>
          <p:nvPr/>
        </p:nvSpPr>
        <p:spPr bwMode="auto">
          <a:xfrm>
            <a:off x="1500188" y="6288088"/>
            <a:ext cx="5767387" cy="338137"/>
          </a:xfrm>
          <a:prstGeom prst="rect">
            <a:avLst/>
          </a:prstGeom>
          <a:noFill/>
          <a:ln w="9525">
            <a:noFill/>
            <a:miter lim="800000"/>
            <a:headEnd/>
            <a:tailEnd/>
          </a:ln>
        </p:spPr>
        <p:txBody>
          <a:bodyPr wrap="none">
            <a:spAutoFit/>
          </a:bodyPr>
          <a:lstStyle/>
          <a:p>
            <a:r>
              <a:rPr lang="zh-CN" altLang="en-US" sz="1600" b="1" u="sng">
                <a:solidFill>
                  <a:srgbClr val="C00000"/>
                </a:solidFill>
              </a:rPr>
              <a:t>对一办公建筑物设计防雷区、屏蔽、等电位连接和接地的例子</a:t>
            </a:r>
          </a:p>
        </p:txBody>
      </p:sp>
    </p:spTree>
  </p:cSld>
  <p:clrMapOvr>
    <a:masterClrMapping/>
  </p:clrMapOvr>
  <p:transition>
    <p:randomBar dir="ver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2875" y="2071688"/>
            <a:ext cx="8858250" cy="328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7523" name="Picture 4" descr="19"/>
          <p:cNvPicPr>
            <a:picLocks noChangeAspect="1" noChangeArrowheads="1"/>
          </p:cNvPicPr>
          <p:nvPr/>
        </p:nvPicPr>
        <p:blipFill>
          <a:blip r:embed="rId2"/>
          <a:srcRect l="13251" t="7025" r="10165" b="14746"/>
          <a:stretch>
            <a:fillRect/>
          </a:stretch>
        </p:blipFill>
        <p:spPr bwMode="auto">
          <a:xfrm>
            <a:off x="0" y="2000250"/>
            <a:ext cx="6067425" cy="2933700"/>
          </a:xfrm>
          <a:prstGeom prst="rect">
            <a:avLst/>
          </a:prstGeom>
          <a:noFill/>
          <a:ln w="9525">
            <a:noFill/>
            <a:miter lim="800000"/>
            <a:headEnd/>
            <a:tailEnd/>
          </a:ln>
        </p:spPr>
      </p:pic>
      <p:sp>
        <p:nvSpPr>
          <p:cNvPr id="107524" name="Rectangle 5"/>
          <p:cNvSpPr>
            <a:spLocks noChangeArrowheads="1"/>
          </p:cNvSpPr>
          <p:nvPr/>
        </p:nvSpPr>
        <p:spPr bwMode="auto">
          <a:xfrm>
            <a:off x="2339975" y="4787900"/>
            <a:ext cx="4875213" cy="646113"/>
          </a:xfrm>
          <a:prstGeom prst="rect">
            <a:avLst/>
          </a:prstGeom>
          <a:noFill/>
          <a:ln w="9525" algn="ctr">
            <a:noFill/>
            <a:miter lim="800000"/>
            <a:headEnd/>
            <a:tailEnd/>
          </a:ln>
        </p:spPr>
        <p:txBody>
          <a:bodyPr anchor="ctr">
            <a:spAutoFit/>
          </a:bodyPr>
          <a:lstStyle/>
          <a:p>
            <a:r>
              <a:rPr kumimoji="1" lang="zh-CN" altLang="en-US" sz="1600" b="1">
                <a:latin typeface="Times New Roman" pitchFamily="18" charset="0"/>
              </a:rPr>
              <a:t>钢筋混凝土墙内钢筋</a:t>
            </a:r>
            <a:r>
              <a:rPr kumimoji="1" lang="zh-CN" altLang="en-US" sz="1600" b="1">
                <a:solidFill>
                  <a:srgbClr val="C00000"/>
                </a:solidFill>
                <a:latin typeface="Times New Roman" pitchFamily="18" charset="0"/>
              </a:rPr>
              <a:t>外接等电位连接预留件施工图</a:t>
            </a:r>
            <a:r>
              <a:rPr kumimoji="1" lang="zh-CN" altLang="en-US" sz="3600" b="1">
                <a:solidFill>
                  <a:srgbClr val="C00000"/>
                </a:solidFill>
                <a:latin typeface="Times New Roman" pitchFamily="18" charset="0"/>
              </a:rPr>
              <a:t> </a:t>
            </a:r>
          </a:p>
        </p:txBody>
      </p:sp>
      <p:pic>
        <p:nvPicPr>
          <p:cNvPr id="107525" name="Picture 4" descr="20"/>
          <p:cNvPicPr>
            <a:picLocks noChangeAspect="1" noChangeArrowheads="1"/>
          </p:cNvPicPr>
          <p:nvPr/>
        </p:nvPicPr>
        <p:blipFill>
          <a:blip r:embed="rId3"/>
          <a:srcRect l="20798" t="5109" r="37492" b="10451"/>
          <a:stretch>
            <a:fillRect/>
          </a:stretch>
        </p:blipFill>
        <p:spPr bwMode="auto">
          <a:xfrm>
            <a:off x="6215063" y="2143125"/>
            <a:ext cx="2928937" cy="2859088"/>
          </a:xfrm>
          <a:prstGeom prst="rect">
            <a:avLst/>
          </a:prstGeom>
          <a:noFill/>
          <a:ln w="9525">
            <a:noFill/>
            <a:miter lim="800000"/>
            <a:headEnd/>
            <a:tailEnd/>
          </a:ln>
        </p:spPr>
      </p:pic>
      <p:sp>
        <p:nvSpPr>
          <p:cNvPr id="8" name="Rectangle 2"/>
          <p:cNvSpPr txBox="1">
            <a:spLocks noChangeArrowheads="1"/>
          </p:cNvSpPr>
          <p:nvPr/>
        </p:nvSpPr>
        <p:spPr bwMode="auto">
          <a:xfrm>
            <a:off x="571500" y="917575"/>
            <a:ext cx="8104188"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07527" name="TextBox 8"/>
          <p:cNvSpPr txBox="1">
            <a:spLocks noChangeArrowheads="1"/>
          </p:cNvSpPr>
          <p:nvPr/>
        </p:nvSpPr>
        <p:spPr bwMode="auto">
          <a:xfrm>
            <a:off x="714375" y="1571625"/>
            <a:ext cx="3494088"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9</a:t>
            </a:r>
            <a:r>
              <a:rPr lang="zh-CN" altLang="en-US" sz="2000" b="1">
                <a:solidFill>
                  <a:srgbClr val="0070C0"/>
                </a:solidFill>
              </a:rPr>
              <a:t>）等电位连接的具体规定 </a:t>
            </a:r>
          </a:p>
        </p:txBody>
      </p:sp>
      <p:sp>
        <p:nvSpPr>
          <p:cNvPr id="107528" name="Rectangle 6"/>
          <p:cNvSpPr>
            <a:spLocks noChangeArrowheads="1"/>
          </p:cNvSpPr>
          <p:nvPr/>
        </p:nvSpPr>
        <p:spPr bwMode="auto">
          <a:xfrm>
            <a:off x="-214313" y="5448300"/>
            <a:ext cx="8137526" cy="1196975"/>
          </a:xfrm>
          <a:prstGeom prst="rect">
            <a:avLst/>
          </a:prstGeom>
          <a:noFill/>
          <a:ln w="9525" algn="ctr">
            <a:noFill/>
            <a:miter lim="800000"/>
            <a:headEnd/>
            <a:tailEnd/>
          </a:ln>
        </p:spPr>
        <p:txBody>
          <a:bodyPr anchor="ctr">
            <a:spAutoFit/>
          </a:bodyPr>
          <a:lstStyle/>
          <a:p>
            <a:pPr indent="1552575">
              <a:lnSpc>
                <a:spcPts val="3000"/>
              </a:lnSpc>
            </a:pPr>
            <a:r>
              <a:rPr kumimoji="1" lang="zh-CN" altLang="en-US" sz="1600" b="1">
                <a:latin typeface="Times New Roman" pitchFamily="18" charset="0"/>
              </a:rPr>
              <a:t>注：     </a:t>
            </a:r>
            <a:r>
              <a:rPr kumimoji="1" lang="en-US" altLang="zh-CN" sz="1600" b="1">
                <a:latin typeface="Times New Roman" pitchFamily="18" charset="0"/>
              </a:rPr>
              <a:t>1—</a:t>
            </a:r>
            <a:r>
              <a:rPr kumimoji="1" lang="zh-CN" altLang="en-US" sz="1600" b="1">
                <a:latin typeface="Times New Roman" pitchFamily="18" charset="0"/>
              </a:rPr>
              <a:t>等电位连接导体；    </a:t>
            </a:r>
            <a:r>
              <a:rPr kumimoji="1" lang="en-US" altLang="zh-CN" sz="1600" b="1">
                <a:latin typeface="Times New Roman" pitchFamily="18" charset="0"/>
              </a:rPr>
              <a:t>2—</a:t>
            </a:r>
            <a:r>
              <a:rPr kumimoji="1" lang="zh-CN" altLang="en-US" sz="1600" b="1">
                <a:latin typeface="Times New Roman" pitchFamily="18" charset="0"/>
              </a:rPr>
              <a:t>焊接在钢筋等电位连接线上的螺帽； </a:t>
            </a:r>
          </a:p>
          <a:p>
            <a:pPr indent="1552575">
              <a:lnSpc>
                <a:spcPts val="3000"/>
              </a:lnSpc>
            </a:pPr>
            <a:r>
              <a:rPr kumimoji="1" lang="zh-CN" altLang="en-US" sz="1600" b="1">
                <a:latin typeface="Times New Roman" pitchFamily="18" charset="0"/>
              </a:rPr>
              <a:t>             </a:t>
            </a:r>
            <a:r>
              <a:rPr kumimoji="1" lang="en-US" altLang="zh-CN" sz="1600" b="1">
                <a:latin typeface="Times New Roman" pitchFamily="18" charset="0"/>
              </a:rPr>
              <a:t>3—</a:t>
            </a:r>
            <a:r>
              <a:rPr kumimoji="1" lang="zh-CN" altLang="en-US" sz="1600" b="1">
                <a:latin typeface="Times New Roman" pitchFamily="18" charset="0"/>
              </a:rPr>
              <a:t>钢筋等电位连接线</a:t>
            </a:r>
            <a:r>
              <a:rPr kumimoji="1" lang="en-US" altLang="zh-CN" sz="1600" b="1">
                <a:latin typeface="Times New Roman" pitchFamily="18" charset="0"/>
              </a:rPr>
              <a:t>;   4—</a:t>
            </a:r>
            <a:r>
              <a:rPr kumimoji="1" lang="zh-CN" altLang="en-US" sz="1600" b="1">
                <a:latin typeface="Times New Roman" pitchFamily="18" charset="0"/>
              </a:rPr>
              <a:t>非金属铸件等电位连接点；</a:t>
            </a:r>
          </a:p>
          <a:p>
            <a:pPr indent="1552575">
              <a:lnSpc>
                <a:spcPts val="3000"/>
              </a:lnSpc>
            </a:pPr>
            <a:r>
              <a:rPr kumimoji="1" lang="zh-CN" altLang="en-US" sz="1600" b="1">
                <a:latin typeface="Times New Roman" pitchFamily="18" charset="0"/>
              </a:rPr>
              <a:t>             </a:t>
            </a:r>
            <a:r>
              <a:rPr kumimoji="1" lang="en-US" altLang="zh-CN" sz="1600" b="1">
                <a:latin typeface="Times New Roman" pitchFamily="18" charset="0"/>
              </a:rPr>
              <a:t>5—</a:t>
            </a:r>
            <a:r>
              <a:rPr kumimoji="1" lang="zh-CN" altLang="en-US" sz="1600" b="1">
                <a:latin typeface="Times New Roman" pitchFamily="18" charset="0"/>
              </a:rPr>
              <a:t>铜等电位连接绞线</a:t>
            </a:r>
            <a:r>
              <a:rPr kumimoji="1" lang="en-US" altLang="zh-CN" sz="1600" b="1">
                <a:latin typeface="Times New Roman" pitchFamily="18" charset="0"/>
              </a:rPr>
              <a:t>;   6—c</a:t>
            </a:r>
            <a:r>
              <a:rPr kumimoji="1" lang="zh-CN" altLang="en-US" sz="1600" b="1">
                <a:latin typeface="Times New Roman" pitchFamily="18" charset="0"/>
              </a:rPr>
              <a:t>形钢质安装带；    </a:t>
            </a:r>
            <a:r>
              <a:rPr kumimoji="1" lang="en-US" altLang="zh-CN" sz="1600" b="1">
                <a:latin typeface="Times New Roman" pitchFamily="18" charset="0"/>
              </a:rPr>
              <a:t>7—</a:t>
            </a:r>
            <a:r>
              <a:rPr kumimoji="1" lang="zh-CN" altLang="en-US" sz="1600" b="1">
                <a:latin typeface="Times New Roman" pitchFamily="18" charset="0"/>
              </a:rPr>
              <a:t>焊接 </a:t>
            </a:r>
          </a:p>
        </p:txBody>
      </p:sp>
    </p:spTree>
  </p:cSld>
  <p:clrMapOvr>
    <a:masterClrMapping/>
  </p:clrMapOvr>
  <p:transition>
    <p:randomBar dir="ver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57375" y="2071688"/>
            <a:ext cx="4857750" cy="3573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8547" name="Picture 4" descr="21"/>
          <p:cNvPicPr>
            <a:picLocks noChangeAspect="1" noChangeArrowheads="1"/>
          </p:cNvPicPr>
          <p:nvPr/>
        </p:nvPicPr>
        <p:blipFill>
          <a:blip r:embed="rId2"/>
          <a:srcRect l="22093" t="12599" r="24406" b="11378"/>
          <a:stretch>
            <a:fillRect/>
          </a:stretch>
        </p:blipFill>
        <p:spPr bwMode="auto">
          <a:xfrm>
            <a:off x="1979613" y="2205038"/>
            <a:ext cx="4679950" cy="2962275"/>
          </a:xfrm>
          <a:prstGeom prst="rect">
            <a:avLst/>
          </a:prstGeom>
          <a:noFill/>
          <a:ln w="9525">
            <a:noFill/>
            <a:miter lim="800000"/>
            <a:headEnd/>
            <a:tailEnd/>
          </a:ln>
        </p:spPr>
      </p:pic>
      <p:sp>
        <p:nvSpPr>
          <p:cNvPr id="108548" name="Rectangle 5"/>
          <p:cNvSpPr>
            <a:spLocks noChangeArrowheads="1"/>
          </p:cNvSpPr>
          <p:nvPr/>
        </p:nvSpPr>
        <p:spPr bwMode="auto">
          <a:xfrm>
            <a:off x="2800350" y="5265738"/>
            <a:ext cx="3057525" cy="307975"/>
          </a:xfrm>
          <a:prstGeom prst="rect">
            <a:avLst/>
          </a:prstGeom>
          <a:noFill/>
          <a:ln w="9525" algn="ctr">
            <a:noFill/>
            <a:miter lim="800000"/>
            <a:headEnd/>
            <a:tailEnd/>
          </a:ln>
        </p:spPr>
        <p:txBody>
          <a:bodyPr wrap="none" anchor="ctr">
            <a:spAutoFit/>
          </a:bodyPr>
          <a:lstStyle/>
          <a:p>
            <a:pPr algn="ctr"/>
            <a:r>
              <a:rPr kumimoji="1" lang="zh-CN" altLang="en-US" sz="1400" b="1">
                <a:solidFill>
                  <a:srgbClr val="C00000"/>
                </a:solidFill>
                <a:latin typeface="Times New Roman" pitchFamily="18" charset="0"/>
              </a:rPr>
              <a:t>屋面入户金属管与接闪导线连接施工</a:t>
            </a:r>
          </a:p>
        </p:txBody>
      </p:sp>
      <p:sp>
        <p:nvSpPr>
          <p:cNvPr id="108549" name="Rectangle 6"/>
          <p:cNvSpPr>
            <a:spLocks noChangeArrowheads="1"/>
          </p:cNvSpPr>
          <p:nvPr/>
        </p:nvSpPr>
        <p:spPr bwMode="auto">
          <a:xfrm>
            <a:off x="785813" y="5788025"/>
            <a:ext cx="6507162" cy="646113"/>
          </a:xfrm>
          <a:prstGeom prst="rect">
            <a:avLst/>
          </a:prstGeom>
          <a:noFill/>
          <a:ln w="9525" algn="ctr">
            <a:noFill/>
            <a:miter lim="800000"/>
            <a:headEnd/>
            <a:tailEnd/>
          </a:ln>
        </p:spPr>
        <p:txBody>
          <a:bodyPr wrap="none" anchor="ctr">
            <a:spAutoFit/>
          </a:bodyPr>
          <a:lstStyle/>
          <a:p>
            <a:pPr indent="1611313" algn="ctr"/>
            <a:r>
              <a:rPr kumimoji="1" lang="zh-CN" altLang="en-US" b="1">
                <a:latin typeface="Times New Roman" pitchFamily="18" charset="0"/>
              </a:rPr>
              <a:t>注：</a:t>
            </a:r>
            <a:r>
              <a:rPr kumimoji="1" lang="en-US" altLang="zh-CN" b="1">
                <a:latin typeface="Times New Roman" pitchFamily="18" charset="0"/>
              </a:rPr>
              <a:t>1—</a:t>
            </a:r>
            <a:r>
              <a:rPr kumimoji="1" lang="zh-CN" altLang="en-US" b="1">
                <a:latin typeface="Times New Roman" pitchFamily="18" charset="0"/>
              </a:rPr>
              <a:t>接闪导体支架；       </a:t>
            </a:r>
            <a:r>
              <a:rPr kumimoji="1" lang="en-US" altLang="zh-CN" b="1">
                <a:latin typeface="Times New Roman" pitchFamily="18" charset="0"/>
              </a:rPr>
              <a:t>2—</a:t>
            </a:r>
            <a:r>
              <a:rPr kumimoji="1" lang="zh-CN" altLang="en-US" b="1">
                <a:latin typeface="Times New Roman" pitchFamily="18" charset="0"/>
              </a:rPr>
              <a:t>金属管道；  </a:t>
            </a:r>
          </a:p>
          <a:p>
            <a:pPr indent="1611313" algn="ctr"/>
            <a:r>
              <a:rPr kumimoji="1" lang="zh-CN" altLang="en-US" b="1">
                <a:latin typeface="Times New Roman" pitchFamily="18" charset="0"/>
              </a:rPr>
              <a:t>          </a:t>
            </a:r>
            <a:r>
              <a:rPr kumimoji="1" lang="en-US" altLang="zh-CN" b="1">
                <a:latin typeface="Times New Roman" pitchFamily="18" charset="0"/>
              </a:rPr>
              <a:t>3—</a:t>
            </a:r>
            <a:r>
              <a:rPr kumimoji="1" lang="zh-CN" altLang="en-US" b="1">
                <a:latin typeface="Times New Roman" pitchFamily="18" charset="0"/>
              </a:rPr>
              <a:t>水平接闪导体；       </a:t>
            </a:r>
            <a:r>
              <a:rPr kumimoji="1" lang="en-US" altLang="zh-CN" b="1">
                <a:latin typeface="Times New Roman" pitchFamily="18" charset="0"/>
              </a:rPr>
              <a:t>4—</a:t>
            </a:r>
            <a:r>
              <a:rPr kumimoji="1" lang="zh-CN" altLang="en-US" b="1">
                <a:latin typeface="Times New Roman" pitchFamily="18" charset="0"/>
              </a:rPr>
              <a:t>混凝土中钢筋</a:t>
            </a:r>
          </a:p>
        </p:txBody>
      </p:sp>
      <p:sp>
        <p:nvSpPr>
          <p:cNvPr id="8" name="Rectangle 2"/>
          <p:cNvSpPr txBox="1">
            <a:spLocks noChangeArrowheads="1"/>
          </p:cNvSpPr>
          <p:nvPr/>
        </p:nvSpPr>
        <p:spPr bwMode="auto">
          <a:xfrm>
            <a:off x="571500" y="917575"/>
            <a:ext cx="803275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08551" name="TextBox 8"/>
          <p:cNvSpPr txBox="1">
            <a:spLocks noChangeArrowheads="1"/>
          </p:cNvSpPr>
          <p:nvPr/>
        </p:nvSpPr>
        <p:spPr bwMode="auto">
          <a:xfrm>
            <a:off x="714375" y="1571625"/>
            <a:ext cx="3494088"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9</a:t>
            </a:r>
            <a:r>
              <a:rPr lang="zh-CN" altLang="en-US" sz="2000" b="1">
                <a:solidFill>
                  <a:srgbClr val="0070C0"/>
                </a:solidFill>
              </a:rPr>
              <a:t>）等电位连接的具体规定 </a:t>
            </a:r>
          </a:p>
        </p:txBody>
      </p:sp>
    </p:spTree>
  </p:cSld>
  <p:clrMapOvr>
    <a:masterClrMapping/>
  </p:clrMapOvr>
  <p:transition>
    <p:randomBar dir="ver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989013"/>
            <a:ext cx="803275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5" name="Rectangle 3"/>
          <p:cNvSpPr txBox="1">
            <a:spLocks noChangeArrowheads="1"/>
          </p:cNvSpPr>
          <p:nvPr/>
        </p:nvSpPr>
        <p:spPr>
          <a:xfrm>
            <a:off x="757238" y="2000250"/>
            <a:ext cx="7529512" cy="2941638"/>
          </a:xfrm>
          <a:prstGeom prst="rect">
            <a:avLst/>
          </a:prstGeom>
        </p:spPr>
        <p:txBody>
          <a:bodyPr>
            <a:normAutofit/>
          </a:bodyPr>
          <a:lstStyle/>
          <a:p>
            <a:pPr fontAlgn="auto">
              <a:lnSpc>
                <a:spcPts val="3400"/>
              </a:lnSpc>
              <a:spcBef>
                <a:spcPts val="0"/>
              </a:spcBef>
              <a:spcAft>
                <a:spcPts val="0"/>
              </a:spcAft>
              <a:defRPr/>
            </a:pPr>
            <a:r>
              <a:rPr lang="en-US" altLang="zh-CN" sz="2000" dirty="0"/>
              <a:t>       </a:t>
            </a:r>
            <a:r>
              <a:rPr lang="en-US" altLang="zh-CN" sz="2000" b="1" dirty="0"/>
              <a:t> </a:t>
            </a:r>
            <a:r>
              <a:rPr lang="zh-CN" altLang="en-US" b="1" dirty="0">
                <a:latin typeface="+mn-lt"/>
                <a:ea typeface="+mn-ea"/>
              </a:rPr>
              <a:t>等电位连接的有效性可通过等电位连接导体之间的电阻值测试来确定，第一类防雷建筑物中长金属物的弯头、阀门、法兰盘等连接处的过渡电阻不应大于</a:t>
            </a:r>
            <a:r>
              <a:rPr lang="en-US" altLang="zh-CN" b="1" dirty="0">
                <a:latin typeface="+mn-lt"/>
                <a:ea typeface="+mn-ea"/>
              </a:rPr>
              <a:t>0.03Ω</a:t>
            </a:r>
            <a:r>
              <a:rPr lang="zh-CN" altLang="en-US" b="1" dirty="0">
                <a:latin typeface="+mn-lt"/>
                <a:ea typeface="+mn-ea"/>
              </a:rPr>
              <a:t>；</a:t>
            </a:r>
            <a:r>
              <a:rPr lang="zh-CN" altLang="en-US" b="1" u="sng" dirty="0">
                <a:solidFill>
                  <a:srgbClr val="002060"/>
                </a:solidFill>
                <a:latin typeface="+mn-lt"/>
                <a:ea typeface="+mn-ea"/>
              </a:rPr>
              <a:t>连在额定值为</a:t>
            </a:r>
            <a:r>
              <a:rPr lang="en-US" altLang="zh-CN" b="1" u="sng" dirty="0">
                <a:solidFill>
                  <a:srgbClr val="002060"/>
                </a:solidFill>
                <a:latin typeface="+mn-lt"/>
                <a:ea typeface="+mn-ea"/>
              </a:rPr>
              <a:t>16A</a:t>
            </a:r>
            <a:r>
              <a:rPr lang="zh-CN" altLang="en-US" b="1" u="sng" dirty="0">
                <a:solidFill>
                  <a:srgbClr val="002060"/>
                </a:solidFill>
                <a:latin typeface="+mn-lt"/>
                <a:ea typeface="+mn-ea"/>
              </a:rPr>
              <a:t>的断路器线路中，同时触及的外露可导电部分和装置外可导电部分之间的电阻不应大于</a:t>
            </a:r>
            <a:r>
              <a:rPr lang="en-US" altLang="zh-CN" b="1" u="sng" dirty="0">
                <a:solidFill>
                  <a:srgbClr val="002060"/>
                </a:solidFill>
                <a:latin typeface="+mn-lt"/>
                <a:ea typeface="+mn-ea"/>
              </a:rPr>
              <a:t>0.24Ω</a:t>
            </a:r>
            <a:r>
              <a:rPr lang="zh-CN" altLang="en-US" b="1" dirty="0">
                <a:latin typeface="+mn-lt"/>
                <a:ea typeface="+mn-ea"/>
              </a:rPr>
              <a:t>；等电位连接带与连接范围内的金属管道等金属体末端之间的直流过渡电阻值不应大于</a:t>
            </a:r>
            <a:r>
              <a:rPr lang="en-US" altLang="zh-CN" b="1" dirty="0">
                <a:latin typeface="+mn-lt"/>
                <a:ea typeface="+mn-ea"/>
              </a:rPr>
              <a:t>3Ω</a:t>
            </a:r>
            <a:r>
              <a:rPr lang="zh-CN" altLang="en-US" b="1" dirty="0">
                <a:latin typeface="+mn-lt"/>
                <a:ea typeface="+mn-ea"/>
              </a:rPr>
              <a:t>。</a:t>
            </a:r>
          </a:p>
        </p:txBody>
      </p:sp>
      <p:sp>
        <p:nvSpPr>
          <p:cNvPr id="109572" name="矩形 5"/>
          <p:cNvSpPr>
            <a:spLocks noChangeArrowheads="1"/>
          </p:cNvSpPr>
          <p:nvPr/>
        </p:nvSpPr>
        <p:spPr bwMode="auto">
          <a:xfrm>
            <a:off x="857250" y="4716463"/>
            <a:ext cx="7358063" cy="1733550"/>
          </a:xfrm>
          <a:prstGeom prst="rect">
            <a:avLst/>
          </a:prstGeom>
          <a:noFill/>
          <a:ln w="9525">
            <a:noFill/>
            <a:miter lim="800000"/>
            <a:headEnd/>
            <a:tailEnd/>
          </a:ln>
        </p:spPr>
        <p:txBody>
          <a:bodyPr>
            <a:spAutoFit/>
          </a:bodyPr>
          <a:lstStyle/>
          <a:p>
            <a:pPr>
              <a:lnSpc>
                <a:spcPts val="3200"/>
              </a:lnSpc>
            </a:pPr>
            <a:r>
              <a:rPr lang="zh-CN" altLang="en-US" sz="2000" b="1" dirty="0">
                <a:solidFill>
                  <a:srgbClr val="C00000"/>
                </a:solidFill>
              </a:rPr>
              <a:t>        </a:t>
            </a:r>
            <a:r>
              <a:rPr lang="zh-CN" altLang="en-US" b="1" dirty="0"/>
              <a:t>检测第一类防雷建筑物中长金属的弯头、阀门、法兰盘等连接处的过渡电阻不应大于</a:t>
            </a:r>
            <a:r>
              <a:rPr lang="en-US" altLang="zh-CN" b="1" dirty="0"/>
              <a:t>0.03Ω</a:t>
            </a:r>
            <a:r>
              <a:rPr lang="zh-CN" altLang="en-US" b="1" dirty="0"/>
              <a:t>引自</a:t>
            </a:r>
            <a:r>
              <a:rPr lang="en-US" altLang="zh-CN" b="1" dirty="0"/>
              <a:t>GB 50057</a:t>
            </a:r>
            <a:r>
              <a:rPr lang="zh-CN" altLang="en-US" b="1" dirty="0"/>
              <a:t>，该标准中还说明了</a:t>
            </a:r>
            <a:r>
              <a:rPr lang="zh-CN" altLang="en-US" b="1" u="sng" dirty="0">
                <a:solidFill>
                  <a:srgbClr val="002060"/>
                </a:solidFill>
              </a:rPr>
              <a:t>在非腐蚀环境下，如有不少于</a:t>
            </a:r>
            <a:r>
              <a:rPr lang="en-US" altLang="zh-CN" b="1" u="sng" dirty="0">
                <a:solidFill>
                  <a:srgbClr val="002060"/>
                </a:solidFill>
              </a:rPr>
              <a:t>5</a:t>
            </a:r>
            <a:r>
              <a:rPr lang="zh-CN" altLang="en-US" b="1" u="sng" dirty="0">
                <a:solidFill>
                  <a:srgbClr val="002060"/>
                </a:solidFill>
              </a:rPr>
              <a:t>根螺栓连接的法兰盘（含弯头、阀门），当过渡电阻大于</a:t>
            </a:r>
            <a:r>
              <a:rPr lang="en-US" altLang="zh-CN" b="1" u="sng" dirty="0">
                <a:solidFill>
                  <a:srgbClr val="002060"/>
                </a:solidFill>
              </a:rPr>
              <a:t>0.03Ω</a:t>
            </a:r>
            <a:r>
              <a:rPr lang="zh-CN" altLang="en-US" b="1" u="sng" dirty="0">
                <a:solidFill>
                  <a:srgbClr val="002060"/>
                </a:solidFill>
              </a:rPr>
              <a:t>时，可不采取跨接措施</a:t>
            </a:r>
            <a:r>
              <a:rPr lang="zh-CN" altLang="en-US" b="1" dirty="0">
                <a:solidFill>
                  <a:srgbClr val="002060"/>
                </a:solidFill>
              </a:rPr>
              <a:t>。</a:t>
            </a:r>
          </a:p>
        </p:txBody>
      </p:sp>
      <p:sp>
        <p:nvSpPr>
          <p:cNvPr id="109573" name="TextBox 7"/>
          <p:cNvSpPr txBox="1">
            <a:spLocks noChangeArrowheads="1"/>
          </p:cNvSpPr>
          <p:nvPr/>
        </p:nvSpPr>
        <p:spPr bwMode="auto">
          <a:xfrm>
            <a:off x="714375" y="1643063"/>
            <a:ext cx="3494088" cy="401637"/>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9</a:t>
            </a:r>
            <a:r>
              <a:rPr lang="zh-CN" altLang="en-US" sz="2000" b="1">
                <a:solidFill>
                  <a:srgbClr val="0070C0"/>
                </a:solidFill>
              </a:rPr>
              <a:t>）等电位连接的具体规定 </a:t>
            </a:r>
          </a:p>
        </p:txBody>
      </p:sp>
    </p:spTree>
  </p:cSld>
  <p:clrMapOvr>
    <a:masterClrMapping/>
  </p:clrMapOvr>
  <p:transition>
    <p:randomBar dir="ver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矩形 3"/>
          <p:cNvSpPr>
            <a:spLocks noChangeArrowheads="1"/>
          </p:cNvSpPr>
          <p:nvPr/>
        </p:nvSpPr>
        <p:spPr bwMode="auto">
          <a:xfrm>
            <a:off x="857250" y="1571625"/>
            <a:ext cx="3308350"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10</a:t>
            </a:r>
            <a:r>
              <a:rPr lang="zh-CN" altLang="en-US" sz="2000" b="1">
                <a:solidFill>
                  <a:srgbClr val="0070C0"/>
                </a:solidFill>
              </a:rPr>
              <a:t>）屏蔽工程的具体规定</a:t>
            </a:r>
          </a:p>
        </p:txBody>
      </p:sp>
      <p:sp>
        <p:nvSpPr>
          <p:cNvPr id="5" name="Rectangle 2"/>
          <p:cNvSpPr txBox="1">
            <a:spLocks noChangeArrowheads="1"/>
          </p:cNvSpPr>
          <p:nvPr/>
        </p:nvSpPr>
        <p:spPr bwMode="auto">
          <a:xfrm>
            <a:off x="571500" y="917575"/>
            <a:ext cx="8177213"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grpSp>
        <p:nvGrpSpPr>
          <p:cNvPr id="110596" name="Group 6"/>
          <p:cNvGrpSpPr>
            <a:grpSpLocks/>
          </p:cNvGrpSpPr>
          <p:nvPr/>
        </p:nvGrpSpPr>
        <p:grpSpPr bwMode="auto">
          <a:xfrm>
            <a:off x="571500" y="2143125"/>
            <a:ext cx="5140325" cy="4138613"/>
            <a:chOff x="1104" y="1104"/>
            <a:chExt cx="3440" cy="2974"/>
          </a:xfrm>
        </p:grpSpPr>
        <p:grpSp>
          <p:nvGrpSpPr>
            <p:cNvPr id="110598" name="Group 7"/>
            <p:cNvGrpSpPr>
              <a:grpSpLocks/>
            </p:cNvGrpSpPr>
            <p:nvPr/>
          </p:nvGrpSpPr>
          <p:grpSpPr bwMode="auto">
            <a:xfrm>
              <a:off x="1104" y="1104"/>
              <a:ext cx="3440" cy="2974"/>
              <a:chOff x="1104" y="1104"/>
              <a:chExt cx="3440" cy="2974"/>
            </a:xfrm>
          </p:grpSpPr>
          <p:pic>
            <p:nvPicPr>
              <p:cNvPr id="110601" name="Picture 8" descr="t3"/>
              <p:cNvPicPr>
                <a:picLocks noChangeAspect="1" noChangeArrowheads="1"/>
              </p:cNvPicPr>
              <p:nvPr/>
            </p:nvPicPr>
            <p:blipFill>
              <a:blip r:embed="rId2">
                <a:lum bright="-40000" contrast="82000"/>
              </a:blip>
              <a:srcRect/>
              <a:stretch>
                <a:fillRect/>
              </a:stretch>
            </p:blipFill>
            <p:spPr bwMode="auto">
              <a:xfrm>
                <a:off x="1104" y="1104"/>
                <a:ext cx="3440" cy="2974"/>
              </a:xfrm>
              <a:prstGeom prst="rect">
                <a:avLst/>
              </a:prstGeom>
              <a:noFill/>
              <a:ln w="9525">
                <a:noFill/>
                <a:miter lim="800000"/>
                <a:headEnd/>
                <a:tailEnd/>
              </a:ln>
            </p:spPr>
          </p:pic>
          <p:sp>
            <p:nvSpPr>
              <p:cNvPr id="110602" name="Text Box 9"/>
              <p:cNvSpPr txBox="1">
                <a:spLocks noChangeArrowheads="1"/>
              </p:cNvSpPr>
              <p:nvPr/>
            </p:nvSpPr>
            <p:spPr bwMode="auto">
              <a:xfrm>
                <a:off x="3320" y="1267"/>
                <a:ext cx="1216" cy="413"/>
              </a:xfrm>
              <a:prstGeom prst="rect">
                <a:avLst/>
              </a:prstGeom>
              <a:solidFill>
                <a:srgbClr val="FFFFFF"/>
              </a:solidFill>
              <a:ln w="9525">
                <a:noFill/>
                <a:miter lim="800000"/>
                <a:headEnd/>
                <a:tailEnd/>
              </a:ln>
            </p:spPr>
            <p:txBody>
              <a:bodyPr/>
              <a:lstStyle/>
              <a:p>
                <a:pPr algn="just" eaLnBrk="0" hangingPunct="0">
                  <a:lnSpc>
                    <a:spcPct val="96000"/>
                  </a:lnSpc>
                </a:pPr>
                <a:r>
                  <a:rPr lang="zh-CN" altLang="en-US" sz="1600">
                    <a:latin typeface="Times New Roman" pitchFamily="18" charset="0"/>
                  </a:rPr>
                  <a:t>伴随雷击产生的磁场</a:t>
                </a:r>
              </a:p>
            </p:txBody>
          </p:sp>
          <p:sp>
            <p:nvSpPr>
              <p:cNvPr id="110603" name="Text Box 10"/>
              <p:cNvSpPr txBox="1">
                <a:spLocks noChangeArrowheads="1"/>
              </p:cNvSpPr>
              <p:nvPr/>
            </p:nvSpPr>
            <p:spPr bwMode="auto">
              <a:xfrm>
                <a:off x="3657" y="2279"/>
                <a:ext cx="878" cy="457"/>
              </a:xfrm>
              <a:prstGeom prst="rect">
                <a:avLst/>
              </a:prstGeom>
              <a:solidFill>
                <a:srgbClr val="FFFFFF"/>
              </a:solidFill>
              <a:ln w="9525">
                <a:noFill/>
                <a:miter lim="800000"/>
                <a:headEnd/>
                <a:tailEnd/>
              </a:ln>
            </p:spPr>
            <p:txBody>
              <a:bodyPr/>
              <a:lstStyle/>
              <a:p>
                <a:pPr algn="just" eaLnBrk="0" hangingPunct="0">
                  <a:lnSpc>
                    <a:spcPct val="96000"/>
                  </a:lnSpc>
                </a:pPr>
                <a:r>
                  <a:rPr lang="zh-CN" altLang="en-US" sz="1600">
                    <a:latin typeface="Times New Roman" pitchFamily="18" charset="0"/>
                  </a:rPr>
                  <a:t>在屏蔽空间内的磁场</a:t>
                </a:r>
              </a:p>
            </p:txBody>
          </p:sp>
          <p:sp>
            <p:nvSpPr>
              <p:cNvPr id="110604" name="Text Box 11"/>
              <p:cNvSpPr txBox="1">
                <a:spLocks noChangeArrowheads="1"/>
              </p:cNvSpPr>
              <p:nvPr/>
            </p:nvSpPr>
            <p:spPr bwMode="auto">
              <a:xfrm>
                <a:off x="3567" y="2882"/>
                <a:ext cx="976" cy="292"/>
              </a:xfrm>
              <a:prstGeom prst="rect">
                <a:avLst/>
              </a:prstGeom>
              <a:solidFill>
                <a:srgbClr val="FFFFFF"/>
              </a:solidFill>
              <a:ln w="9525">
                <a:noFill/>
                <a:miter lim="800000"/>
                <a:headEnd/>
                <a:tailEnd/>
              </a:ln>
            </p:spPr>
            <p:txBody>
              <a:bodyPr/>
              <a:lstStyle/>
              <a:p>
                <a:pPr algn="just" eaLnBrk="0" hangingPunct="0">
                  <a:lnSpc>
                    <a:spcPct val="96000"/>
                  </a:lnSpc>
                </a:pPr>
                <a:r>
                  <a:rPr lang="zh-CN" altLang="en-US" sz="1600">
                    <a:latin typeface="Times New Roman" pitchFamily="18" charset="0"/>
                  </a:rPr>
                  <a:t>大空间屏蔽</a:t>
                </a:r>
              </a:p>
            </p:txBody>
          </p:sp>
          <p:sp>
            <p:nvSpPr>
              <p:cNvPr id="110605" name="Text Box 12"/>
              <p:cNvSpPr txBox="1">
                <a:spLocks noChangeArrowheads="1"/>
              </p:cNvSpPr>
              <p:nvPr/>
            </p:nvSpPr>
            <p:spPr bwMode="auto">
              <a:xfrm>
                <a:off x="2050" y="2485"/>
                <a:ext cx="194" cy="150"/>
              </a:xfrm>
              <a:prstGeom prst="rect">
                <a:avLst/>
              </a:prstGeom>
              <a:solidFill>
                <a:srgbClr val="FFFFFF"/>
              </a:solidFill>
              <a:ln w="9525">
                <a:noFill/>
                <a:miter lim="800000"/>
                <a:headEnd/>
                <a:tailEnd/>
              </a:ln>
            </p:spPr>
            <p:txBody>
              <a:bodyPr lIns="0" tIns="0" rIns="0" bIns="0"/>
              <a:lstStyle/>
              <a:p>
                <a:pPr algn="just" eaLnBrk="0" hangingPunct="0"/>
                <a:r>
                  <a:rPr lang="en-US" altLang="zh-CN" sz="1600">
                    <a:latin typeface="Times New Roman" pitchFamily="18" charset="0"/>
                  </a:rPr>
                  <a:t>Sa</a:t>
                </a:r>
              </a:p>
            </p:txBody>
          </p:sp>
          <p:sp>
            <p:nvSpPr>
              <p:cNvPr id="110606" name="Text Box 13"/>
              <p:cNvSpPr txBox="1">
                <a:spLocks noChangeArrowheads="1"/>
              </p:cNvSpPr>
              <p:nvPr/>
            </p:nvSpPr>
            <p:spPr bwMode="auto">
              <a:xfrm>
                <a:off x="1104" y="2511"/>
                <a:ext cx="532" cy="381"/>
              </a:xfrm>
              <a:prstGeom prst="rect">
                <a:avLst/>
              </a:prstGeom>
              <a:solidFill>
                <a:srgbClr val="FFFFFF"/>
              </a:solidFill>
              <a:ln w="9525">
                <a:noFill/>
                <a:miter lim="800000"/>
                <a:headEnd/>
                <a:tailEnd/>
              </a:ln>
            </p:spPr>
            <p:txBody>
              <a:bodyPr/>
              <a:lstStyle/>
              <a:p>
                <a:pPr algn="just" eaLnBrk="0" hangingPunct="0">
                  <a:lnSpc>
                    <a:spcPct val="96000"/>
                  </a:lnSpc>
                </a:pPr>
                <a:r>
                  <a:rPr lang="zh-CN" altLang="en-US" sz="1200">
                    <a:latin typeface="Times New Roman" pitchFamily="18" charset="0"/>
                  </a:rPr>
                  <a:t>附近的雷击点</a:t>
                </a:r>
              </a:p>
            </p:txBody>
          </p:sp>
        </p:grpSp>
        <p:sp>
          <p:nvSpPr>
            <p:cNvPr id="110599" name="Rectangle 14"/>
            <p:cNvSpPr>
              <a:spLocks noChangeArrowheads="1"/>
            </p:cNvSpPr>
            <p:nvPr/>
          </p:nvSpPr>
          <p:spPr bwMode="auto">
            <a:xfrm>
              <a:off x="2880" y="2160"/>
              <a:ext cx="240" cy="192"/>
            </a:xfrm>
            <a:prstGeom prst="rect">
              <a:avLst/>
            </a:prstGeom>
            <a:solidFill>
              <a:schemeClr val="tx1"/>
            </a:solidFill>
            <a:ln w="28575">
              <a:solidFill>
                <a:schemeClr val="tx1"/>
              </a:solidFill>
              <a:miter lim="800000"/>
              <a:headEnd/>
              <a:tailEnd/>
            </a:ln>
          </p:spPr>
          <p:txBody>
            <a:bodyPr wrap="none" anchor="ctr"/>
            <a:lstStyle/>
            <a:p>
              <a:endParaRPr lang="zh-CN" altLang="en-US"/>
            </a:p>
          </p:txBody>
        </p:sp>
        <p:sp>
          <p:nvSpPr>
            <p:cNvPr id="110600" name="Rectangle 15"/>
            <p:cNvSpPr>
              <a:spLocks noChangeArrowheads="1"/>
            </p:cNvSpPr>
            <p:nvPr/>
          </p:nvSpPr>
          <p:spPr bwMode="auto">
            <a:xfrm>
              <a:off x="2917" y="2496"/>
              <a:ext cx="192" cy="240"/>
            </a:xfrm>
            <a:prstGeom prst="rect">
              <a:avLst/>
            </a:prstGeom>
            <a:solidFill>
              <a:schemeClr val="tx1"/>
            </a:solidFill>
            <a:ln w="28575">
              <a:solidFill>
                <a:schemeClr val="tx1"/>
              </a:solidFill>
              <a:miter lim="800000"/>
              <a:headEnd/>
              <a:tailEnd/>
            </a:ln>
          </p:spPr>
          <p:txBody>
            <a:bodyPr wrap="none" anchor="ctr"/>
            <a:lstStyle/>
            <a:p>
              <a:endParaRPr lang="zh-CN" altLang="en-US"/>
            </a:p>
          </p:txBody>
        </p:sp>
      </p:grpSp>
      <p:sp>
        <p:nvSpPr>
          <p:cNvPr id="110597" name="Rectangle 16"/>
          <p:cNvSpPr>
            <a:spLocks noChangeArrowheads="1"/>
          </p:cNvSpPr>
          <p:nvPr/>
        </p:nvSpPr>
        <p:spPr bwMode="auto">
          <a:xfrm>
            <a:off x="6143625" y="3429000"/>
            <a:ext cx="2574925" cy="1400175"/>
          </a:xfrm>
          <a:prstGeom prst="rect">
            <a:avLst/>
          </a:prstGeom>
          <a:noFill/>
          <a:ln w="9525" algn="ctr">
            <a:noFill/>
            <a:miter lim="800000"/>
            <a:headEnd/>
            <a:tailEnd/>
          </a:ln>
        </p:spPr>
        <p:txBody>
          <a:bodyPr>
            <a:spAutoFit/>
          </a:bodyPr>
          <a:lstStyle/>
          <a:p>
            <a:pPr>
              <a:lnSpc>
                <a:spcPts val="3400"/>
              </a:lnSpc>
            </a:pPr>
            <a:r>
              <a:rPr lang="en-US" altLang="zh-CN" b="1">
                <a:solidFill>
                  <a:srgbClr val="0070C0"/>
                </a:solidFill>
              </a:rPr>
              <a:t>★</a:t>
            </a:r>
            <a:r>
              <a:rPr lang="zh-CN" altLang="en-US" b="1">
                <a:solidFill>
                  <a:srgbClr val="0070C0"/>
                </a:solidFill>
              </a:rPr>
              <a:t>建筑物屏蔽</a:t>
            </a:r>
          </a:p>
          <a:p>
            <a:pPr>
              <a:lnSpc>
                <a:spcPts val="3400"/>
              </a:lnSpc>
            </a:pPr>
            <a:r>
              <a:rPr lang="zh-CN" altLang="en-US" b="1">
                <a:solidFill>
                  <a:srgbClr val="0070C0"/>
                </a:solidFill>
              </a:rPr>
              <a:t>★入户金属管线的屏蔽</a:t>
            </a:r>
          </a:p>
          <a:p>
            <a:pPr>
              <a:lnSpc>
                <a:spcPts val="3400"/>
              </a:lnSpc>
            </a:pPr>
            <a:r>
              <a:rPr lang="zh-CN" altLang="en-US" b="1">
                <a:solidFill>
                  <a:srgbClr val="0070C0"/>
                </a:solidFill>
              </a:rPr>
              <a:t>★设备的屏蔽</a:t>
            </a:r>
          </a:p>
        </p:txBody>
      </p:sp>
    </p:spTree>
  </p:cSld>
  <p:clrMapOvr>
    <a:masterClrMapping/>
  </p:clrMapOvr>
  <p:transition>
    <p:randomBar dir="ver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图7"/>
          <p:cNvPicPr>
            <a:picLocks noGrp="1" noChangeAspect="1" noChangeArrowheads="1"/>
          </p:cNvPicPr>
          <p:nvPr>
            <p:ph/>
          </p:nvPr>
        </p:nvPicPr>
        <p:blipFill>
          <a:blip r:embed="rId2">
            <a:lum bright="-6000" contrast="54000"/>
          </a:blip>
          <a:srcRect/>
          <a:stretch>
            <a:fillRect/>
          </a:stretch>
        </p:blipFill>
        <p:spPr>
          <a:xfrm>
            <a:off x="785813" y="1843088"/>
            <a:ext cx="7000875" cy="4281487"/>
          </a:xfrm>
        </p:spPr>
      </p:pic>
      <p:sp>
        <p:nvSpPr>
          <p:cNvPr id="111619" name="Rectangle 4"/>
          <p:cNvSpPr>
            <a:spLocks noChangeArrowheads="1"/>
          </p:cNvSpPr>
          <p:nvPr/>
        </p:nvSpPr>
        <p:spPr bwMode="auto">
          <a:xfrm>
            <a:off x="4071938" y="1857375"/>
            <a:ext cx="4572000" cy="831850"/>
          </a:xfrm>
          <a:prstGeom prst="rect">
            <a:avLst/>
          </a:prstGeom>
          <a:noFill/>
          <a:ln w="9525" algn="ctr">
            <a:noFill/>
            <a:miter lim="800000"/>
            <a:headEnd/>
            <a:tailEnd/>
          </a:ln>
        </p:spPr>
        <p:txBody>
          <a:bodyPr>
            <a:spAutoFit/>
          </a:bodyPr>
          <a:lstStyle/>
          <a:p>
            <a:r>
              <a:rPr lang="en-US" altLang="zh-CN" sz="1600" b="1"/>
              <a:t>A</a:t>
            </a:r>
            <a:r>
              <a:rPr lang="zh-CN" altLang="en-US" sz="1600" b="1"/>
              <a:t>：远处落雷，根据闪电定位系统确定</a:t>
            </a:r>
          </a:p>
          <a:p>
            <a:r>
              <a:rPr lang="en-US" altLang="zh-CN" sz="1600" b="1"/>
              <a:t>B</a:t>
            </a:r>
            <a:r>
              <a:rPr lang="zh-CN" altLang="en-US" sz="1600" b="1"/>
              <a:t>：闪电击在建筑物附近的最坏（磁场强度</a:t>
            </a:r>
          </a:p>
          <a:p>
            <a:r>
              <a:rPr lang="zh-CN" altLang="en-US" sz="1600" b="1"/>
              <a:t>      最大）的情况，由</a:t>
            </a:r>
            <a:r>
              <a:rPr lang="en-US" altLang="zh-CN" sz="1600" b="1">
                <a:solidFill>
                  <a:srgbClr val="FF0000"/>
                </a:solidFill>
              </a:rPr>
              <a:t>Sa</a:t>
            </a:r>
            <a:r>
              <a:rPr lang="zh-CN" altLang="en-US" sz="1600" b="1"/>
              <a:t>的计算确定</a:t>
            </a:r>
          </a:p>
        </p:txBody>
      </p:sp>
      <p:sp>
        <p:nvSpPr>
          <p:cNvPr id="111620" name="Rectangle 5"/>
          <p:cNvSpPr>
            <a:spLocks noChangeArrowheads="1"/>
          </p:cNvSpPr>
          <p:nvPr/>
        </p:nvSpPr>
        <p:spPr bwMode="auto">
          <a:xfrm>
            <a:off x="4143375" y="2786063"/>
            <a:ext cx="4786313" cy="739775"/>
          </a:xfrm>
          <a:prstGeom prst="rect">
            <a:avLst/>
          </a:prstGeom>
          <a:noFill/>
          <a:ln w="9525" algn="ctr">
            <a:noFill/>
            <a:miter lim="800000"/>
            <a:headEnd/>
            <a:tailEnd/>
          </a:ln>
        </p:spPr>
        <p:txBody>
          <a:bodyPr>
            <a:spAutoFit/>
          </a:bodyPr>
          <a:lstStyle/>
          <a:p>
            <a:r>
              <a:rPr lang="en-US" altLang="zh-CN" sz="1400" b="1">
                <a:solidFill>
                  <a:srgbClr val="FF0000"/>
                </a:solidFill>
              </a:rPr>
              <a:t>H</a:t>
            </a:r>
            <a:r>
              <a:rPr lang="en-US" altLang="zh-CN" sz="800" b="1">
                <a:solidFill>
                  <a:srgbClr val="FF0000"/>
                </a:solidFill>
              </a:rPr>
              <a:t>O</a:t>
            </a:r>
            <a:r>
              <a:rPr lang="en-US" altLang="zh-CN" sz="1400" b="1">
                <a:solidFill>
                  <a:srgbClr val="FF0000"/>
                </a:solidFill>
              </a:rPr>
              <a:t>=io/2πSa</a:t>
            </a:r>
            <a:r>
              <a:rPr lang="zh-CN" altLang="en-US" sz="1400" b="1"/>
              <a:t>（</a:t>
            </a:r>
            <a:r>
              <a:rPr lang="en-US" altLang="zh-CN" sz="1400" b="1"/>
              <a:t>A/m</a:t>
            </a:r>
            <a:r>
              <a:rPr lang="zh-CN" altLang="en-US" sz="1400" b="1"/>
              <a:t>）   </a:t>
            </a:r>
            <a:r>
              <a:rPr lang="en-US" altLang="zh-CN" sz="1400" b="1">
                <a:solidFill>
                  <a:srgbClr val="C00000"/>
                </a:solidFill>
              </a:rPr>
              <a:t>1GS≈79.6A/m</a:t>
            </a:r>
          </a:p>
          <a:p>
            <a:r>
              <a:rPr lang="zh-CN" altLang="en-US" sz="1400" b="1"/>
              <a:t>首次雷击（</a:t>
            </a:r>
            <a:r>
              <a:rPr lang="en-US" altLang="zh-CN" sz="1400" b="1"/>
              <a:t>25kHz</a:t>
            </a:r>
            <a:r>
              <a:rPr lang="zh-CN" altLang="en-US" sz="1400" b="1"/>
              <a:t>）：</a:t>
            </a:r>
            <a:r>
              <a:rPr lang="en-US" altLang="zh-CN" sz="1400" b="1"/>
              <a:t>200(100)/150(75)/100(50)   </a:t>
            </a:r>
            <a:r>
              <a:rPr lang="en-US" altLang="zh-CN" sz="1400" b="1">
                <a:solidFill>
                  <a:srgbClr val="C00000"/>
                </a:solidFill>
              </a:rPr>
              <a:t>KA</a:t>
            </a:r>
          </a:p>
          <a:p>
            <a:r>
              <a:rPr lang="zh-CN" altLang="en-US" sz="1400" b="1"/>
              <a:t>后续雷击（</a:t>
            </a:r>
            <a:r>
              <a:rPr lang="en-US" altLang="zh-CN" sz="1400" b="1"/>
              <a:t>1MHz</a:t>
            </a:r>
            <a:r>
              <a:rPr lang="zh-CN" altLang="en-US" sz="1400" b="1"/>
              <a:t>）：</a:t>
            </a:r>
            <a:r>
              <a:rPr lang="en-US" altLang="zh-CN" sz="1400" b="1"/>
              <a:t>50/37.5/25  KA</a:t>
            </a:r>
          </a:p>
        </p:txBody>
      </p:sp>
      <p:sp>
        <p:nvSpPr>
          <p:cNvPr id="111621" name="Text Box 3" descr="信纸"/>
          <p:cNvSpPr txBox="1">
            <a:spLocks noChangeArrowheads="1"/>
          </p:cNvSpPr>
          <p:nvPr/>
        </p:nvSpPr>
        <p:spPr bwMode="auto">
          <a:xfrm>
            <a:off x="2714625" y="6143625"/>
            <a:ext cx="4572000" cy="400050"/>
          </a:xfrm>
          <a:prstGeom prst="rect">
            <a:avLst/>
          </a:prstGeom>
          <a:noFill/>
          <a:ln w="28575">
            <a:noFill/>
            <a:miter lim="800000"/>
            <a:headEnd/>
            <a:tailEnd/>
          </a:ln>
        </p:spPr>
        <p:txBody>
          <a:bodyPr>
            <a:spAutoFit/>
          </a:bodyPr>
          <a:lstStyle/>
          <a:p>
            <a:pPr>
              <a:spcBef>
                <a:spcPct val="50000"/>
              </a:spcBef>
            </a:pPr>
            <a:r>
              <a:rPr kumimoji="1" lang="zh-CN" altLang="en-US" b="1">
                <a:solidFill>
                  <a:srgbClr val="C00000"/>
                </a:solidFill>
                <a:latin typeface="Times New Roman" pitchFamily="18" charset="0"/>
              </a:rPr>
              <a:t>取决于滚球半径</a:t>
            </a:r>
            <a:r>
              <a:rPr kumimoji="1" lang="en-US" altLang="zh-CN" b="1">
                <a:solidFill>
                  <a:srgbClr val="C00000"/>
                </a:solidFill>
                <a:latin typeface="Times New Roman" pitchFamily="18" charset="0"/>
              </a:rPr>
              <a:t>R</a:t>
            </a:r>
            <a:r>
              <a:rPr kumimoji="1" lang="zh-CN" altLang="en-US" b="1">
                <a:solidFill>
                  <a:srgbClr val="C00000"/>
                </a:solidFill>
                <a:latin typeface="Times New Roman" pitchFamily="18" charset="0"/>
              </a:rPr>
              <a:t>和建筑物尺寸的距离</a:t>
            </a:r>
            <a:r>
              <a:rPr kumimoji="1" lang="en-US" altLang="zh-CN" sz="2000" b="1" i="1">
                <a:solidFill>
                  <a:srgbClr val="C00000"/>
                </a:solidFill>
                <a:latin typeface="Times New Roman" pitchFamily="18" charset="0"/>
              </a:rPr>
              <a:t>s</a:t>
            </a:r>
            <a:r>
              <a:rPr kumimoji="1" lang="en-US" altLang="zh-CN" sz="900" b="1">
                <a:solidFill>
                  <a:srgbClr val="C00000"/>
                </a:solidFill>
                <a:latin typeface="Times New Roman" pitchFamily="18" charset="0"/>
              </a:rPr>
              <a:t>a</a:t>
            </a:r>
          </a:p>
        </p:txBody>
      </p:sp>
      <p:sp>
        <p:nvSpPr>
          <p:cNvPr id="8" name="Rectangle 2"/>
          <p:cNvSpPr txBox="1">
            <a:spLocks noChangeArrowheads="1"/>
          </p:cNvSpPr>
          <p:nvPr/>
        </p:nvSpPr>
        <p:spPr bwMode="auto">
          <a:xfrm>
            <a:off x="571500" y="857250"/>
            <a:ext cx="8248650" cy="655638"/>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11623" name="矩形 8"/>
          <p:cNvSpPr>
            <a:spLocks noChangeArrowheads="1"/>
          </p:cNvSpPr>
          <p:nvPr/>
        </p:nvSpPr>
        <p:spPr bwMode="auto">
          <a:xfrm>
            <a:off x="571500" y="1428750"/>
            <a:ext cx="3308350"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10</a:t>
            </a:r>
            <a:r>
              <a:rPr lang="zh-CN" altLang="en-US" sz="2000" b="1">
                <a:solidFill>
                  <a:srgbClr val="0070C0"/>
                </a:solidFill>
              </a:rPr>
              <a:t>）屏蔽工程的具体规定</a:t>
            </a:r>
          </a:p>
        </p:txBody>
      </p:sp>
    </p:spTree>
  </p:cSld>
  <p:clrMapOvr>
    <a:masterClrMapping/>
  </p:clrMapOvr>
  <p:transition>
    <p:randomBar dir="ver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0250" y="2143125"/>
            <a:ext cx="5956300" cy="4286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2643" name="Rectangle 2"/>
          <p:cNvSpPr txBox="1">
            <a:spLocks noChangeArrowheads="1"/>
          </p:cNvSpPr>
          <p:nvPr/>
        </p:nvSpPr>
        <p:spPr bwMode="auto">
          <a:xfrm>
            <a:off x="2143125" y="2143125"/>
            <a:ext cx="5957888" cy="4308475"/>
          </a:xfrm>
          <a:prstGeom prst="rect">
            <a:avLst/>
          </a:prstGeom>
          <a:noFill/>
          <a:ln w="9525">
            <a:noFill/>
            <a:miter lim="800000"/>
            <a:headEnd/>
            <a:tailEnd/>
          </a:ln>
        </p:spPr>
        <p:txBody>
          <a:bodyPr/>
          <a:lstStyle/>
          <a:p>
            <a:pPr marL="342900" indent="-342900">
              <a:lnSpc>
                <a:spcPct val="120000"/>
              </a:lnSpc>
              <a:spcBef>
                <a:spcPct val="20000"/>
              </a:spcBef>
            </a:pPr>
            <a:r>
              <a:rPr lang="en-US" altLang="zh-CN" sz="2800"/>
              <a:t>	R=10(i)</a:t>
            </a:r>
            <a:r>
              <a:rPr lang="en-US" altLang="zh-CN" sz="2800" baseline="30000"/>
              <a:t>0.65</a:t>
            </a:r>
            <a:endParaRPr lang="en-US" altLang="zh-CN" sz="2800"/>
          </a:p>
          <a:p>
            <a:pPr marL="342900" indent="-342900">
              <a:lnSpc>
                <a:spcPct val="120000"/>
              </a:lnSpc>
              <a:spcBef>
                <a:spcPct val="20000"/>
              </a:spcBef>
            </a:pPr>
            <a:r>
              <a:rPr lang="en-US" altLang="zh-CN" sz="2800"/>
              <a:t>	i=200</a:t>
            </a:r>
            <a:r>
              <a:rPr lang="zh-CN" altLang="en-US" sz="2800"/>
              <a:t>、</a:t>
            </a:r>
            <a:r>
              <a:rPr lang="en-US" altLang="zh-CN" sz="2800"/>
              <a:t>150</a:t>
            </a:r>
            <a:r>
              <a:rPr lang="zh-CN" altLang="en-US" sz="2800"/>
              <a:t>、</a:t>
            </a:r>
            <a:r>
              <a:rPr lang="en-US" altLang="zh-CN" sz="2800"/>
              <a:t>100kA</a:t>
            </a:r>
          </a:p>
          <a:p>
            <a:pPr marL="342900" indent="-342900">
              <a:lnSpc>
                <a:spcPct val="120000"/>
              </a:lnSpc>
              <a:spcBef>
                <a:spcPct val="20000"/>
              </a:spcBef>
            </a:pPr>
            <a:r>
              <a:rPr lang="en-US" altLang="zh-CN" sz="2800"/>
              <a:t>	R=313</a:t>
            </a:r>
            <a:r>
              <a:rPr lang="zh-CN" altLang="en-US" sz="2800"/>
              <a:t>、</a:t>
            </a:r>
            <a:r>
              <a:rPr lang="en-US" altLang="zh-CN" sz="2800"/>
              <a:t>260</a:t>
            </a:r>
            <a:r>
              <a:rPr lang="zh-CN" altLang="en-US" sz="2800"/>
              <a:t>、</a:t>
            </a:r>
            <a:r>
              <a:rPr lang="en-US" altLang="zh-CN" sz="2800"/>
              <a:t>200m</a:t>
            </a:r>
          </a:p>
          <a:p>
            <a:pPr marL="342900" indent="-342900">
              <a:lnSpc>
                <a:spcPct val="120000"/>
              </a:lnSpc>
              <a:spcBef>
                <a:spcPct val="20000"/>
              </a:spcBef>
            </a:pPr>
            <a:r>
              <a:rPr lang="en-US" altLang="zh-CN" sz="2800"/>
              <a:t>		</a:t>
            </a:r>
            <a:r>
              <a:rPr lang="zh-CN" altLang="en-US" sz="2800"/>
              <a:t>当</a:t>
            </a:r>
            <a:r>
              <a:rPr lang="en-US" altLang="zh-CN" sz="2800"/>
              <a:t>H&lt;R</a:t>
            </a:r>
            <a:r>
              <a:rPr lang="zh-CN" altLang="en-US" sz="2800"/>
              <a:t>时</a:t>
            </a:r>
            <a:r>
              <a:rPr lang="en-US" altLang="zh-CN" sz="2800"/>
              <a:t>(</a:t>
            </a:r>
            <a:r>
              <a:rPr lang="en-US" altLang="zh-CN" sz="2000"/>
              <a:t>H</a:t>
            </a:r>
            <a:r>
              <a:rPr lang="zh-CN" altLang="en-US" sz="2000"/>
              <a:t>为建筑物高度，</a:t>
            </a:r>
            <a:r>
              <a:rPr lang="en-US" altLang="zh-CN" sz="2000"/>
              <a:t>L</a:t>
            </a:r>
            <a:r>
              <a:rPr lang="zh-CN" altLang="en-US" sz="2000"/>
              <a:t>为长度</a:t>
            </a:r>
            <a:r>
              <a:rPr lang="zh-CN" altLang="en-US" sz="2800"/>
              <a:t>）</a:t>
            </a:r>
          </a:p>
          <a:p>
            <a:pPr marL="342900" indent="-342900">
              <a:lnSpc>
                <a:spcPct val="120000"/>
              </a:lnSpc>
              <a:spcBef>
                <a:spcPct val="20000"/>
              </a:spcBef>
            </a:pPr>
            <a:r>
              <a:rPr lang="zh-CN" altLang="en-US" sz="2800"/>
              <a:t>			</a:t>
            </a:r>
            <a:r>
              <a:rPr lang="en-US" altLang="zh-CN" sz="2800"/>
              <a:t>S</a:t>
            </a:r>
            <a:r>
              <a:rPr lang="en-US" altLang="zh-CN" sz="2800" baseline="-25000"/>
              <a:t>a</a:t>
            </a:r>
            <a:r>
              <a:rPr lang="en-US" altLang="zh-CN" sz="2800"/>
              <a:t>= H</a:t>
            </a:r>
            <a:r>
              <a:rPr lang="zh-CN" altLang="en-US" sz="2800"/>
              <a:t>（</a:t>
            </a:r>
            <a:r>
              <a:rPr lang="en-US" altLang="zh-CN" sz="2800"/>
              <a:t>2R-H</a:t>
            </a:r>
            <a:r>
              <a:rPr lang="zh-CN" altLang="en-US" sz="2800"/>
              <a:t>）</a:t>
            </a:r>
            <a:r>
              <a:rPr lang="en-US" altLang="zh-CN" sz="2800"/>
              <a:t>+L/2</a:t>
            </a:r>
          </a:p>
          <a:p>
            <a:pPr marL="342900" indent="-342900">
              <a:lnSpc>
                <a:spcPct val="120000"/>
              </a:lnSpc>
              <a:spcBef>
                <a:spcPct val="20000"/>
              </a:spcBef>
            </a:pPr>
            <a:r>
              <a:rPr lang="en-US" altLang="zh-CN" sz="2800"/>
              <a:t>		</a:t>
            </a:r>
            <a:r>
              <a:rPr lang="zh-CN" altLang="en-US" sz="2800"/>
              <a:t>当</a:t>
            </a:r>
            <a:r>
              <a:rPr lang="en-US" altLang="zh-CN" sz="2800"/>
              <a:t>H</a:t>
            </a:r>
            <a:r>
              <a:rPr lang="zh-CN" altLang="en-US" sz="2800"/>
              <a:t>＞</a:t>
            </a:r>
            <a:r>
              <a:rPr lang="en-US" altLang="zh-CN" sz="2800"/>
              <a:t>R</a:t>
            </a:r>
            <a:r>
              <a:rPr lang="zh-CN" altLang="en-US" sz="2800"/>
              <a:t>时</a:t>
            </a:r>
          </a:p>
          <a:p>
            <a:pPr marL="342900" indent="-342900">
              <a:lnSpc>
                <a:spcPct val="120000"/>
              </a:lnSpc>
              <a:spcBef>
                <a:spcPct val="20000"/>
              </a:spcBef>
            </a:pPr>
            <a:r>
              <a:rPr lang="zh-CN" altLang="en-US" sz="2800"/>
              <a:t>			</a:t>
            </a:r>
            <a:r>
              <a:rPr lang="en-US" altLang="zh-CN" sz="2800"/>
              <a:t>S</a:t>
            </a:r>
            <a:r>
              <a:rPr lang="en-US" altLang="zh-CN" sz="2800" baseline="-25000"/>
              <a:t>a</a:t>
            </a:r>
            <a:r>
              <a:rPr lang="en-US" altLang="zh-CN" sz="2800"/>
              <a:t>=R+L/2</a:t>
            </a:r>
          </a:p>
        </p:txBody>
      </p:sp>
      <p:sp>
        <p:nvSpPr>
          <p:cNvPr id="6" name="Rectangle 2"/>
          <p:cNvSpPr txBox="1">
            <a:spLocks noChangeArrowheads="1"/>
          </p:cNvSpPr>
          <p:nvPr/>
        </p:nvSpPr>
        <p:spPr bwMode="auto">
          <a:xfrm>
            <a:off x="571500" y="857250"/>
            <a:ext cx="8032750" cy="655638"/>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12645" name="矩形 6"/>
          <p:cNvSpPr>
            <a:spLocks noChangeArrowheads="1"/>
          </p:cNvSpPr>
          <p:nvPr/>
        </p:nvSpPr>
        <p:spPr bwMode="auto">
          <a:xfrm>
            <a:off x="571500" y="1528763"/>
            <a:ext cx="3308350" cy="400050"/>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10</a:t>
            </a:r>
            <a:r>
              <a:rPr lang="zh-CN" altLang="en-US" sz="2000" b="1">
                <a:solidFill>
                  <a:srgbClr val="0070C0"/>
                </a:solidFill>
              </a:rPr>
              <a:t>）屏蔽工程的具体规定</a:t>
            </a:r>
          </a:p>
        </p:txBody>
      </p:sp>
      <p:grpSp>
        <p:nvGrpSpPr>
          <p:cNvPr id="112646" name="Group 3"/>
          <p:cNvGrpSpPr>
            <a:grpSpLocks/>
          </p:cNvGrpSpPr>
          <p:nvPr/>
        </p:nvGrpSpPr>
        <p:grpSpPr bwMode="auto">
          <a:xfrm>
            <a:off x="4429125" y="4633913"/>
            <a:ext cx="1946275" cy="439737"/>
            <a:chOff x="4485" y="2064"/>
            <a:chExt cx="1635" cy="468"/>
          </a:xfrm>
        </p:grpSpPr>
        <p:grpSp>
          <p:nvGrpSpPr>
            <p:cNvPr id="112648" name="Group 4"/>
            <p:cNvGrpSpPr>
              <a:grpSpLocks/>
            </p:cNvGrpSpPr>
            <p:nvPr/>
          </p:nvGrpSpPr>
          <p:grpSpPr bwMode="auto">
            <a:xfrm>
              <a:off x="4680" y="2064"/>
              <a:ext cx="1440" cy="468"/>
              <a:chOff x="4680" y="2064"/>
              <a:chExt cx="1440" cy="468"/>
            </a:xfrm>
          </p:grpSpPr>
          <p:sp>
            <p:nvSpPr>
              <p:cNvPr id="112652" name="Line 5"/>
              <p:cNvSpPr>
                <a:spLocks noChangeShapeType="1"/>
              </p:cNvSpPr>
              <p:nvPr/>
            </p:nvSpPr>
            <p:spPr bwMode="auto">
              <a:xfrm>
                <a:off x="4680" y="2064"/>
                <a:ext cx="1440" cy="0"/>
              </a:xfrm>
              <a:prstGeom prst="line">
                <a:avLst/>
              </a:prstGeom>
              <a:noFill/>
              <a:ln w="9525">
                <a:solidFill>
                  <a:schemeClr val="tx1"/>
                </a:solidFill>
                <a:round/>
                <a:headEnd/>
                <a:tailEnd/>
              </a:ln>
            </p:spPr>
            <p:txBody>
              <a:bodyPr/>
              <a:lstStyle/>
              <a:p>
                <a:endParaRPr lang="zh-CN" altLang="en-US"/>
              </a:p>
            </p:txBody>
          </p:sp>
          <p:sp>
            <p:nvSpPr>
              <p:cNvPr id="112653" name="Line 6"/>
              <p:cNvSpPr>
                <a:spLocks noChangeShapeType="1"/>
              </p:cNvSpPr>
              <p:nvPr/>
            </p:nvSpPr>
            <p:spPr bwMode="auto">
              <a:xfrm>
                <a:off x="4680" y="2064"/>
                <a:ext cx="0" cy="468"/>
              </a:xfrm>
              <a:prstGeom prst="line">
                <a:avLst/>
              </a:prstGeom>
              <a:noFill/>
              <a:ln w="9525">
                <a:solidFill>
                  <a:schemeClr val="tx1"/>
                </a:solidFill>
                <a:round/>
                <a:headEnd/>
                <a:tailEnd/>
              </a:ln>
            </p:spPr>
            <p:txBody>
              <a:bodyPr/>
              <a:lstStyle/>
              <a:p>
                <a:endParaRPr lang="zh-CN" altLang="en-US"/>
              </a:p>
            </p:txBody>
          </p:sp>
        </p:grpSp>
        <p:grpSp>
          <p:nvGrpSpPr>
            <p:cNvPr id="112649" name="Group 7"/>
            <p:cNvGrpSpPr>
              <a:grpSpLocks/>
            </p:cNvGrpSpPr>
            <p:nvPr/>
          </p:nvGrpSpPr>
          <p:grpSpPr bwMode="auto">
            <a:xfrm>
              <a:off x="4485" y="2406"/>
              <a:ext cx="198" cy="123"/>
              <a:chOff x="3330" y="3297"/>
              <a:chExt cx="198" cy="123"/>
            </a:xfrm>
          </p:grpSpPr>
          <p:sp>
            <p:nvSpPr>
              <p:cNvPr id="112650" name="Line 8"/>
              <p:cNvSpPr>
                <a:spLocks noChangeShapeType="1"/>
              </p:cNvSpPr>
              <p:nvPr/>
            </p:nvSpPr>
            <p:spPr bwMode="auto">
              <a:xfrm>
                <a:off x="3420" y="3312"/>
                <a:ext cx="108" cy="108"/>
              </a:xfrm>
              <a:prstGeom prst="line">
                <a:avLst/>
              </a:prstGeom>
              <a:noFill/>
              <a:ln w="9525">
                <a:solidFill>
                  <a:schemeClr val="tx1"/>
                </a:solidFill>
                <a:round/>
                <a:headEnd/>
                <a:tailEnd/>
              </a:ln>
            </p:spPr>
            <p:txBody>
              <a:bodyPr/>
              <a:lstStyle/>
              <a:p>
                <a:endParaRPr lang="zh-CN" altLang="en-US"/>
              </a:p>
            </p:txBody>
          </p:sp>
          <p:sp>
            <p:nvSpPr>
              <p:cNvPr id="112651" name="Line 9"/>
              <p:cNvSpPr>
                <a:spLocks noChangeShapeType="1"/>
              </p:cNvSpPr>
              <p:nvPr/>
            </p:nvSpPr>
            <p:spPr bwMode="auto">
              <a:xfrm rot="-5400000">
                <a:off x="3330" y="3297"/>
                <a:ext cx="108" cy="108"/>
              </a:xfrm>
              <a:prstGeom prst="line">
                <a:avLst/>
              </a:prstGeom>
              <a:noFill/>
              <a:ln w="9525">
                <a:solidFill>
                  <a:schemeClr val="tx1"/>
                </a:solidFill>
                <a:round/>
                <a:headEnd/>
                <a:tailEnd/>
              </a:ln>
            </p:spPr>
            <p:txBody>
              <a:bodyPr/>
              <a:lstStyle/>
              <a:p>
                <a:endParaRPr lang="zh-CN" altLang="en-US"/>
              </a:p>
            </p:txBody>
          </p:sp>
        </p:grpSp>
      </p:grpSp>
      <p:cxnSp>
        <p:nvCxnSpPr>
          <p:cNvPr id="15" name="直接连接符 14"/>
          <p:cNvCxnSpPr/>
          <p:nvPr/>
        </p:nvCxnSpPr>
        <p:spPr>
          <a:xfrm>
            <a:off x="3783013" y="5589588"/>
            <a:ext cx="357187" cy="1587"/>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14375" y="1143778"/>
            <a:ext cx="7786688" cy="5185074"/>
          </a:xfrm>
          <a:prstGeom prst="rect">
            <a:avLst/>
          </a:prstGeom>
        </p:spPr>
        <p:txBody>
          <a:bodyPr>
            <a:spAutoFit/>
          </a:bodyPr>
          <a:lstStyle/>
          <a:p>
            <a:pPr>
              <a:lnSpc>
                <a:spcPts val="4500"/>
              </a:lnSpc>
              <a:defRPr/>
            </a:pPr>
            <a:r>
              <a:rPr lang="en-US" altLang="zh-CN" sz="2400" b="1" dirty="0">
                <a:solidFill>
                  <a:srgbClr val="FF0000"/>
                </a:solidFill>
                <a:latin typeface="黑体" pitchFamily="49" charset="-122"/>
                <a:ea typeface="黑体" pitchFamily="49" charset="-122"/>
              </a:rPr>
              <a:t>《</a:t>
            </a:r>
            <a:r>
              <a:rPr lang="zh-CN" altLang="en-US" sz="2400" b="1" dirty="0">
                <a:solidFill>
                  <a:srgbClr val="FF0000"/>
                </a:solidFill>
                <a:latin typeface="黑体" pitchFamily="49" charset="-122"/>
                <a:ea typeface="黑体" pitchFamily="49" charset="-122"/>
              </a:rPr>
              <a:t>气象灾害防御条例</a:t>
            </a:r>
            <a:r>
              <a:rPr lang="en-US" altLang="zh-CN" sz="2400" b="1" dirty="0">
                <a:solidFill>
                  <a:srgbClr val="FF0000"/>
                </a:solidFill>
                <a:latin typeface="黑体" pitchFamily="49" charset="-122"/>
                <a:ea typeface="黑体" pitchFamily="49" charset="-122"/>
              </a:rPr>
              <a:t>》</a:t>
            </a:r>
          </a:p>
          <a:p>
            <a:pPr>
              <a:lnSpc>
                <a:spcPts val="4500"/>
              </a:lnSpc>
              <a:defRPr/>
            </a:pPr>
            <a:r>
              <a:rPr lang="en-US" altLang="zh-CN" sz="2000" b="1" dirty="0">
                <a:latin typeface="+mn-ea"/>
              </a:rPr>
              <a:t>    </a:t>
            </a:r>
            <a:r>
              <a:rPr lang="zh-CN" altLang="en-US" sz="2000" b="1" dirty="0">
                <a:solidFill>
                  <a:srgbClr val="FF0000"/>
                </a:solidFill>
                <a:latin typeface="+mn-ea"/>
              </a:rPr>
              <a:t>第二十三条</a:t>
            </a:r>
            <a:r>
              <a:rPr lang="zh-CN" altLang="en-US" sz="2000" b="1" dirty="0">
                <a:latin typeface="+mn-ea"/>
              </a:rPr>
              <a:t>　各类建（构）筑物、场所和设施</a:t>
            </a:r>
            <a:r>
              <a:rPr lang="zh-CN" altLang="en-US" sz="2000" b="1" u="sng" dirty="0">
                <a:solidFill>
                  <a:srgbClr val="0070C0"/>
                </a:solidFill>
                <a:latin typeface="+mn-ea"/>
              </a:rPr>
              <a:t>安装雷电防护装置应当符合国家有关防雷标准的规定</a:t>
            </a:r>
            <a:r>
              <a:rPr lang="zh-CN" altLang="en-US" sz="2000" b="1" dirty="0">
                <a:solidFill>
                  <a:srgbClr val="0070C0"/>
                </a:solidFill>
                <a:latin typeface="+mn-ea"/>
              </a:rPr>
              <a:t>。</a:t>
            </a:r>
            <a:r>
              <a:rPr lang="zh-CN" altLang="en-US" sz="2000" b="1" dirty="0">
                <a:latin typeface="+mn-ea"/>
              </a:rPr>
              <a:t/>
            </a:r>
            <a:br>
              <a:rPr lang="zh-CN" altLang="en-US" sz="2000" b="1" dirty="0">
                <a:latin typeface="+mn-ea"/>
              </a:rPr>
            </a:br>
            <a:r>
              <a:rPr lang="zh-CN" altLang="en-US" sz="2000" b="1" dirty="0">
                <a:latin typeface="+mn-ea"/>
              </a:rPr>
              <a:t>　　</a:t>
            </a:r>
            <a:r>
              <a:rPr lang="en-US" altLang="zh-CN" sz="2000" b="1" dirty="0" smtClean="0">
                <a:latin typeface="+mn-ea"/>
              </a:rPr>
              <a:t>(</a:t>
            </a:r>
            <a:r>
              <a:rPr lang="zh-CN" altLang="en-US" sz="2000" b="1" u="sng" dirty="0" smtClean="0">
                <a:latin typeface="+mn-ea"/>
              </a:rPr>
              <a:t>对</a:t>
            </a:r>
            <a:r>
              <a:rPr lang="zh-CN" altLang="en-US" sz="2000" b="1" u="sng" dirty="0">
                <a:latin typeface="+mn-ea"/>
              </a:rPr>
              <a:t>新建、改建、扩建建（构）筑物设计文件进行审查，应当就雷电防护装置的设计征求气象主管机构的意见；对新建、改建、扩建建（构）筑物进行竣工验收，应当同时验收雷电防护装置并有气象主管机构参加</a:t>
            </a:r>
            <a:r>
              <a:rPr lang="zh-CN" altLang="en-US" sz="2000" b="1" u="sng" dirty="0" smtClean="0">
                <a:latin typeface="+mn-ea"/>
              </a:rPr>
              <a:t>。</a:t>
            </a:r>
            <a:r>
              <a:rPr lang="en-US" altLang="zh-CN" sz="2000" b="1" dirty="0" smtClean="0">
                <a:latin typeface="+mn-ea"/>
              </a:rPr>
              <a:t>)</a:t>
            </a:r>
            <a:r>
              <a:rPr lang="zh-CN" altLang="en-US" sz="2000" b="1" dirty="0" smtClean="0">
                <a:solidFill>
                  <a:srgbClr val="C00000"/>
                </a:solidFill>
                <a:latin typeface="+mn-ea"/>
              </a:rPr>
              <a:t>雷电</a:t>
            </a:r>
            <a:r>
              <a:rPr lang="zh-CN" altLang="en-US" sz="2000" b="1" dirty="0">
                <a:solidFill>
                  <a:srgbClr val="C00000"/>
                </a:solidFill>
                <a:latin typeface="+mn-ea"/>
              </a:rPr>
              <a:t>易发区内的矿区、旅游景点或者投入使用的建（构）筑物、设施</a:t>
            </a:r>
            <a:r>
              <a:rPr lang="zh-CN" altLang="en-US" sz="2000" b="1" u="sng" dirty="0">
                <a:solidFill>
                  <a:srgbClr val="C00000"/>
                </a:solidFill>
                <a:latin typeface="+mn-ea"/>
              </a:rPr>
              <a:t>需要单独安装雷电防护装置的，雷电防护装置的设计审核和竣工验收由县级以上地方气象主管机构负责</a:t>
            </a:r>
            <a:r>
              <a:rPr lang="zh-CN" altLang="en-US" sz="2000" b="1" dirty="0">
                <a:solidFill>
                  <a:srgbClr val="C00000"/>
                </a:solidFill>
                <a:latin typeface="+mn-ea"/>
              </a:rPr>
              <a:t>。</a:t>
            </a:r>
          </a:p>
        </p:txBody>
      </p:sp>
    </p:spTree>
  </p:cSld>
  <p:clrMapOvr>
    <a:masterClrMapping/>
  </p:clrMapOvr>
  <p:transition>
    <p:randomBar dir="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3"/>
          <p:cNvSpPr txBox="1">
            <a:spLocks noChangeArrowheads="1"/>
          </p:cNvSpPr>
          <p:nvPr/>
        </p:nvSpPr>
        <p:spPr bwMode="auto">
          <a:xfrm>
            <a:off x="1143000" y="2000250"/>
            <a:ext cx="2741613" cy="369888"/>
          </a:xfrm>
          <a:prstGeom prst="rect">
            <a:avLst/>
          </a:prstGeom>
          <a:noFill/>
          <a:ln w="9525">
            <a:noFill/>
            <a:miter lim="800000"/>
            <a:headEnd/>
            <a:tailEnd/>
          </a:ln>
        </p:spPr>
        <p:txBody>
          <a:bodyPr wrap="none">
            <a:spAutoFit/>
          </a:bodyPr>
          <a:lstStyle/>
          <a:p>
            <a:r>
              <a:rPr lang="zh-CN" altLang="en-US" b="1">
                <a:solidFill>
                  <a:srgbClr val="C00000"/>
                </a:solidFill>
              </a:rPr>
              <a:t>衰减后的磁场强度确定：</a:t>
            </a:r>
          </a:p>
        </p:txBody>
      </p:sp>
      <p:sp>
        <p:nvSpPr>
          <p:cNvPr id="5" name="Rectangle 3"/>
          <p:cNvSpPr txBox="1">
            <a:spLocks noChangeArrowheads="1"/>
          </p:cNvSpPr>
          <p:nvPr/>
        </p:nvSpPr>
        <p:spPr>
          <a:xfrm>
            <a:off x="857250" y="2357438"/>
            <a:ext cx="7858125" cy="376237"/>
          </a:xfrm>
          <a:prstGeom prst="rect">
            <a:avLst/>
          </a:prstGeom>
        </p:spPr>
        <p:txBody>
          <a:bodyPr>
            <a:normAutofit/>
          </a:bodyPr>
          <a:lstStyle/>
          <a:p>
            <a:pPr marL="342900" indent="-342900" fontAlgn="auto">
              <a:spcBef>
                <a:spcPct val="20000"/>
              </a:spcBef>
              <a:spcAft>
                <a:spcPts val="0"/>
              </a:spcAft>
              <a:defRPr/>
            </a:pPr>
            <a:r>
              <a:rPr lang="en-US" altLang="zh-CN" b="1" dirty="0">
                <a:solidFill>
                  <a:srgbClr val="0070C0"/>
                </a:solidFill>
                <a:latin typeface="+mn-lt"/>
                <a:ea typeface="+mn-ea"/>
              </a:rPr>
              <a:t>LPZ1</a:t>
            </a:r>
            <a:r>
              <a:rPr lang="zh-CN" altLang="en-US" b="1" dirty="0">
                <a:solidFill>
                  <a:srgbClr val="0070C0"/>
                </a:solidFill>
                <a:latin typeface="+mn-lt"/>
                <a:ea typeface="+mn-ea"/>
              </a:rPr>
              <a:t>区内：</a:t>
            </a:r>
            <a:r>
              <a:rPr lang="en-US" altLang="zh-CN" b="1" dirty="0">
                <a:solidFill>
                  <a:srgbClr val="0070C0"/>
                </a:solidFill>
                <a:latin typeface="+mn-lt"/>
                <a:ea typeface="+mn-ea"/>
              </a:rPr>
              <a:t>H</a:t>
            </a:r>
            <a:r>
              <a:rPr lang="en-US" altLang="zh-CN" b="1" baseline="-16000" dirty="0">
                <a:solidFill>
                  <a:srgbClr val="0070C0"/>
                </a:solidFill>
                <a:latin typeface="+mn-lt"/>
                <a:ea typeface="+mn-ea"/>
              </a:rPr>
              <a:t>1</a:t>
            </a:r>
            <a:r>
              <a:rPr lang="en-US" altLang="zh-CN" b="1" dirty="0">
                <a:solidFill>
                  <a:srgbClr val="0070C0"/>
                </a:solidFill>
                <a:latin typeface="+mn-lt"/>
                <a:ea typeface="+mn-ea"/>
              </a:rPr>
              <a:t>= H</a:t>
            </a:r>
            <a:r>
              <a:rPr lang="en-US" altLang="zh-CN" b="1" baseline="-25000" dirty="0">
                <a:solidFill>
                  <a:srgbClr val="0070C0"/>
                </a:solidFill>
                <a:latin typeface="+mn-lt"/>
                <a:ea typeface="+mn-ea"/>
              </a:rPr>
              <a:t>0</a:t>
            </a:r>
            <a:r>
              <a:rPr lang="en-US" altLang="zh-CN" b="1" dirty="0">
                <a:solidFill>
                  <a:srgbClr val="0070C0"/>
                </a:solidFill>
                <a:latin typeface="+mn-lt"/>
                <a:ea typeface="+mn-ea"/>
              </a:rPr>
              <a:t>/10</a:t>
            </a:r>
            <a:r>
              <a:rPr lang="en-US" altLang="zh-CN" b="1" baseline="30000" dirty="0">
                <a:solidFill>
                  <a:srgbClr val="0070C0"/>
                </a:solidFill>
                <a:latin typeface="+mn-lt"/>
                <a:ea typeface="+mn-ea"/>
              </a:rPr>
              <a:t>SF/20   </a:t>
            </a:r>
            <a:r>
              <a:rPr lang="zh-CN" altLang="en-US" b="1" dirty="0">
                <a:solidFill>
                  <a:srgbClr val="0070C0"/>
                </a:solidFill>
                <a:latin typeface="宋体" pitchFamily="2" charset="-122"/>
                <a:ea typeface="+mn-ea"/>
              </a:rPr>
              <a:t>（</a:t>
            </a:r>
            <a:r>
              <a:rPr lang="en-US" altLang="zh-CN" b="1" dirty="0">
                <a:solidFill>
                  <a:srgbClr val="0070C0"/>
                </a:solidFill>
                <a:latin typeface="+mn-lt"/>
                <a:ea typeface="+mn-ea"/>
              </a:rPr>
              <a:t>A/m</a:t>
            </a:r>
            <a:r>
              <a:rPr lang="zh-CN" altLang="en-US" b="1" dirty="0">
                <a:solidFill>
                  <a:srgbClr val="0070C0"/>
                </a:solidFill>
                <a:latin typeface="宋体" pitchFamily="2" charset="-122"/>
                <a:ea typeface="+mn-ea"/>
              </a:rPr>
              <a:t>），</a:t>
            </a:r>
            <a:r>
              <a:rPr lang="en-US" altLang="zh-CN" b="1" dirty="0">
                <a:solidFill>
                  <a:srgbClr val="0070C0"/>
                </a:solidFill>
                <a:latin typeface="宋体" pitchFamily="2" charset="-122"/>
                <a:ea typeface="+mn-ea"/>
              </a:rPr>
              <a:t>LPZn+1</a:t>
            </a:r>
            <a:r>
              <a:rPr lang="zh-CN" altLang="en-US" b="1" dirty="0">
                <a:solidFill>
                  <a:srgbClr val="0070C0"/>
                </a:solidFill>
                <a:latin typeface="宋体" pitchFamily="2" charset="-122"/>
                <a:ea typeface="+mn-ea"/>
              </a:rPr>
              <a:t>区内：</a:t>
            </a:r>
            <a:r>
              <a:rPr lang="en-US" altLang="zh-CN" b="1" dirty="0">
                <a:solidFill>
                  <a:srgbClr val="0070C0"/>
                </a:solidFill>
              </a:rPr>
              <a:t> H</a:t>
            </a:r>
            <a:r>
              <a:rPr lang="en-US" altLang="zh-CN" b="1" baseline="-16000" dirty="0">
                <a:solidFill>
                  <a:srgbClr val="0070C0"/>
                </a:solidFill>
              </a:rPr>
              <a:t>n+1</a:t>
            </a:r>
            <a:r>
              <a:rPr lang="en-US" altLang="zh-CN" b="1" dirty="0">
                <a:solidFill>
                  <a:srgbClr val="0070C0"/>
                </a:solidFill>
              </a:rPr>
              <a:t>= </a:t>
            </a:r>
            <a:r>
              <a:rPr lang="en-US" altLang="zh-CN" b="1" dirty="0" err="1">
                <a:solidFill>
                  <a:srgbClr val="0070C0"/>
                </a:solidFill>
              </a:rPr>
              <a:t>H</a:t>
            </a:r>
            <a:r>
              <a:rPr lang="en-US" altLang="zh-CN" b="1" baseline="-25000" dirty="0" err="1">
                <a:solidFill>
                  <a:srgbClr val="0070C0"/>
                </a:solidFill>
              </a:rPr>
              <a:t>n</a:t>
            </a:r>
            <a:r>
              <a:rPr lang="en-US" altLang="zh-CN" b="1" dirty="0">
                <a:solidFill>
                  <a:srgbClr val="0070C0"/>
                </a:solidFill>
              </a:rPr>
              <a:t>/10</a:t>
            </a:r>
            <a:r>
              <a:rPr lang="en-US" altLang="zh-CN" b="1" baseline="30000" dirty="0">
                <a:solidFill>
                  <a:srgbClr val="0070C0"/>
                </a:solidFill>
              </a:rPr>
              <a:t>SF/20 </a:t>
            </a:r>
            <a:endParaRPr lang="zh-CN" altLang="en-US" b="1" dirty="0">
              <a:solidFill>
                <a:srgbClr val="0070C0"/>
              </a:solidFill>
              <a:latin typeface="+mn-lt"/>
              <a:ea typeface="+mn-ea"/>
            </a:endParaRPr>
          </a:p>
        </p:txBody>
      </p:sp>
      <p:sp>
        <p:nvSpPr>
          <p:cNvPr id="6" name="Rectangle 2"/>
          <p:cNvSpPr txBox="1">
            <a:spLocks noChangeArrowheads="1"/>
          </p:cNvSpPr>
          <p:nvPr/>
        </p:nvSpPr>
        <p:spPr bwMode="auto">
          <a:xfrm>
            <a:off x="571500" y="857250"/>
            <a:ext cx="8032750" cy="655638"/>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13669" name="矩形 6"/>
          <p:cNvSpPr>
            <a:spLocks noChangeArrowheads="1"/>
          </p:cNvSpPr>
          <p:nvPr/>
        </p:nvSpPr>
        <p:spPr bwMode="auto">
          <a:xfrm>
            <a:off x="571500" y="1528763"/>
            <a:ext cx="3308350" cy="400050"/>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10</a:t>
            </a:r>
            <a:r>
              <a:rPr lang="zh-CN" altLang="en-US" sz="2000" b="1">
                <a:solidFill>
                  <a:srgbClr val="0070C0"/>
                </a:solidFill>
              </a:rPr>
              <a:t>）屏蔽工程的具体规定</a:t>
            </a:r>
          </a:p>
        </p:txBody>
      </p:sp>
      <p:graphicFrame>
        <p:nvGraphicFramePr>
          <p:cNvPr id="8" name="Group 42"/>
          <p:cNvGraphicFramePr>
            <a:graphicFrameLocks noGrp="1"/>
          </p:cNvGraphicFramePr>
          <p:nvPr/>
        </p:nvGraphicFramePr>
        <p:xfrm>
          <a:off x="714375" y="2857500"/>
          <a:ext cx="8116886" cy="2819470"/>
        </p:xfrm>
        <a:graphic>
          <a:graphicData uri="http://schemas.openxmlformats.org/drawingml/2006/table">
            <a:tbl>
              <a:tblPr/>
              <a:tblGrid>
                <a:gridCol w="1255890"/>
                <a:gridCol w="3601894"/>
                <a:gridCol w="3259102"/>
              </a:tblGrid>
              <a:tr h="500066">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800" b="1" i="0" u="none" strike="noStrike" cap="none" normalizeH="0" baseline="0" dirty="0" smtClean="0">
                        <a:ln>
                          <a:noFill/>
                        </a:ln>
                        <a:solidFill>
                          <a:schemeClr val="tx1"/>
                        </a:solidFill>
                        <a:effectLst/>
                        <a:latin typeface="Arial"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charset="0"/>
                          <a:ea typeface="宋体" pitchFamily="2" charset="-122"/>
                        </a:rPr>
                        <a:t>     材料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charset="0"/>
                          <a:ea typeface="宋体" pitchFamily="2" charset="-122"/>
                        </a:rPr>
                        <a:t>屏蔽系数</a:t>
                      </a:r>
                      <a:r>
                        <a:rPr kumimoji="0" lang="zh-CN" altLang="en-US" sz="1800" b="0" i="0" u="none" strike="noStrike" cap="none" normalizeH="0" baseline="0" dirty="0" smtClean="0">
                          <a:ln>
                            <a:noFill/>
                          </a:ln>
                          <a:solidFill>
                            <a:schemeClr val="tx1"/>
                          </a:solidFill>
                          <a:effectLst/>
                          <a:latin typeface="Arial" charset="0"/>
                          <a:ea typeface="宋体" pitchFamily="2" charset="-122"/>
                        </a:rPr>
                        <a:t>   </a:t>
                      </a:r>
                      <a:r>
                        <a:rPr kumimoji="0" lang="en-US" altLang="zh-CN" sz="1800" b="0" i="0" u="none" strike="noStrike" cap="none" normalizeH="0" baseline="0" dirty="0" smtClean="0">
                          <a:ln>
                            <a:noFill/>
                          </a:ln>
                          <a:solidFill>
                            <a:schemeClr val="tx1"/>
                          </a:solidFill>
                          <a:effectLst/>
                          <a:latin typeface="Arial" charset="0"/>
                          <a:ea typeface="宋体" pitchFamily="2" charset="-122"/>
                        </a:rPr>
                        <a:t>SF</a:t>
                      </a:r>
                      <a:r>
                        <a:rPr kumimoji="0" lang="zh-CN" altLang="en-US" sz="1800" b="0" i="0" u="none" strike="noStrike" cap="none" normalizeH="0" baseline="0" dirty="0" smtClean="0">
                          <a:ln>
                            <a:noFill/>
                          </a:ln>
                          <a:solidFill>
                            <a:schemeClr val="tx1"/>
                          </a:solidFill>
                          <a:effectLst/>
                          <a:latin typeface="Arial" charset="0"/>
                          <a:ea typeface="宋体" pitchFamily="2" charset="-122"/>
                        </a:rPr>
                        <a:t>（</a:t>
                      </a:r>
                      <a:r>
                        <a:rPr kumimoji="0" lang="en-US" altLang="zh-CN" sz="1800" b="0" i="0" u="none" strike="noStrike" cap="none" normalizeH="0" baseline="0" dirty="0" smtClean="0">
                          <a:ln>
                            <a:noFill/>
                          </a:ln>
                          <a:solidFill>
                            <a:schemeClr val="tx1"/>
                          </a:solidFill>
                          <a:effectLst/>
                          <a:latin typeface="Arial" charset="0"/>
                          <a:ea typeface="宋体" pitchFamily="2" charset="-122"/>
                        </a:rPr>
                        <a:t>dB</a:t>
                      </a:r>
                      <a:r>
                        <a:rPr kumimoji="0" lang="zh-CN" altLang="en-US" sz="1800" b="0"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48113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pitchFamily="2" charset="-122"/>
                        </a:rPr>
                        <a:t>25kHz (</a:t>
                      </a:r>
                      <a:r>
                        <a:rPr kumimoji="0" lang="zh-CN" altLang="en-US" sz="1800" b="0" i="0" u="none" strike="noStrike" cap="none" normalizeH="0" baseline="0" dirty="0" smtClean="0">
                          <a:ln>
                            <a:noFill/>
                          </a:ln>
                          <a:solidFill>
                            <a:schemeClr val="tx1"/>
                          </a:solidFill>
                          <a:effectLst/>
                          <a:latin typeface="Arial" charset="0"/>
                          <a:ea typeface="宋体" pitchFamily="2" charset="-122"/>
                        </a:rPr>
                        <a:t>首次雷击</a:t>
                      </a:r>
                      <a:r>
                        <a:rPr kumimoji="0" lang="en-US" altLang="zh-CN" sz="1800" b="0"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pitchFamily="2" charset="-122"/>
                        </a:rPr>
                        <a:t>1MHz (</a:t>
                      </a:r>
                      <a:r>
                        <a:rPr kumimoji="0" lang="zh-CN" altLang="en-US" sz="1800" b="0" i="0" u="none" strike="noStrike" cap="none" normalizeH="0" baseline="0" dirty="0" smtClean="0">
                          <a:ln>
                            <a:noFill/>
                          </a:ln>
                          <a:solidFill>
                            <a:schemeClr val="tx1"/>
                          </a:solidFill>
                          <a:effectLst/>
                          <a:latin typeface="Arial" charset="0"/>
                          <a:ea typeface="宋体" pitchFamily="2" charset="-122"/>
                        </a:rPr>
                        <a:t>后续雷击</a:t>
                      </a:r>
                      <a:r>
                        <a:rPr kumimoji="0" lang="en-US" altLang="zh-CN" sz="1800" b="0" i="0" u="none" strike="noStrike" cap="none" normalizeH="0" baseline="0" dirty="0" smtClean="0">
                          <a:ln>
                            <a:noFill/>
                          </a:ln>
                          <a:solidFill>
                            <a:schemeClr val="tx1"/>
                          </a:solidFill>
                          <a:effectLst/>
                          <a:latin typeface="Arial" charset="0"/>
                          <a:ea typeface="宋体" pitchFamily="2" charset="-122"/>
                        </a:rPr>
                        <a:t>)</a:t>
                      </a:r>
                      <a:r>
                        <a:rPr kumimoji="0" lang="zh-CN" altLang="en-US" sz="1800" b="0" i="0" u="none" strike="noStrike" cap="none" normalizeH="0" baseline="0" dirty="0" smtClean="0">
                          <a:ln>
                            <a:noFill/>
                          </a:ln>
                          <a:solidFill>
                            <a:schemeClr val="tx1"/>
                          </a:solidFill>
                          <a:effectLst/>
                          <a:latin typeface="Arial" charset="0"/>
                          <a:ea typeface="宋体" pitchFamily="2" charset="-122"/>
                        </a:rPr>
                        <a:t>或</a:t>
                      </a:r>
                      <a:r>
                        <a:rPr kumimoji="0" lang="en-US" altLang="zh-CN" sz="1800" b="0" i="0" u="none" strike="noStrike" cap="none" normalizeH="0" baseline="0" dirty="0" smtClean="0">
                          <a:ln>
                            <a:noFill/>
                          </a:ln>
                          <a:solidFill>
                            <a:srgbClr val="C00000"/>
                          </a:solidFill>
                          <a:effectLst/>
                          <a:latin typeface="Arial" charset="0"/>
                          <a:ea typeface="宋体" pitchFamily="2" charset="-122"/>
                        </a:rPr>
                        <a:t>250kHz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charset="0"/>
                          <a:ea typeface="宋体" pitchFamily="2" charset="-122"/>
                        </a:rPr>
                        <a:t>铜</a:t>
                      </a:r>
                      <a:r>
                        <a:rPr kumimoji="0" lang="en-US" altLang="zh-CN" sz="1800" b="1" i="0" u="none" strike="noStrike" cap="none" normalizeH="0" baseline="0" dirty="0" smtClean="0">
                          <a:ln>
                            <a:noFill/>
                          </a:ln>
                          <a:solidFill>
                            <a:schemeClr val="tx1"/>
                          </a:solidFill>
                          <a:effectLst/>
                          <a:latin typeface="Arial" charset="0"/>
                          <a:ea typeface="宋体" pitchFamily="2" charset="-122"/>
                        </a:rPr>
                        <a:t>/</a:t>
                      </a:r>
                      <a:r>
                        <a:rPr kumimoji="0" lang="zh-CN" altLang="en-US" sz="1800" b="1" i="0" u="none" strike="noStrike" cap="none" normalizeH="0" baseline="0" dirty="0" smtClean="0">
                          <a:ln>
                            <a:noFill/>
                          </a:ln>
                          <a:solidFill>
                            <a:schemeClr val="tx1"/>
                          </a:solidFill>
                          <a:effectLst/>
                          <a:latin typeface="Arial" charset="0"/>
                          <a:ea typeface="宋体" pitchFamily="2" charset="-122"/>
                        </a:rPr>
                        <a:t>铝</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pitchFamily="2" charset="-122"/>
                        </a:rPr>
                        <a:t>            20·log(8.5/w)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pitchFamily="2" charset="-122"/>
                        </a:rPr>
                        <a:t>20·log(8.5/w)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3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charset="0"/>
                          <a:ea typeface="宋体" pitchFamily="2" charset="-122"/>
                        </a:rPr>
                        <a:t>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pitchFamily="2" charset="-122"/>
                        </a:rPr>
                        <a:t>20·log [(8.5/w)/1+18·10</a:t>
                      </a:r>
                      <a:r>
                        <a:rPr kumimoji="0" lang="en-US" altLang="zh-CN" sz="1800" b="0" i="0" u="none" strike="noStrike" cap="none" normalizeH="0" baseline="30000" dirty="0" smtClean="0">
                          <a:ln>
                            <a:noFill/>
                          </a:ln>
                          <a:solidFill>
                            <a:schemeClr val="tx1"/>
                          </a:solidFill>
                          <a:effectLst/>
                          <a:latin typeface="Arial" charset="0"/>
                          <a:ea typeface="宋体" pitchFamily="2" charset="-122"/>
                        </a:rPr>
                        <a:t>-6</a:t>
                      </a:r>
                      <a:r>
                        <a:rPr kumimoji="0" lang="en-US" altLang="zh-CN" sz="1800" b="0" i="0" u="none" strike="noStrike" cap="none" normalizeH="0" baseline="0" dirty="0" smtClean="0">
                          <a:ln>
                            <a:noFill/>
                          </a:ln>
                          <a:solidFill>
                            <a:schemeClr val="tx1"/>
                          </a:solidFill>
                          <a:effectLst/>
                          <a:latin typeface="Arial" charset="0"/>
                          <a:ea typeface="宋体" pitchFamily="2" charset="-122"/>
                        </a:rPr>
                        <a:t>/r</a:t>
                      </a:r>
                      <a:r>
                        <a:rPr kumimoji="0" lang="en-US" altLang="zh-CN" sz="1800" b="0" i="0" u="none" strike="noStrike" cap="none" normalizeH="0" baseline="30000" dirty="0" smtClean="0">
                          <a:ln>
                            <a:noFill/>
                          </a:ln>
                          <a:solidFill>
                            <a:schemeClr val="tx1"/>
                          </a:solidFill>
                          <a:effectLst/>
                          <a:latin typeface="Arial" charset="0"/>
                          <a:ea typeface="宋体" pitchFamily="2" charset="-122"/>
                        </a:rPr>
                        <a:t>2</a:t>
                      </a:r>
                      <a:r>
                        <a:rPr kumimoji="0" lang="en-US" altLang="zh-CN" sz="1800" b="0"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pitchFamily="2" charset="-122"/>
                        </a:rPr>
                        <a:t>20·log(8.5/w)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347">
                <a:tc>
                  <a:txBody>
                    <a:bodyPr/>
                    <a:lstStyle/>
                    <a:p>
                      <a:pPr marL="0" marR="0" lvl="0" indent="0" algn="ctr" defTabSz="914400" rtl="0" eaLnBrk="1" fontAlgn="base" latinLnBrk="0" hangingPunct="1">
                        <a:lnSpc>
                          <a:spcPct val="2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Arial" charset="0"/>
                          <a:ea typeface="宋体" pitchFamily="2" charset="-122"/>
                        </a:rPr>
                        <a:t>式中：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25kHz</a:t>
                      </a:r>
                      <a:r>
                        <a:rPr kumimoji="0" lang="zh-CN" altLang="en-US" sz="1600" b="0" i="0" u="none" strike="noStrike" cap="none" normalizeH="0" baseline="0" dirty="0" smtClean="0">
                          <a:ln>
                            <a:noFill/>
                          </a:ln>
                          <a:solidFill>
                            <a:schemeClr val="tx1"/>
                          </a:solidFill>
                          <a:effectLst/>
                          <a:latin typeface="Arial" charset="0"/>
                          <a:ea typeface="宋体" pitchFamily="2" charset="-122"/>
                        </a:rPr>
                        <a:t>适用于首次雷击磁场；</a:t>
                      </a:r>
                      <a:r>
                        <a:rPr kumimoji="0" lang="en-US" altLang="zh-CN" sz="1600" b="0" i="0" u="none" strike="noStrike" cap="none" normalizeH="0" baseline="0" dirty="0" smtClean="0">
                          <a:ln>
                            <a:noFill/>
                          </a:ln>
                          <a:solidFill>
                            <a:schemeClr val="tx1"/>
                          </a:solidFill>
                          <a:effectLst/>
                          <a:latin typeface="Arial" charset="0"/>
                          <a:ea typeface="宋体" pitchFamily="2" charset="-122"/>
                        </a:rPr>
                        <a:t>1MHz</a:t>
                      </a:r>
                      <a:r>
                        <a:rPr kumimoji="0" lang="zh-CN" altLang="en-US" sz="1600" b="0" i="0" u="none" strike="noStrike" cap="none" normalizeH="0" baseline="0" dirty="0" smtClean="0">
                          <a:ln>
                            <a:noFill/>
                          </a:ln>
                          <a:solidFill>
                            <a:schemeClr val="tx1"/>
                          </a:solidFill>
                          <a:effectLst/>
                          <a:latin typeface="Arial" charset="0"/>
                          <a:ea typeface="宋体" pitchFamily="2" charset="-122"/>
                        </a:rPr>
                        <a:t>适用于后续雷击磁场，</a:t>
                      </a:r>
                      <a:r>
                        <a:rPr kumimoji="0" lang="en-US" altLang="zh-CN" sz="1600" b="0" i="0" u="none" strike="noStrike" cap="none" normalizeH="0" baseline="0" dirty="0" smtClean="0">
                          <a:ln>
                            <a:noFill/>
                          </a:ln>
                          <a:solidFill>
                            <a:srgbClr val="C00000"/>
                          </a:solidFill>
                          <a:effectLst/>
                          <a:latin typeface="Arial" charset="0"/>
                          <a:ea typeface="宋体" pitchFamily="2" charset="-122"/>
                        </a:rPr>
                        <a:t>250kHz</a:t>
                      </a:r>
                      <a:r>
                        <a:rPr kumimoji="0" lang="zh-CN" altLang="en-US" sz="1600" b="0" i="0" u="none" strike="noStrike" cap="none" normalizeH="0" baseline="0" dirty="0" smtClean="0">
                          <a:ln>
                            <a:noFill/>
                          </a:ln>
                          <a:solidFill>
                            <a:srgbClr val="C00000"/>
                          </a:solidFill>
                          <a:effectLst/>
                          <a:latin typeface="Arial" charset="0"/>
                          <a:ea typeface="宋体" pitchFamily="2" charset="-122"/>
                        </a:rPr>
                        <a:t>适用于负极性雷击磁场</a:t>
                      </a:r>
                      <a:r>
                        <a:rPr kumimoji="0" lang="zh-CN" altLang="en-US" sz="1600" b="0" i="0" u="none" strike="noStrike" cap="none" normalizeH="0" baseline="0" dirty="0" smtClean="0">
                          <a:ln>
                            <a:noFill/>
                          </a:ln>
                          <a:solidFill>
                            <a:schemeClr val="tx1"/>
                          </a:solidFill>
                          <a:effectLst/>
                          <a:latin typeface="Arial" charset="0"/>
                          <a:ea typeface="宋体" pitchFamily="2" charset="-122"/>
                        </a:rPr>
                        <a:t>。</a:t>
                      </a:r>
                      <a:r>
                        <a:rPr kumimoji="0" lang="en-US" altLang="zh-CN" sz="1600" b="0" i="0" u="none" strike="noStrike" cap="none" normalizeH="0" baseline="0" dirty="0" smtClean="0">
                          <a:ln>
                            <a:noFill/>
                          </a:ln>
                          <a:solidFill>
                            <a:schemeClr val="tx1"/>
                          </a:solidFill>
                          <a:effectLst/>
                          <a:latin typeface="Arial" charset="0"/>
                          <a:ea typeface="宋体" pitchFamily="2" charset="-122"/>
                        </a:rPr>
                        <a:t>r:</a:t>
                      </a:r>
                      <a:r>
                        <a:rPr kumimoji="0" lang="zh-CN" altLang="en-US" sz="1600" b="0" i="0" u="none" strike="noStrike" cap="none" normalizeH="0" baseline="0" dirty="0" smtClean="0">
                          <a:ln>
                            <a:noFill/>
                          </a:ln>
                          <a:solidFill>
                            <a:schemeClr val="tx1"/>
                          </a:solidFill>
                          <a:effectLst/>
                          <a:latin typeface="Arial" charset="0"/>
                          <a:ea typeface="宋体" pitchFamily="2" charset="-122"/>
                        </a:rPr>
                        <a:t>导体的半径</a:t>
                      </a:r>
                      <a:r>
                        <a:rPr kumimoji="0" lang="en-US" altLang="zh-CN" sz="1600" b="0" i="0" u="none" strike="noStrike" cap="none" normalizeH="0" baseline="0" dirty="0" smtClean="0">
                          <a:ln>
                            <a:noFill/>
                          </a:ln>
                          <a:solidFill>
                            <a:schemeClr val="tx1"/>
                          </a:solidFill>
                          <a:effectLst/>
                          <a:latin typeface="Arial" charset="0"/>
                          <a:ea typeface="宋体" pitchFamily="2" charset="-122"/>
                        </a:rPr>
                        <a:t>(m),w:</a:t>
                      </a:r>
                      <a:r>
                        <a:rPr kumimoji="0" lang="zh-CN" altLang="en-US" sz="1600" b="0" i="0" u="none" strike="noStrike" cap="none" normalizeH="0" baseline="0" dirty="0" smtClean="0">
                          <a:ln>
                            <a:noFill/>
                          </a:ln>
                          <a:solidFill>
                            <a:schemeClr val="tx1"/>
                          </a:solidFill>
                          <a:effectLst/>
                          <a:latin typeface="Arial" charset="0"/>
                          <a:ea typeface="宋体" pitchFamily="2" charset="-122"/>
                        </a:rPr>
                        <a:t>网格宽</a:t>
                      </a:r>
                      <a:r>
                        <a:rPr kumimoji="0" lang="en-US" altLang="zh-CN" sz="1600" b="0" i="0" u="none" strike="noStrike" cap="none" normalizeH="0" baseline="0" dirty="0" smtClean="0">
                          <a:ln>
                            <a:noFill/>
                          </a:ln>
                          <a:solidFill>
                            <a:schemeClr val="tx1"/>
                          </a:solidFill>
                          <a:effectLst/>
                          <a:latin typeface="Arial" charset="0"/>
                          <a:ea typeface="宋体" pitchFamily="2" charset="-122"/>
                        </a:rPr>
                        <a:t>(m)</a:t>
                      </a:r>
                      <a:r>
                        <a:rPr kumimoji="0" lang="zh-CN" altLang="en-US" sz="1600" b="0" i="0" u="none" strike="noStrike" cap="none" normalizeH="0" baseline="0" dirty="0" smtClean="0">
                          <a:ln>
                            <a:noFill/>
                          </a:ln>
                          <a:solidFill>
                            <a:schemeClr val="tx1"/>
                          </a:solidFill>
                          <a:effectLst/>
                          <a:latin typeface="Arial" charset="0"/>
                          <a:ea typeface="宋体" pitchFamily="2" charset="-122"/>
                        </a:rPr>
                        <a:t>，钢的磁导系数</a:t>
                      </a:r>
                      <a:r>
                        <a:rPr kumimoji="0" lang="en-US" altLang="zh-CN" sz="1600" b="0" i="0" u="none" strike="noStrike" cap="none" normalizeH="0" baseline="0" dirty="0" smtClean="0">
                          <a:ln>
                            <a:noFill/>
                          </a:ln>
                          <a:solidFill>
                            <a:schemeClr val="tx1"/>
                          </a:solidFill>
                          <a:effectLst/>
                          <a:latin typeface="Arial" charset="0"/>
                          <a:ea typeface="宋体" pitchFamily="2" charset="-122"/>
                        </a:rPr>
                        <a:t>:</a:t>
                      </a:r>
                      <a:r>
                        <a:rPr kumimoji="0" lang="en-US" altLang="zh-CN" sz="1600" b="0" i="0" u="none" strike="noStrike" cap="none" normalizeH="0" baseline="0" dirty="0" err="1" smtClean="0">
                          <a:ln>
                            <a:noFill/>
                          </a:ln>
                          <a:solidFill>
                            <a:schemeClr val="tx1"/>
                          </a:solidFill>
                          <a:effectLst/>
                          <a:latin typeface="Arial" charset="0"/>
                          <a:ea typeface="宋体" pitchFamily="2" charset="-122"/>
                        </a:rPr>
                        <a:t>μr</a:t>
                      </a:r>
                      <a:r>
                        <a:rPr kumimoji="0" lang="en-US" altLang="zh-CN" sz="1600" b="0" i="0" u="none" strike="noStrike" cap="none" normalizeH="0" baseline="0" dirty="0" smtClean="0">
                          <a:ln>
                            <a:noFill/>
                          </a:ln>
                          <a:solidFill>
                            <a:schemeClr val="tx1"/>
                          </a:solidFill>
                          <a:effectLst/>
                          <a:latin typeface="Arial" charset="0"/>
                          <a:ea typeface="宋体" pitchFamily="2" charset="-122"/>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bl>
          </a:graphicData>
        </a:graphic>
      </p:graphicFrame>
    </p:spTree>
  </p:cSld>
  <p:clrMapOvr>
    <a:masterClrMapping/>
  </p:clrMapOvr>
  <p:transition>
    <p:randomBar dir="ver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71625" y="1928813"/>
            <a:ext cx="6215063" cy="328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Rectangle 3"/>
          <p:cNvSpPr txBox="1">
            <a:spLocks noChangeArrowheads="1"/>
          </p:cNvSpPr>
          <p:nvPr/>
        </p:nvSpPr>
        <p:spPr>
          <a:xfrm>
            <a:off x="1885950" y="2066925"/>
            <a:ext cx="5757863" cy="3292475"/>
          </a:xfrm>
          <a:prstGeom prst="rect">
            <a:avLst/>
          </a:prstGeom>
        </p:spPr>
        <p:txBody>
          <a:bodyPr>
            <a:normAutofit/>
          </a:bodyPr>
          <a:lstStyle/>
          <a:p>
            <a:pPr marL="342900" indent="-342900" fontAlgn="auto">
              <a:spcBef>
                <a:spcPct val="20000"/>
              </a:spcBef>
              <a:spcAft>
                <a:spcPts val="0"/>
              </a:spcAft>
              <a:defRPr/>
            </a:pPr>
            <a:r>
              <a:rPr lang="en-US" altLang="zh-CN" sz="2400" dirty="0"/>
              <a:t>C )</a:t>
            </a:r>
            <a:r>
              <a:rPr lang="zh-CN" altLang="en-US" sz="2400" dirty="0">
                <a:latin typeface="+mn-lt"/>
                <a:ea typeface="+mn-ea"/>
              </a:rPr>
              <a:t>雷击在建筑物上，</a:t>
            </a:r>
            <a:r>
              <a:rPr lang="en-US" altLang="zh-CN" sz="2400" dirty="0">
                <a:latin typeface="+mn-lt"/>
                <a:ea typeface="+mn-ea"/>
              </a:rPr>
              <a:t>LPZ1</a:t>
            </a:r>
            <a:r>
              <a:rPr lang="zh-CN" altLang="en-US" sz="2400" dirty="0">
                <a:latin typeface="+mn-lt"/>
                <a:ea typeface="+mn-ea"/>
              </a:rPr>
              <a:t>中的</a:t>
            </a:r>
            <a:r>
              <a:rPr lang="en-US" altLang="zh-CN" sz="2400" dirty="0">
                <a:latin typeface="+mn-lt"/>
                <a:ea typeface="+mn-ea"/>
              </a:rPr>
              <a:t>H</a:t>
            </a:r>
            <a:r>
              <a:rPr lang="en-US" altLang="zh-CN" sz="1200" dirty="0">
                <a:latin typeface="+mn-lt"/>
                <a:ea typeface="+mn-ea"/>
              </a:rPr>
              <a:t>1</a:t>
            </a:r>
          </a:p>
          <a:p>
            <a:pPr marL="342900" indent="-342900">
              <a:spcBef>
                <a:spcPct val="20000"/>
              </a:spcBef>
              <a:defRPr/>
            </a:pPr>
            <a:r>
              <a:rPr lang="en-US" altLang="zh-CN" sz="2400" dirty="0">
                <a:latin typeface="+mn-lt"/>
                <a:ea typeface="+mn-ea"/>
              </a:rPr>
              <a:t>	(</a:t>
            </a:r>
            <a:r>
              <a:rPr lang="zh-CN" altLang="en-US" sz="2400" dirty="0"/>
              <a:t>衰减后的磁场强度</a:t>
            </a:r>
            <a:r>
              <a:rPr lang="en-US" altLang="zh-CN" sz="2400" dirty="0"/>
              <a:t>)</a:t>
            </a:r>
            <a:r>
              <a:rPr lang="zh-CN" altLang="en-US" sz="2400" dirty="0"/>
              <a:t>确定：</a:t>
            </a:r>
            <a:endParaRPr lang="en-US" altLang="zh-CN" sz="2400" dirty="0">
              <a:latin typeface="+mn-lt"/>
              <a:ea typeface="+mn-ea"/>
            </a:endParaRPr>
          </a:p>
          <a:p>
            <a:pPr marL="342900" indent="-342900" fontAlgn="auto">
              <a:spcBef>
                <a:spcPct val="20000"/>
              </a:spcBef>
              <a:spcAft>
                <a:spcPts val="0"/>
              </a:spcAft>
              <a:defRPr/>
            </a:pPr>
            <a:r>
              <a:rPr lang="en-US" altLang="zh-CN" sz="2400" dirty="0">
                <a:latin typeface="+mn-lt"/>
                <a:ea typeface="+mn-ea"/>
              </a:rPr>
              <a:t>       H</a:t>
            </a:r>
            <a:r>
              <a:rPr lang="en-US" altLang="zh-CN" sz="1200" dirty="0">
                <a:latin typeface="+mn-lt"/>
                <a:ea typeface="+mn-ea"/>
              </a:rPr>
              <a:t>1</a:t>
            </a:r>
            <a:r>
              <a:rPr lang="en-US" altLang="zh-CN" sz="2400" dirty="0">
                <a:latin typeface="+mn-lt"/>
                <a:ea typeface="+mn-ea"/>
              </a:rPr>
              <a:t>=</a:t>
            </a:r>
            <a:r>
              <a:rPr lang="en-US" altLang="zh-CN" sz="2400" dirty="0" err="1">
                <a:latin typeface="+mn-lt"/>
                <a:ea typeface="+mn-ea"/>
              </a:rPr>
              <a:t>k</a:t>
            </a:r>
            <a:r>
              <a:rPr lang="en-US" altLang="zh-CN" sz="1200" dirty="0" err="1">
                <a:latin typeface="+mn-lt"/>
                <a:ea typeface="+mn-ea"/>
              </a:rPr>
              <a:t>H</a:t>
            </a:r>
            <a:r>
              <a:rPr lang="en-US" altLang="zh-CN" sz="2400" dirty="0" err="1">
                <a:latin typeface="+mn-lt"/>
                <a:ea typeface="+mn-ea"/>
              </a:rPr>
              <a:t>·i</a:t>
            </a:r>
            <a:r>
              <a:rPr lang="en-US" altLang="zh-CN" sz="1200" dirty="0" err="1">
                <a:latin typeface="+mn-lt"/>
                <a:ea typeface="+mn-ea"/>
              </a:rPr>
              <a:t>o</a:t>
            </a:r>
            <a:r>
              <a:rPr lang="en-US" altLang="zh-CN" sz="2400" dirty="0" err="1">
                <a:latin typeface="+mn-lt"/>
                <a:ea typeface="+mn-ea"/>
              </a:rPr>
              <a:t>·W</a:t>
            </a:r>
            <a:r>
              <a:rPr lang="en-US" altLang="zh-CN" sz="2400" dirty="0">
                <a:latin typeface="+mn-lt"/>
                <a:ea typeface="+mn-ea"/>
              </a:rPr>
              <a:t>/</a:t>
            </a:r>
            <a:r>
              <a:rPr lang="en-US" altLang="zh-CN" sz="2400" dirty="0" err="1">
                <a:latin typeface="+mn-lt"/>
                <a:ea typeface="+mn-ea"/>
              </a:rPr>
              <a:t>d</a:t>
            </a:r>
            <a:r>
              <a:rPr lang="en-US" altLang="zh-CN" sz="1200" dirty="0" err="1">
                <a:latin typeface="+mn-lt"/>
                <a:ea typeface="+mn-ea"/>
              </a:rPr>
              <a:t>W</a:t>
            </a:r>
            <a:r>
              <a:rPr lang="en-US" altLang="zh-CN" sz="2400" dirty="0">
                <a:latin typeface="+mn-lt"/>
                <a:ea typeface="+mn-ea"/>
              </a:rPr>
              <a:t>· </a:t>
            </a:r>
            <a:r>
              <a:rPr lang="en-US" altLang="zh-CN" sz="2400" dirty="0" err="1">
                <a:latin typeface="+mn-lt"/>
                <a:ea typeface="+mn-ea"/>
              </a:rPr>
              <a:t>d</a:t>
            </a:r>
            <a:r>
              <a:rPr lang="en-US" altLang="zh-CN" sz="1200" dirty="0" err="1">
                <a:latin typeface="+mn-lt"/>
                <a:ea typeface="+mn-ea"/>
              </a:rPr>
              <a:t>r</a:t>
            </a:r>
            <a:endParaRPr lang="en-US" altLang="zh-CN" sz="1200" dirty="0">
              <a:latin typeface="+mn-lt"/>
              <a:ea typeface="+mn-ea"/>
            </a:endParaRPr>
          </a:p>
          <a:p>
            <a:pPr marL="342900" indent="-342900" fontAlgn="auto">
              <a:spcBef>
                <a:spcPct val="20000"/>
              </a:spcBef>
              <a:spcAft>
                <a:spcPts val="0"/>
              </a:spcAft>
              <a:defRPr/>
            </a:pPr>
            <a:r>
              <a:rPr lang="zh-CN" altLang="en-US" sz="2400" dirty="0">
                <a:latin typeface="+mn-lt"/>
                <a:ea typeface="+mn-ea"/>
              </a:rPr>
              <a:t>       式中：</a:t>
            </a:r>
            <a:r>
              <a:rPr lang="en-US" altLang="zh-CN" sz="2400" dirty="0" err="1">
                <a:latin typeface="+mn-lt"/>
                <a:ea typeface="+mn-ea"/>
              </a:rPr>
              <a:t>dr</a:t>
            </a:r>
            <a:r>
              <a:rPr lang="en-US" altLang="zh-CN" sz="2400" dirty="0">
                <a:latin typeface="+mn-lt"/>
                <a:ea typeface="+mn-ea"/>
              </a:rPr>
              <a:t>—</a:t>
            </a:r>
            <a:r>
              <a:rPr lang="zh-CN" altLang="en-US" sz="2400" dirty="0">
                <a:latin typeface="+mn-lt"/>
                <a:ea typeface="+mn-ea"/>
              </a:rPr>
              <a:t>点距顶的距离</a:t>
            </a:r>
          </a:p>
          <a:p>
            <a:pPr marL="342900" indent="-342900" fontAlgn="auto">
              <a:spcBef>
                <a:spcPct val="20000"/>
              </a:spcBef>
              <a:spcAft>
                <a:spcPts val="0"/>
              </a:spcAft>
              <a:defRPr/>
            </a:pPr>
            <a:r>
              <a:rPr lang="zh-CN" altLang="en-US" sz="2400" dirty="0">
                <a:latin typeface="+mn-lt"/>
                <a:ea typeface="+mn-ea"/>
              </a:rPr>
              <a:t>		   </a:t>
            </a:r>
            <a:r>
              <a:rPr lang="en-US" altLang="zh-CN" sz="2400" dirty="0" err="1">
                <a:latin typeface="+mn-lt"/>
                <a:ea typeface="+mn-ea"/>
              </a:rPr>
              <a:t>d</a:t>
            </a:r>
            <a:r>
              <a:rPr lang="en-US" altLang="zh-CN" sz="1200" dirty="0" err="1">
                <a:latin typeface="+mn-lt"/>
                <a:ea typeface="+mn-ea"/>
              </a:rPr>
              <a:t>w</a:t>
            </a:r>
            <a:r>
              <a:rPr lang="en-US" altLang="zh-CN" sz="2400" dirty="0">
                <a:latin typeface="+mn-lt"/>
                <a:ea typeface="+mn-ea"/>
              </a:rPr>
              <a:t>—</a:t>
            </a:r>
            <a:r>
              <a:rPr lang="zh-CN" altLang="en-US" sz="2400" dirty="0">
                <a:latin typeface="+mn-lt"/>
                <a:ea typeface="+mn-ea"/>
              </a:rPr>
              <a:t>点距壁的距离</a:t>
            </a:r>
          </a:p>
          <a:p>
            <a:pPr marL="342900" indent="-342900" fontAlgn="auto">
              <a:spcBef>
                <a:spcPct val="20000"/>
              </a:spcBef>
              <a:spcAft>
                <a:spcPts val="0"/>
              </a:spcAft>
              <a:defRPr/>
            </a:pPr>
            <a:r>
              <a:rPr lang="zh-CN" altLang="en-US" sz="2400" dirty="0">
                <a:latin typeface="+mn-lt"/>
                <a:ea typeface="+mn-ea"/>
              </a:rPr>
              <a:t>		   </a:t>
            </a:r>
            <a:r>
              <a:rPr lang="en-US" altLang="zh-CN" sz="2400" dirty="0" err="1">
                <a:latin typeface="+mn-lt"/>
                <a:ea typeface="+mn-ea"/>
              </a:rPr>
              <a:t>k</a:t>
            </a:r>
            <a:r>
              <a:rPr lang="en-US" altLang="zh-CN" sz="1200" dirty="0" err="1">
                <a:latin typeface="+mn-lt"/>
                <a:ea typeface="+mn-ea"/>
              </a:rPr>
              <a:t>H</a:t>
            </a:r>
            <a:r>
              <a:rPr lang="en-US" altLang="zh-CN" sz="2400" dirty="0">
                <a:latin typeface="+mn-lt"/>
                <a:ea typeface="+mn-ea"/>
              </a:rPr>
              <a:t>—</a:t>
            </a:r>
            <a:r>
              <a:rPr lang="zh-CN" altLang="en-US" sz="2400" dirty="0">
                <a:latin typeface="+mn-lt"/>
                <a:ea typeface="+mn-ea"/>
              </a:rPr>
              <a:t>形状系数，取</a:t>
            </a:r>
            <a:r>
              <a:rPr lang="en-US" altLang="zh-CN" sz="2400" dirty="0">
                <a:latin typeface="+mn-lt"/>
                <a:ea typeface="+mn-ea"/>
              </a:rPr>
              <a:t>0.01</a:t>
            </a:r>
          </a:p>
          <a:p>
            <a:pPr marL="342900" indent="-342900" fontAlgn="auto">
              <a:spcBef>
                <a:spcPct val="20000"/>
              </a:spcBef>
              <a:spcAft>
                <a:spcPts val="0"/>
              </a:spcAft>
              <a:defRPr/>
            </a:pPr>
            <a:r>
              <a:rPr lang="en-US" altLang="zh-CN" sz="2400" dirty="0">
                <a:latin typeface="+mn-lt"/>
                <a:ea typeface="+mn-ea"/>
              </a:rPr>
              <a:t>		   W—</a:t>
            </a:r>
            <a:r>
              <a:rPr lang="zh-CN" altLang="en-US" sz="2400" dirty="0">
                <a:latin typeface="+mn-lt"/>
                <a:ea typeface="+mn-ea"/>
              </a:rPr>
              <a:t>屏蔽的网格宽</a:t>
            </a:r>
          </a:p>
        </p:txBody>
      </p:sp>
      <p:sp>
        <p:nvSpPr>
          <p:cNvPr id="6" name="Rectangle 2"/>
          <p:cNvSpPr txBox="1">
            <a:spLocks noChangeArrowheads="1"/>
          </p:cNvSpPr>
          <p:nvPr/>
        </p:nvSpPr>
        <p:spPr bwMode="auto">
          <a:xfrm>
            <a:off x="571500" y="857250"/>
            <a:ext cx="8177213" cy="655638"/>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14693" name="矩形 6"/>
          <p:cNvSpPr>
            <a:spLocks noChangeArrowheads="1"/>
          </p:cNvSpPr>
          <p:nvPr/>
        </p:nvSpPr>
        <p:spPr bwMode="auto">
          <a:xfrm>
            <a:off x="571500" y="1500188"/>
            <a:ext cx="3308350" cy="401637"/>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10</a:t>
            </a:r>
            <a:r>
              <a:rPr lang="zh-CN" altLang="en-US" sz="2000" b="1">
                <a:solidFill>
                  <a:srgbClr val="0070C0"/>
                </a:solidFill>
              </a:rPr>
              <a:t>）屏蔽工程的具体规定</a:t>
            </a:r>
          </a:p>
        </p:txBody>
      </p:sp>
      <p:sp>
        <p:nvSpPr>
          <p:cNvPr id="114694" name="TextBox 7"/>
          <p:cNvSpPr txBox="1">
            <a:spLocks noChangeArrowheads="1"/>
          </p:cNvSpPr>
          <p:nvPr/>
        </p:nvSpPr>
        <p:spPr bwMode="auto">
          <a:xfrm>
            <a:off x="857250" y="5359400"/>
            <a:ext cx="7929563" cy="922338"/>
          </a:xfrm>
          <a:prstGeom prst="rect">
            <a:avLst/>
          </a:prstGeom>
          <a:noFill/>
          <a:ln w="9525">
            <a:noFill/>
            <a:miter lim="800000"/>
            <a:headEnd/>
            <a:tailEnd/>
          </a:ln>
        </p:spPr>
        <p:txBody>
          <a:bodyPr>
            <a:spAutoFit/>
          </a:bodyPr>
          <a:lstStyle/>
          <a:p>
            <a:r>
              <a:rPr lang="zh-CN" altLang="en-US" b="1"/>
              <a:t>注：以上计算值仅对在各</a:t>
            </a:r>
            <a:r>
              <a:rPr lang="en-US" altLang="zh-CN" b="1">
                <a:solidFill>
                  <a:srgbClr val="C00000"/>
                </a:solidFill>
              </a:rPr>
              <a:t>LPZ</a:t>
            </a:r>
            <a:r>
              <a:rPr lang="zh-CN" altLang="en-US" b="1">
                <a:solidFill>
                  <a:srgbClr val="C00000"/>
                </a:solidFill>
              </a:rPr>
              <a:t>区内距屏蔽层有一安全距离的安全空间内</a:t>
            </a:r>
            <a:r>
              <a:rPr lang="zh-CN" altLang="en-US" b="1"/>
              <a:t>才有效。安全距离（</a:t>
            </a:r>
            <a:r>
              <a:rPr lang="en-US" altLang="zh-CN" b="1"/>
              <a:t>d</a:t>
            </a:r>
            <a:r>
              <a:rPr lang="zh-CN" altLang="en-US" b="1"/>
              <a:t>）与屏蔽系数（</a:t>
            </a:r>
            <a:r>
              <a:rPr lang="en-US" altLang="zh-CN" b="1"/>
              <a:t>SF)</a:t>
            </a:r>
            <a:r>
              <a:rPr lang="zh-CN" altLang="en-US" b="1"/>
              <a:t>、屏蔽网格宽</a:t>
            </a:r>
            <a:r>
              <a:rPr lang="en-US" altLang="zh-CN" b="1"/>
              <a:t>(w)</a:t>
            </a:r>
            <a:r>
              <a:rPr lang="zh-CN" altLang="en-US" b="1"/>
              <a:t>有关。</a:t>
            </a:r>
            <a:r>
              <a:rPr lang="zh-CN" altLang="en-US" b="1">
                <a:solidFill>
                  <a:srgbClr val="0070C0"/>
                </a:solidFill>
              </a:rPr>
              <a:t>当</a:t>
            </a:r>
            <a:r>
              <a:rPr lang="en-US" altLang="zh-CN" b="1">
                <a:solidFill>
                  <a:srgbClr val="0070C0"/>
                </a:solidFill>
              </a:rPr>
              <a:t>SF&gt;=10</a:t>
            </a:r>
            <a:r>
              <a:rPr lang="zh-CN" altLang="en-US" b="1">
                <a:solidFill>
                  <a:srgbClr val="0070C0"/>
                </a:solidFill>
              </a:rPr>
              <a:t>时，</a:t>
            </a:r>
            <a:r>
              <a:rPr lang="en-US" altLang="zh-CN" b="1">
                <a:solidFill>
                  <a:srgbClr val="0070C0"/>
                </a:solidFill>
              </a:rPr>
              <a:t>d=w·SF/10 ;</a:t>
            </a:r>
            <a:r>
              <a:rPr lang="zh-CN" altLang="en-US" b="1">
                <a:solidFill>
                  <a:srgbClr val="0070C0"/>
                </a:solidFill>
              </a:rPr>
              <a:t>当</a:t>
            </a:r>
            <a:r>
              <a:rPr lang="en-US" altLang="zh-CN" b="1">
                <a:solidFill>
                  <a:srgbClr val="0070C0"/>
                </a:solidFill>
              </a:rPr>
              <a:t> SF&lt;10</a:t>
            </a:r>
            <a:r>
              <a:rPr lang="zh-CN" altLang="en-US" b="1">
                <a:solidFill>
                  <a:srgbClr val="0070C0"/>
                </a:solidFill>
              </a:rPr>
              <a:t>时，</a:t>
            </a:r>
            <a:r>
              <a:rPr lang="en-US" altLang="zh-CN" b="1">
                <a:solidFill>
                  <a:srgbClr val="0070C0"/>
                </a:solidFill>
              </a:rPr>
              <a:t>d=w</a:t>
            </a:r>
            <a:r>
              <a:rPr lang="zh-CN" altLang="en-US" b="1">
                <a:solidFill>
                  <a:srgbClr val="0070C0"/>
                </a:solidFill>
              </a:rPr>
              <a:t>。</a:t>
            </a:r>
          </a:p>
        </p:txBody>
      </p:sp>
      <p:grpSp>
        <p:nvGrpSpPr>
          <p:cNvPr id="114695" name="Group 4"/>
          <p:cNvGrpSpPr>
            <a:grpSpLocks/>
          </p:cNvGrpSpPr>
          <p:nvPr/>
        </p:nvGrpSpPr>
        <p:grpSpPr bwMode="auto">
          <a:xfrm>
            <a:off x="4332288" y="3000375"/>
            <a:ext cx="454025" cy="311150"/>
            <a:chOff x="1728" y="3492"/>
            <a:chExt cx="228" cy="156"/>
          </a:xfrm>
        </p:grpSpPr>
        <p:grpSp>
          <p:nvGrpSpPr>
            <p:cNvPr id="114696" name="Group 5"/>
            <p:cNvGrpSpPr>
              <a:grpSpLocks/>
            </p:cNvGrpSpPr>
            <p:nvPr/>
          </p:nvGrpSpPr>
          <p:grpSpPr bwMode="auto">
            <a:xfrm>
              <a:off x="1824" y="3492"/>
              <a:ext cx="132" cy="144"/>
              <a:chOff x="1836" y="4116"/>
              <a:chExt cx="132" cy="144"/>
            </a:xfrm>
          </p:grpSpPr>
          <p:sp>
            <p:nvSpPr>
              <p:cNvPr id="114700" name="Line 6"/>
              <p:cNvSpPr>
                <a:spLocks noChangeShapeType="1"/>
              </p:cNvSpPr>
              <p:nvPr/>
            </p:nvSpPr>
            <p:spPr bwMode="auto">
              <a:xfrm>
                <a:off x="1836" y="4116"/>
                <a:ext cx="132" cy="0"/>
              </a:xfrm>
              <a:prstGeom prst="line">
                <a:avLst/>
              </a:prstGeom>
              <a:noFill/>
              <a:ln w="9525">
                <a:solidFill>
                  <a:schemeClr val="tx1"/>
                </a:solidFill>
                <a:round/>
                <a:headEnd/>
                <a:tailEnd/>
              </a:ln>
            </p:spPr>
            <p:txBody>
              <a:bodyPr/>
              <a:lstStyle/>
              <a:p>
                <a:endParaRPr lang="zh-CN" altLang="en-US"/>
              </a:p>
            </p:txBody>
          </p:sp>
          <p:sp>
            <p:nvSpPr>
              <p:cNvPr id="114701" name="Line 7"/>
              <p:cNvSpPr>
                <a:spLocks noChangeShapeType="1"/>
              </p:cNvSpPr>
              <p:nvPr/>
            </p:nvSpPr>
            <p:spPr bwMode="auto">
              <a:xfrm>
                <a:off x="1836" y="4116"/>
                <a:ext cx="0" cy="144"/>
              </a:xfrm>
              <a:prstGeom prst="line">
                <a:avLst/>
              </a:prstGeom>
              <a:noFill/>
              <a:ln w="9525">
                <a:solidFill>
                  <a:schemeClr val="tx1"/>
                </a:solidFill>
                <a:round/>
                <a:headEnd/>
                <a:tailEnd/>
              </a:ln>
            </p:spPr>
            <p:txBody>
              <a:bodyPr/>
              <a:lstStyle/>
              <a:p>
                <a:endParaRPr lang="zh-CN" altLang="en-US"/>
              </a:p>
            </p:txBody>
          </p:sp>
        </p:grpSp>
        <p:grpSp>
          <p:nvGrpSpPr>
            <p:cNvPr id="114697" name="Group 8"/>
            <p:cNvGrpSpPr>
              <a:grpSpLocks/>
            </p:cNvGrpSpPr>
            <p:nvPr/>
          </p:nvGrpSpPr>
          <p:grpSpPr bwMode="auto">
            <a:xfrm>
              <a:off x="1728" y="3600"/>
              <a:ext cx="96" cy="48"/>
              <a:chOff x="1728" y="4212"/>
              <a:chExt cx="96" cy="48"/>
            </a:xfrm>
          </p:grpSpPr>
          <p:sp>
            <p:nvSpPr>
              <p:cNvPr id="114698" name="Line 9"/>
              <p:cNvSpPr>
                <a:spLocks noChangeShapeType="1"/>
              </p:cNvSpPr>
              <p:nvPr/>
            </p:nvSpPr>
            <p:spPr bwMode="auto">
              <a:xfrm>
                <a:off x="1776" y="4212"/>
                <a:ext cx="48" cy="48"/>
              </a:xfrm>
              <a:prstGeom prst="line">
                <a:avLst/>
              </a:prstGeom>
              <a:noFill/>
              <a:ln w="9525">
                <a:solidFill>
                  <a:schemeClr val="tx1"/>
                </a:solidFill>
                <a:round/>
                <a:headEnd/>
                <a:tailEnd/>
              </a:ln>
            </p:spPr>
            <p:txBody>
              <a:bodyPr/>
              <a:lstStyle/>
              <a:p>
                <a:endParaRPr lang="zh-CN" altLang="en-US"/>
              </a:p>
            </p:txBody>
          </p:sp>
          <p:sp>
            <p:nvSpPr>
              <p:cNvPr id="114699" name="Line 10"/>
              <p:cNvSpPr>
                <a:spLocks noChangeShapeType="1"/>
              </p:cNvSpPr>
              <p:nvPr/>
            </p:nvSpPr>
            <p:spPr bwMode="auto">
              <a:xfrm rot="-6050418">
                <a:off x="1728" y="4212"/>
                <a:ext cx="48" cy="48"/>
              </a:xfrm>
              <a:prstGeom prst="line">
                <a:avLst/>
              </a:prstGeom>
              <a:noFill/>
              <a:ln w="9525">
                <a:solidFill>
                  <a:schemeClr val="tx1"/>
                </a:solidFill>
                <a:round/>
                <a:headEnd/>
                <a:tailEnd/>
              </a:ln>
            </p:spPr>
            <p:txBody>
              <a:bodyPr/>
              <a:lstStyle/>
              <a:p>
                <a:endParaRPr lang="zh-CN" altLang="en-US"/>
              </a:p>
            </p:txBody>
          </p:sp>
        </p:grpSp>
      </p:grpSp>
    </p:spTree>
  </p:cSld>
  <p:clrMapOvr>
    <a:masterClrMapping/>
  </p:clrMapOvr>
  <p:transition>
    <p:randomBar dir="ver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85813" y="2071688"/>
            <a:ext cx="7500937" cy="4197350"/>
          </a:xfrm>
          <a:prstGeom prst="rect">
            <a:avLst/>
          </a:prstGeom>
        </p:spPr>
        <p:txBody>
          <a:bodyPr>
            <a:spAutoFit/>
          </a:bodyPr>
          <a:lstStyle/>
          <a:p>
            <a:pPr>
              <a:lnSpc>
                <a:spcPts val="3200"/>
              </a:lnSpc>
              <a:defRPr/>
            </a:pPr>
            <a:r>
              <a:rPr lang="zh-CN" altLang="en-US" b="1" dirty="0">
                <a:latin typeface="+mn-ea"/>
                <a:ea typeface="+mn-ea"/>
              </a:rPr>
              <a:t>主控项目应符合下列规定：</a:t>
            </a:r>
            <a:endParaRPr lang="en-US" altLang="zh-CN" b="1" dirty="0">
              <a:latin typeface="+mn-ea"/>
              <a:ea typeface="+mn-ea"/>
            </a:endParaRPr>
          </a:p>
          <a:p>
            <a:pPr>
              <a:lnSpc>
                <a:spcPts val="3200"/>
              </a:lnSpc>
              <a:defRPr/>
            </a:pPr>
            <a:r>
              <a:rPr lang="en-US" altLang="zh-CN" b="1" dirty="0">
                <a:latin typeface="+mn-ea"/>
                <a:ea typeface="+mn-ea"/>
              </a:rPr>
              <a:t>   </a:t>
            </a:r>
            <a:r>
              <a:rPr lang="en-US" altLang="zh-CN" b="1" u="sng" dirty="0">
                <a:solidFill>
                  <a:srgbClr val="0070C0"/>
                </a:solidFill>
                <a:latin typeface="+mn-ea"/>
                <a:ea typeface="+mn-ea"/>
              </a:rPr>
              <a:t>1  </a:t>
            </a:r>
            <a:r>
              <a:rPr lang="zh-CN" altLang="en-US" b="1" u="sng" dirty="0">
                <a:solidFill>
                  <a:srgbClr val="0070C0"/>
                </a:solidFill>
                <a:latin typeface="+mn-ea"/>
                <a:ea typeface="+mn-ea"/>
              </a:rPr>
              <a:t>低压配电线路（三相或单相）的单芯线缆，不应单独穿于金属管内。</a:t>
            </a:r>
          </a:p>
          <a:p>
            <a:pPr>
              <a:lnSpc>
                <a:spcPts val="3200"/>
              </a:lnSpc>
              <a:defRPr/>
            </a:pPr>
            <a:r>
              <a:rPr lang="zh-CN" altLang="en-US" b="1" u="sng" dirty="0">
                <a:solidFill>
                  <a:srgbClr val="0070C0"/>
                </a:solidFill>
                <a:latin typeface="+mn-ea"/>
                <a:ea typeface="+mn-ea"/>
              </a:rPr>
              <a:t>   </a:t>
            </a:r>
            <a:r>
              <a:rPr lang="en-US" altLang="zh-CN" b="1" u="sng" dirty="0">
                <a:solidFill>
                  <a:srgbClr val="0070C0"/>
                </a:solidFill>
                <a:latin typeface="+mn-ea"/>
                <a:ea typeface="+mn-ea"/>
              </a:rPr>
              <a:t>2  </a:t>
            </a:r>
            <a:r>
              <a:rPr lang="zh-CN" altLang="en-US" b="1" u="sng" dirty="0">
                <a:solidFill>
                  <a:srgbClr val="0070C0"/>
                </a:solidFill>
                <a:latin typeface="+mn-ea"/>
                <a:ea typeface="+mn-ea"/>
              </a:rPr>
              <a:t>不同回路、不同电压等级的交流和直流电线，不应穿于同一金属管中，同一交流回路的电线应穿于同一金属管中，管内电线不得有接头。</a:t>
            </a:r>
          </a:p>
          <a:p>
            <a:pPr>
              <a:lnSpc>
                <a:spcPts val="3200"/>
              </a:lnSpc>
              <a:defRPr/>
            </a:pPr>
            <a:r>
              <a:rPr lang="zh-CN" altLang="en-US" b="1" u="sng" dirty="0">
                <a:solidFill>
                  <a:srgbClr val="0070C0"/>
                </a:solidFill>
                <a:latin typeface="+mn-ea"/>
                <a:ea typeface="+mn-ea"/>
              </a:rPr>
              <a:t>   </a:t>
            </a:r>
            <a:r>
              <a:rPr lang="en-US" altLang="zh-CN" b="1" u="sng" dirty="0">
                <a:solidFill>
                  <a:srgbClr val="0070C0"/>
                </a:solidFill>
                <a:latin typeface="+mn-ea"/>
                <a:ea typeface="+mn-ea"/>
              </a:rPr>
              <a:t>3  </a:t>
            </a:r>
            <a:r>
              <a:rPr lang="zh-CN" altLang="en-US" b="1" u="sng" dirty="0">
                <a:solidFill>
                  <a:srgbClr val="0070C0"/>
                </a:solidFill>
                <a:latin typeface="+mn-ea"/>
                <a:ea typeface="+mn-ea"/>
              </a:rPr>
              <a:t>爆炸危险场所使用的电线（电缆）的额定耐受电压值不应低于</a:t>
            </a:r>
            <a:r>
              <a:rPr lang="en-US" altLang="zh-CN" b="1" u="sng" dirty="0">
                <a:solidFill>
                  <a:srgbClr val="0070C0"/>
                </a:solidFill>
                <a:latin typeface="+mn-ea"/>
                <a:ea typeface="+mn-ea"/>
              </a:rPr>
              <a:t>750V</a:t>
            </a:r>
            <a:r>
              <a:rPr lang="zh-CN" altLang="en-US" b="1" u="sng" dirty="0">
                <a:solidFill>
                  <a:srgbClr val="0070C0"/>
                </a:solidFill>
                <a:latin typeface="+mn-ea"/>
                <a:ea typeface="+mn-ea"/>
              </a:rPr>
              <a:t>，且必须穿在金属管中。</a:t>
            </a:r>
          </a:p>
          <a:p>
            <a:pPr>
              <a:lnSpc>
                <a:spcPts val="3200"/>
              </a:lnSpc>
              <a:defRPr/>
            </a:pPr>
            <a:r>
              <a:rPr lang="zh-CN" altLang="en-US" b="1" dirty="0">
                <a:latin typeface="+mn-ea"/>
                <a:ea typeface="+mn-ea"/>
              </a:rPr>
              <a:t>   以上规定引自</a:t>
            </a:r>
            <a:r>
              <a:rPr lang="en-US" altLang="zh-CN" b="1" dirty="0">
                <a:latin typeface="+mn-ea"/>
                <a:ea typeface="+mn-ea"/>
              </a:rPr>
              <a:t>GB 50303</a:t>
            </a:r>
            <a:r>
              <a:rPr lang="zh-CN" altLang="en-US" b="1" dirty="0">
                <a:latin typeface="+mn-ea"/>
                <a:ea typeface="+mn-ea"/>
              </a:rPr>
              <a:t> （</a:t>
            </a:r>
            <a:r>
              <a:rPr lang="en-US" altLang="zh-CN" b="1" dirty="0">
                <a:latin typeface="+mn-ea"/>
                <a:ea typeface="+mn-ea"/>
              </a:rPr>
              <a:t>《</a:t>
            </a:r>
            <a:r>
              <a:rPr lang="zh-CN" altLang="en-US" b="1" dirty="0">
                <a:latin typeface="+mn-ea"/>
                <a:ea typeface="+mn-ea"/>
              </a:rPr>
              <a:t>建筑电气工程施工质量验收规范</a:t>
            </a:r>
            <a:r>
              <a:rPr lang="en-US" altLang="zh-CN" b="1" dirty="0">
                <a:latin typeface="+mn-ea"/>
                <a:ea typeface="+mn-ea"/>
              </a:rPr>
              <a:t>》</a:t>
            </a:r>
            <a:r>
              <a:rPr lang="zh-CN" altLang="en-US" b="1" dirty="0">
                <a:latin typeface="+mn-ea"/>
                <a:ea typeface="+mn-ea"/>
              </a:rPr>
              <a:t>）的电线、电缆穿管和线槽敷线的规定。</a:t>
            </a:r>
            <a:r>
              <a:rPr lang="en-US" altLang="zh-CN" b="1" dirty="0">
                <a:latin typeface="+mn-ea"/>
                <a:ea typeface="+mn-ea"/>
              </a:rPr>
              <a:t>GB 50058</a:t>
            </a:r>
            <a:r>
              <a:rPr lang="zh-CN" altLang="en-US" b="1" dirty="0">
                <a:latin typeface="+mn-ea"/>
                <a:ea typeface="+mn-ea"/>
              </a:rPr>
              <a:t>（ </a:t>
            </a:r>
            <a:r>
              <a:rPr lang="en-US" altLang="zh-CN" b="1" dirty="0">
                <a:latin typeface="+mn-ea"/>
                <a:ea typeface="+mn-ea"/>
              </a:rPr>
              <a:t>《</a:t>
            </a:r>
            <a:r>
              <a:rPr lang="zh-CN" altLang="en-US" b="1" dirty="0">
                <a:latin typeface="+mn-ea"/>
                <a:ea typeface="+mn-ea"/>
              </a:rPr>
              <a:t>爆炸和火灾危险环境电力装置设计规范</a:t>
            </a:r>
            <a:r>
              <a:rPr lang="en-US" altLang="zh-CN" b="1" dirty="0">
                <a:latin typeface="+mn-ea"/>
                <a:ea typeface="+mn-ea"/>
              </a:rPr>
              <a:t>》</a:t>
            </a:r>
            <a:r>
              <a:rPr lang="zh-CN" altLang="en-US" b="1" dirty="0">
                <a:latin typeface="+mn-ea"/>
                <a:ea typeface="+mn-ea"/>
              </a:rPr>
              <a:t>）中规定为</a:t>
            </a:r>
            <a:r>
              <a:rPr lang="en-US" altLang="zh-CN" b="1" dirty="0">
                <a:latin typeface="+mn-ea"/>
                <a:ea typeface="+mn-ea"/>
              </a:rPr>
              <a:t>450/750V</a:t>
            </a:r>
            <a:r>
              <a:rPr lang="zh-CN" altLang="en-US" b="1" dirty="0">
                <a:latin typeface="+mn-ea"/>
                <a:ea typeface="+mn-ea"/>
              </a:rPr>
              <a:t>。</a:t>
            </a:r>
          </a:p>
        </p:txBody>
      </p:sp>
      <p:sp>
        <p:nvSpPr>
          <p:cNvPr id="5" name="Rectangle 2"/>
          <p:cNvSpPr txBox="1">
            <a:spLocks noChangeArrowheads="1"/>
          </p:cNvSpPr>
          <p:nvPr/>
        </p:nvSpPr>
        <p:spPr bwMode="auto">
          <a:xfrm>
            <a:off x="571500" y="989013"/>
            <a:ext cx="803275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15716" name="矩形 5"/>
          <p:cNvSpPr>
            <a:spLocks noChangeArrowheads="1"/>
          </p:cNvSpPr>
          <p:nvPr/>
        </p:nvSpPr>
        <p:spPr bwMode="auto">
          <a:xfrm>
            <a:off x="785813" y="1643063"/>
            <a:ext cx="3294062" cy="401637"/>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11</a:t>
            </a:r>
            <a:r>
              <a:rPr lang="zh-CN" altLang="en-US" sz="2000" b="1">
                <a:solidFill>
                  <a:srgbClr val="0070C0"/>
                </a:solidFill>
              </a:rPr>
              <a:t>）综合布线的具体规定</a:t>
            </a:r>
          </a:p>
        </p:txBody>
      </p:sp>
    </p:spTree>
  </p:cSld>
  <p:clrMapOvr>
    <a:masterClrMapping/>
  </p:clrMapOvr>
  <p:transition>
    <p:randomBar dir="ver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矩形 3"/>
          <p:cNvSpPr>
            <a:spLocks noChangeArrowheads="1"/>
          </p:cNvSpPr>
          <p:nvPr/>
        </p:nvSpPr>
        <p:spPr bwMode="auto">
          <a:xfrm>
            <a:off x="928688" y="2071688"/>
            <a:ext cx="7500937" cy="4298950"/>
          </a:xfrm>
          <a:prstGeom prst="rect">
            <a:avLst/>
          </a:prstGeom>
          <a:noFill/>
          <a:ln w="9525">
            <a:noFill/>
            <a:miter lim="800000"/>
            <a:headEnd/>
            <a:tailEnd/>
          </a:ln>
        </p:spPr>
        <p:txBody>
          <a:bodyPr>
            <a:spAutoFit/>
          </a:bodyPr>
          <a:lstStyle/>
          <a:p>
            <a:pPr>
              <a:lnSpc>
                <a:spcPts val="4100"/>
              </a:lnSpc>
            </a:pPr>
            <a:r>
              <a:rPr lang="en-US" altLang="zh-CN" sz="2000" b="1"/>
              <a:t>GB 16895.6-2006</a:t>
            </a:r>
            <a:r>
              <a:rPr lang="zh-CN" altLang="en-US" sz="2000" b="1"/>
              <a:t>（</a:t>
            </a:r>
            <a:r>
              <a:rPr lang="en-US" altLang="zh-CN" sz="2000" b="1"/>
              <a:t>《</a:t>
            </a:r>
            <a:r>
              <a:rPr lang="zh-CN" altLang="en-US" sz="2000" b="1"/>
              <a:t>建筑物电气装置</a:t>
            </a:r>
            <a:r>
              <a:rPr lang="en-US" altLang="zh-CN" sz="2000" b="1"/>
              <a:t>》</a:t>
            </a:r>
            <a:r>
              <a:rPr lang="zh-CN" altLang="en-US" sz="2000" b="1"/>
              <a:t>）中规定：</a:t>
            </a:r>
          </a:p>
          <a:p>
            <a:pPr>
              <a:lnSpc>
                <a:spcPts val="4100"/>
              </a:lnSpc>
            </a:pPr>
            <a:r>
              <a:rPr lang="en-US" altLang="zh-CN" sz="2000" b="1"/>
              <a:t>1</a:t>
            </a:r>
            <a:r>
              <a:rPr lang="zh-CN" altLang="en-US" sz="2000" b="1"/>
              <a:t>）假如所有</a:t>
            </a:r>
            <a:r>
              <a:rPr lang="zh-CN" altLang="en-US" sz="2000" b="1" u="sng">
                <a:solidFill>
                  <a:srgbClr val="002060"/>
                </a:solidFill>
              </a:rPr>
              <a:t>导体的绝缘均能耐受可能出现的最高标称电压，则允许在同一管道或槽盒内敷设多个回路</a:t>
            </a:r>
            <a:r>
              <a:rPr lang="zh-CN" altLang="en-US" sz="2000" b="1"/>
              <a:t>。</a:t>
            </a:r>
          </a:p>
          <a:p>
            <a:pPr>
              <a:lnSpc>
                <a:spcPts val="4100"/>
              </a:lnSpc>
            </a:pPr>
            <a:r>
              <a:rPr lang="en-US" altLang="zh-CN" sz="2000" b="1"/>
              <a:t>2</a:t>
            </a:r>
            <a:r>
              <a:rPr lang="zh-CN" altLang="en-US" sz="2000" b="1"/>
              <a:t>） 由分线箱引出的</a:t>
            </a:r>
            <a:r>
              <a:rPr lang="zh-CN" altLang="en-US" sz="2000" b="1">
                <a:solidFill>
                  <a:srgbClr val="002060"/>
                </a:solidFill>
              </a:rPr>
              <a:t>信息</a:t>
            </a:r>
            <a:r>
              <a:rPr lang="zh-CN" altLang="en-US" sz="2000" b="1"/>
              <a:t>技术</a:t>
            </a:r>
            <a:r>
              <a:rPr lang="zh-CN" altLang="en-US" sz="2000" b="1">
                <a:solidFill>
                  <a:srgbClr val="002060"/>
                </a:solidFill>
              </a:rPr>
              <a:t>电缆与供配电电缆平行敷设的长度大于</a:t>
            </a:r>
            <a:r>
              <a:rPr lang="en-US" altLang="zh-CN" sz="2000" b="1">
                <a:solidFill>
                  <a:srgbClr val="002060"/>
                </a:solidFill>
              </a:rPr>
              <a:t>35m</a:t>
            </a:r>
            <a:r>
              <a:rPr lang="zh-CN" altLang="en-US" sz="2000" b="1">
                <a:solidFill>
                  <a:srgbClr val="002060"/>
                </a:solidFill>
              </a:rPr>
              <a:t>时</a:t>
            </a:r>
            <a:r>
              <a:rPr lang="zh-CN" altLang="en-US" sz="2000" b="1"/>
              <a:t>，</a:t>
            </a:r>
            <a:r>
              <a:rPr lang="zh-CN" altLang="en-US" sz="2000" b="1">
                <a:solidFill>
                  <a:srgbClr val="002060"/>
                </a:solidFill>
              </a:rPr>
              <a:t>从分线箱起的</a:t>
            </a:r>
            <a:r>
              <a:rPr lang="en-US" altLang="zh-CN" sz="2000" b="1">
                <a:solidFill>
                  <a:srgbClr val="002060"/>
                </a:solidFill>
              </a:rPr>
              <a:t>20m</a:t>
            </a:r>
            <a:r>
              <a:rPr lang="zh-CN" altLang="en-US" sz="2000" b="1">
                <a:solidFill>
                  <a:srgbClr val="002060"/>
                </a:solidFill>
              </a:rPr>
              <a:t>内应采取隔离措施</a:t>
            </a:r>
            <a:r>
              <a:rPr lang="zh-CN" altLang="en-US" sz="2000" b="1"/>
              <a:t>，也可</a:t>
            </a:r>
            <a:r>
              <a:rPr lang="zh-CN" altLang="en-US" sz="2000" b="1">
                <a:solidFill>
                  <a:srgbClr val="C00000"/>
                </a:solidFill>
              </a:rPr>
              <a:t>保持两线缆之间有大于</a:t>
            </a:r>
            <a:r>
              <a:rPr lang="en-US" altLang="zh-CN" sz="2000" b="1">
                <a:solidFill>
                  <a:srgbClr val="C00000"/>
                </a:solidFill>
              </a:rPr>
              <a:t>30mm</a:t>
            </a:r>
            <a:r>
              <a:rPr lang="zh-CN" altLang="en-US" sz="2000" b="1">
                <a:solidFill>
                  <a:srgbClr val="C00000"/>
                </a:solidFill>
              </a:rPr>
              <a:t>的间距</a:t>
            </a:r>
            <a:r>
              <a:rPr lang="zh-CN" altLang="en-US" sz="2000" b="1"/>
              <a:t>，或在槽盒中加金属板隔开。</a:t>
            </a:r>
          </a:p>
          <a:p>
            <a:pPr>
              <a:lnSpc>
                <a:spcPts val="4100"/>
              </a:lnSpc>
            </a:pPr>
            <a:r>
              <a:rPr lang="en-US" altLang="zh-CN" sz="2000" b="1"/>
              <a:t>3</a:t>
            </a:r>
            <a:r>
              <a:rPr lang="zh-CN" altLang="en-US" sz="2000" b="1"/>
              <a:t>）</a:t>
            </a:r>
            <a:r>
              <a:rPr lang="en-US" altLang="zh-CN" sz="2000" b="1"/>
              <a:t> </a:t>
            </a:r>
            <a:r>
              <a:rPr lang="zh-CN" altLang="en-US" sz="2000" b="1"/>
              <a:t>低压配电系统的</a:t>
            </a:r>
            <a:r>
              <a:rPr lang="zh-CN" altLang="en-US" sz="2000" b="1">
                <a:solidFill>
                  <a:srgbClr val="002060"/>
                </a:solidFill>
              </a:rPr>
              <a:t>电线色标应符合</a:t>
            </a:r>
            <a:r>
              <a:rPr lang="zh-CN" altLang="en-US" sz="2000" b="1"/>
              <a:t>相线采用黄、绿、红色，中性线用浅蓝色，保护线用绿</a:t>
            </a:r>
            <a:r>
              <a:rPr lang="en-US" altLang="zh-CN" sz="2000" b="1"/>
              <a:t>/</a:t>
            </a:r>
            <a:r>
              <a:rPr lang="zh-CN" altLang="en-US" sz="2000" b="1"/>
              <a:t>黄双色线的</a:t>
            </a:r>
            <a:r>
              <a:rPr lang="zh-CN" altLang="en-US" sz="2000" b="1">
                <a:solidFill>
                  <a:srgbClr val="002060"/>
                </a:solidFill>
              </a:rPr>
              <a:t>（颜色）要求</a:t>
            </a:r>
            <a:r>
              <a:rPr lang="zh-CN" altLang="en-US"/>
              <a:t>。</a:t>
            </a:r>
          </a:p>
        </p:txBody>
      </p:sp>
      <p:sp>
        <p:nvSpPr>
          <p:cNvPr id="5" name="Rectangle 2"/>
          <p:cNvSpPr txBox="1">
            <a:spLocks noChangeArrowheads="1"/>
          </p:cNvSpPr>
          <p:nvPr/>
        </p:nvSpPr>
        <p:spPr bwMode="auto">
          <a:xfrm>
            <a:off x="571500" y="989013"/>
            <a:ext cx="8104188"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16740" name="矩形 5"/>
          <p:cNvSpPr>
            <a:spLocks noChangeArrowheads="1"/>
          </p:cNvSpPr>
          <p:nvPr/>
        </p:nvSpPr>
        <p:spPr bwMode="auto">
          <a:xfrm>
            <a:off x="714375" y="1714500"/>
            <a:ext cx="3294063"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11</a:t>
            </a:r>
            <a:r>
              <a:rPr lang="zh-CN" altLang="en-US" sz="2000" b="1">
                <a:solidFill>
                  <a:srgbClr val="0070C0"/>
                </a:solidFill>
              </a:rPr>
              <a:t>）综合布线的具体规定</a:t>
            </a:r>
          </a:p>
        </p:txBody>
      </p:sp>
    </p:spTree>
  </p:cSld>
  <p:clrMapOvr>
    <a:masterClrMapping/>
  </p:clrMapOvr>
  <p:transition>
    <p:randomBar dir="ver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a:xfrm>
            <a:off x="714375" y="2071688"/>
            <a:ext cx="7643813" cy="1716087"/>
          </a:xfrm>
          <a:prstGeom prst="rect">
            <a:avLst/>
          </a:prstGeom>
          <a:noFill/>
          <a:ln/>
        </p:spPr>
        <p:txBody>
          <a:bodyPr>
            <a:normAutofit lnSpcReduction="10000"/>
          </a:bodyPr>
          <a:lstStyle/>
          <a:p>
            <a:pPr marL="342900" indent="-342900" fontAlgn="auto">
              <a:lnSpc>
                <a:spcPct val="150000"/>
              </a:lnSpc>
              <a:spcBef>
                <a:spcPct val="20000"/>
              </a:spcBef>
              <a:spcAft>
                <a:spcPts val="0"/>
              </a:spcAft>
              <a:defRPr/>
            </a:pPr>
            <a:r>
              <a:rPr lang="zh-CN" altLang="en-US" b="1" dirty="0">
                <a:latin typeface="+mn-lt"/>
                <a:ea typeface="+mn-ea"/>
              </a:rPr>
              <a:t>第</a:t>
            </a:r>
            <a:r>
              <a:rPr lang="en-US" altLang="zh-CN" b="1" dirty="0">
                <a:latin typeface="+mn-lt"/>
                <a:ea typeface="+mn-ea"/>
              </a:rPr>
              <a:t>6.4.4</a:t>
            </a:r>
            <a:r>
              <a:rPr lang="zh-CN" altLang="en-US" b="1" dirty="0">
                <a:latin typeface="+mn-lt"/>
                <a:ea typeface="+mn-ea"/>
              </a:rPr>
              <a:t>条</a:t>
            </a:r>
          </a:p>
          <a:p>
            <a:pPr marL="342900" indent="-342900" fontAlgn="auto">
              <a:lnSpc>
                <a:spcPct val="150000"/>
              </a:lnSpc>
              <a:spcBef>
                <a:spcPct val="20000"/>
              </a:spcBef>
              <a:spcAft>
                <a:spcPts val="0"/>
              </a:spcAft>
              <a:defRPr/>
            </a:pPr>
            <a:r>
              <a:rPr lang="zh-CN" altLang="en-US" b="1" dirty="0">
                <a:latin typeface="+mn-lt"/>
                <a:ea typeface="+mn-ea"/>
              </a:rPr>
              <a:t>		</a:t>
            </a:r>
            <a:r>
              <a:rPr lang="en-US" altLang="zh-CN" b="1" u="sng" dirty="0">
                <a:solidFill>
                  <a:srgbClr val="002060"/>
                </a:solidFill>
                <a:latin typeface="+mn-lt"/>
                <a:ea typeface="+mn-ea"/>
              </a:rPr>
              <a:t>SPD</a:t>
            </a:r>
            <a:r>
              <a:rPr lang="zh-CN" altLang="en-US" b="1" u="sng" dirty="0">
                <a:solidFill>
                  <a:srgbClr val="002060"/>
                </a:solidFill>
                <a:latin typeface="+mn-lt"/>
                <a:ea typeface="+mn-ea"/>
              </a:rPr>
              <a:t>必须能承受预期通过它们的雷电流</a:t>
            </a:r>
            <a:r>
              <a:rPr lang="zh-CN" altLang="en-US" b="1" u="sng" dirty="0">
                <a:latin typeface="+mn-lt"/>
                <a:ea typeface="+mn-ea"/>
              </a:rPr>
              <a:t>，</a:t>
            </a:r>
            <a:r>
              <a:rPr lang="zh-CN" altLang="en-US" b="1" u="sng" dirty="0">
                <a:solidFill>
                  <a:srgbClr val="002060"/>
                </a:solidFill>
                <a:latin typeface="+mn-lt"/>
                <a:ea typeface="+mn-ea"/>
              </a:rPr>
              <a:t>并应符合</a:t>
            </a:r>
            <a:r>
              <a:rPr lang="zh-CN" altLang="en-US" b="1" dirty="0">
                <a:latin typeface="+mn-lt"/>
                <a:ea typeface="+mn-ea"/>
              </a:rPr>
              <a:t>以下两个附加要求：</a:t>
            </a:r>
            <a:r>
              <a:rPr lang="zh-CN" altLang="en-US" b="1" u="sng" dirty="0">
                <a:solidFill>
                  <a:srgbClr val="002060"/>
                </a:solidFill>
                <a:latin typeface="+mn-lt"/>
                <a:ea typeface="+mn-ea"/>
              </a:rPr>
              <a:t>通过电涌时的最大钳压，有能力熄灭在雷电流通过后产生的工频续流。</a:t>
            </a:r>
          </a:p>
        </p:txBody>
      </p:sp>
      <p:sp>
        <p:nvSpPr>
          <p:cNvPr id="117763" name="矩形 4"/>
          <p:cNvSpPr>
            <a:spLocks noChangeArrowheads="1"/>
          </p:cNvSpPr>
          <p:nvPr/>
        </p:nvSpPr>
        <p:spPr bwMode="auto">
          <a:xfrm>
            <a:off x="928688" y="4214813"/>
            <a:ext cx="7858125" cy="2144712"/>
          </a:xfrm>
          <a:prstGeom prst="rect">
            <a:avLst/>
          </a:prstGeom>
          <a:noFill/>
          <a:ln w="9525">
            <a:noFill/>
            <a:miter lim="800000"/>
            <a:headEnd/>
            <a:tailEnd/>
          </a:ln>
        </p:spPr>
        <p:txBody>
          <a:bodyPr>
            <a:spAutoFit/>
          </a:bodyPr>
          <a:lstStyle/>
          <a:p>
            <a:pPr>
              <a:lnSpc>
                <a:spcPts val="3200"/>
              </a:lnSpc>
            </a:pPr>
            <a:r>
              <a:rPr lang="zh-CN" altLang="en-US" b="1"/>
              <a:t>       安装</a:t>
            </a:r>
            <a:r>
              <a:rPr lang="en-US" altLang="zh-CN" b="1"/>
              <a:t>SPD</a:t>
            </a:r>
            <a:r>
              <a:rPr lang="zh-CN" altLang="en-US" b="1"/>
              <a:t>之后，</a:t>
            </a:r>
            <a:r>
              <a:rPr lang="zh-CN" altLang="en-US" b="1" u="sng"/>
              <a:t>在无电涌发生时，</a:t>
            </a:r>
            <a:r>
              <a:rPr lang="en-US" altLang="zh-CN" b="1" u="sng"/>
              <a:t>SPD</a:t>
            </a:r>
            <a:r>
              <a:rPr lang="zh-CN" altLang="en-US" b="1" u="sng"/>
              <a:t>不应对电气（电子）系统正常运行产生影响。      </a:t>
            </a:r>
            <a:endParaRPr lang="en-US" altLang="zh-CN" b="1" u="sng"/>
          </a:p>
          <a:p>
            <a:pPr>
              <a:lnSpc>
                <a:spcPts val="3200"/>
              </a:lnSpc>
            </a:pPr>
            <a:r>
              <a:rPr lang="zh-CN" altLang="en-US" b="1"/>
              <a:t>        安装</a:t>
            </a:r>
            <a:r>
              <a:rPr lang="en-US" altLang="zh-CN" b="1"/>
              <a:t>SPD</a:t>
            </a:r>
            <a:r>
              <a:rPr lang="zh-CN" altLang="en-US" b="1"/>
              <a:t>之后，</a:t>
            </a:r>
            <a:r>
              <a:rPr lang="zh-CN" altLang="en-US" b="1" u="sng"/>
              <a:t>在有电涌发生的情况下，</a:t>
            </a:r>
            <a:r>
              <a:rPr lang="en-US" altLang="zh-CN" b="1" u="sng"/>
              <a:t>SPD</a:t>
            </a:r>
            <a:r>
              <a:rPr lang="zh-CN" altLang="en-US" b="1" u="sng"/>
              <a:t>能承受预期通过的雷电流而不损坏，并能箝制电涌电压和分走电涌电流</a:t>
            </a:r>
            <a:r>
              <a:rPr lang="zh-CN" altLang="en-US" b="1"/>
              <a:t>。</a:t>
            </a:r>
            <a:endParaRPr lang="en-US" altLang="zh-CN" b="1"/>
          </a:p>
          <a:p>
            <a:pPr>
              <a:lnSpc>
                <a:spcPts val="3200"/>
              </a:lnSpc>
            </a:pPr>
            <a:r>
              <a:rPr lang="zh-CN" altLang="en-US" b="1"/>
              <a:t>       </a:t>
            </a:r>
            <a:r>
              <a:rPr lang="zh-CN" altLang="en-US" b="1" u="sng"/>
              <a:t>在电涌电流通过后，</a:t>
            </a:r>
            <a:r>
              <a:rPr lang="en-US" altLang="zh-CN" b="1" u="sng"/>
              <a:t>SPD</a:t>
            </a:r>
            <a:r>
              <a:rPr lang="zh-CN" altLang="en-US" b="1" u="sng"/>
              <a:t>应迅速恢复高阻状态，切断工频续流</a:t>
            </a:r>
            <a:r>
              <a:rPr lang="zh-CN" altLang="en-US" b="1"/>
              <a:t>。</a:t>
            </a:r>
          </a:p>
        </p:txBody>
      </p:sp>
      <p:sp>
        <p:nvSpPr>
          <p:cNvPr id="117764" name="矩形 5"/>
          <p:cNvSpPr>
            <a:spLocks noChangeArrowheads="1"/>
          </p:cNvSpPr>
          <p:nvPr/>
        </p:nvSpPr>
        <p:spPr bwMode="auto">
          <a:xfrm>
            <a:off x="857250" y="3846513"/>
            <a:ext cx="3448050" cy="369887"/>
          </a:xfrm>
          <a:prstGeom prst="rect">
            <a:avLst/>
          </a:prstGeom>
          <a:noFill/>
          <a:ln w="9525">
            <a:noFill/>
            <a:miter lim="800000"/>
            <a:headEnd/>
            <a:tailEnd/>
          </a:ln>
        </p:spPr>
        <p:txBody>
          <a:bodyPr wrap="none">
            <a:spAutoFit/>
          </a:bodyPr>
          <a:lstStyle/>
          <a:p>
            <a:r>
              <a:rPr lang="zh-CN" altLang="en-US" b="1">
                <a:solidFill>
                  <a:srgbClr val="C00000"/>
                </a:solidFill>
              </a:rPr>
              <a:t>使用安装</a:t>
            </a:r>
            <a:r>
              <a:rPr lang="en-US" altLang="zh-CN" b="1">
                <a:solidFill>
                  <a:srgbClr val="C00000"/>
                </a:solidFill>
              </a:rPr>
              <a:t>SPD</a:t>
            </a:r>
            <a:r>
              <a:rPr lang="zh-CN" altLang="en-US" b="1">
                <a:solidFill>
                  <a:srgbClr val="C00000"/>
                </a:solidFill>
              </a:rPr>
              <a:t>的三项基本要求：</a:t>
            </a:r>
          </a:p>
        </p:txBody>
      </p:sp>
      <p:sp>
        <p:nvSpPr>
          <p:cNvPr id="7" name="Rectangle 2"/>
          <p:cNvSpPr txBox="1">
            <a:spLocks noChangeArrowheads="1"/>
          </p:cNvSpPr>
          <p:nvPr/>
        </p:nvSpPr>
        <p:spPr bwMode="auto">
          <a:xfrm>
            <a:off x="571500" y="928688"/>
            <a:ext cx="8032750" cy="655637"/>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17766" name="矩形 7"/>
          <p:cNvSpPr>
            <a:spLocks noChangeArrowheads="1"/>
          </p:cNvSpPr>
          <p:nvPr/>
        </p:nvSpPr>
        <p:spPr bwMode="auto">
          <a:xfrm>
            <a:off x="714375" y="1643063"/>
            <a:ext cx="3567113" cy="401637"/>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12</a:t>
            </a:r>
            <a:r>
              <a:rPr lang="zh-CN" altLang="en-US" sz="2000" b="1">
                <a:solidFill>
                  <a:srgbClr val="0070C0"/>
                </a:solidFill>
              </a:rPr>
              <a:t>）电涌保护器的具体规定</a:t>
            </a:r>
          </a:p>
        </p:txBody>
      </p:sp>
    </p:spTree>
  </p:cSld>
  <p:clrMapOvr>
    <a:masterClrMapping/>
  </p:clrMapOvr>
  <p:transition>
    <p:randomBar dir="vert"/>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571500" y="2714625"/>
            <a:ext cx="8229600" cy="3448050"/>
          </a:xfrm>
          <a:prstGeom prst="rect">
            <a:avLst/>
          </a:prstGeom>
          <a:noFill/>
          <a:ln w="9525">
            <a:noFill/>
            <a:miter lim="800000"/>
            <a:headEnd/>
            <a:tailEnd/>
          </a:ln>
        </p:spPr>
        <p:txBody>
          <a:bodyPr/>
          <a:lstStyle/>
          <a:p>
            <a:pPr>
              <a:lnSpc>
                <a:spcPts val="3800"/>
              </a:lnSpc>
              <a:spcBef>
                <a:spcPts val="0"/>
              </a:spcBef>
              <a:defRPr/>
            </a:pPr>
            <a:r>
              <a:rPr lang="en-US" altLang="zh-CN" sz="2000" b="1" kern="0" dirty="0">
                <a:latin typeface="+mn-lt"/>
                <a:ea typeface="+mn-ea"/>
              </a:rPr>
              <a:t>·T</a:t>
            </a:r>
            <a:r>
              <a:rPr lang="en-US" altLang="zh-CN" sz="2000" b="1" kern="0" baseline="-25000" dirty="0">
                <a:latin typeface="+mn-lt"/>
                <a:ea typeface="+mn-ea"/>
              </a:rPr>
              <a:t>1</a:t>
            </a:r>
            <a:r>
              <a:rPr lang="zh-CN" altLang="en-US" sz="2000" b="1" kern="0" dirty="0">
                <a:latin typeface="+mn-lt"/>
                <a:ea typeface="+mn-ea"/>
              </a:rPr>
              <a:t>（</a:t>
            </a:r>
            <a:r>
              <a:rPr lang="en-US" altLang="zh-CN" sz="2000" b="1" kern="0" dirty="0">
                <a:latin typeface="+mn-lt"/>
                <a:ea typeface="+mn-ea"/>
              </a:rPr>
              <a:t>I</a:t>
            </a:r>
            <a:r>
              <a:rPr lang="zh-CN" altLang="en-US" sz="2000" b="1" kern="0" dirty="0">
                <a:latin typeface="+mn-lt"/>
                <a:ea typeface="+mn-ea"/>
              </a:rPr>
              <a:t>级分类试验）  电气系统中采用</a:t>
            </a:r>
            <a:r>
              <a:rPr lang="zh-CN" altLang="en-US" sz="2000" b="1" u="sng" kern="0" dirty="0">
                <a:latin typeface="+mn-lt"/>
                <a:ea typeface="+mn-ea"/>
              </a:rPr>
              <a:t>标称放电电流</a:t>
            </a:r>
            <a:r>
              <a:rPr lang="en-US" altLang="zh-CN" sz="2000" b="1" u="sng" kern="0" dirty="0">
                <a:latin typeface="+mn-lt"/>
                <a:ea typeface="+mn-ea"/>
              </a:rPr>
              <a:t>I</a:t>
            </a:r>
            <a:r>
              <a:rPr lang="en-US" altLang="zh-CN" sz="2000" b="1" u="sng" kern="0" baseline="-25000" dirty="0">
                <a:latin typeface="+mn-lt"/>
                <a:ea typeface="+mn-ea"/>
              </a:rPr>
              <a:t>n</a:t>
            </a:r>
            <a:r>
              <a:rPr lang="zh-CN" altLang="en-US" sz="2000" b="1" u="sng" kern="0" dirty="0">
                <a:latin typeface="+mn-lt"/>
                <a:ea typeface="+mn-ea"/>
              </a:rPr>
              <a:t>、</a:t>
            </a:r>
            <a:r>
              <a:rPr lang="en-US" altLang="zh-CN" sz="2000" b="1" u="sng" kern="0" dirty="0">
                <a:latin typeface="+mn-lt"/>
                <a:ea typeface="+mn-ea"/>
              </a:rPr>
              <a:t>1.2/50μs</a:t>
            </a:r>
            <a:r>
              <a:rPr lang="zh-CN" altLang="en-US" sz="2000" b="1" u="sng" kern="0" dirty="0">
                <a:latin typeface="+mn-lt"/>
                <a:ea typeface="+mn-ea"/>
              </a:rPr>
              <a:t>冲击电压和最大冲击电流</a:t>
            </a:r>
            <a:r>
              <a:rPr lang="en-US" altLang="zh-CN" sz="2000" b="1" u="sng" kern="0" dirty="0" err="1">
                <a:latin typeface="+mn-lt"/>
                <a:ea typeface="+mn-ea"/>
              </a:rPr>
              <a:t>I</a:t>
            </a:r>
            <a:r>
              <a:rPr lang="en-US" altLang="zh-CN" sz="2000" b="1" u="sng" kern="0" baseline="-25000" dirty="0" err="1">
                <a:latin typeface="+mn-lt"/>
                <a:ea typeface="+mn-ea"/>
              </a:rPr>
              <a:t>imp</a:t>
            </a:r>
            <a:r>
              <a:rPr lang="zh-CN" altLang="en-US" sz="2000" b="1" kern="0" dirty="0">
                <a:latin typeface="+mn-lt"/>
                <a:ea typeface="+mn-ea"/>
              </a:rPr>
              <a:t>做的</a:t>
            </a:r>
            <a:r>
              <a:rPr lang="zh-CN" altLang="en-US" sz="2000" b="1" kern="0" dirty="0" smtClean="0">
                <a:latin typeface="+mn-lt"/>
                <a:ea typeface="+mn-ea"/>
              </a:rPr>
              <a:t>试验。</a:t>
            </a:r>
            <a:endParaRPr lang="en-US" altLang="zh-CN" sz="2000" b="1" kern="0" dirty="0">
              <a:latin typeface="+mn-lt"/>
              <a:ea typeface="+mn-ea"/>
            </a:endParaRPr>
          </a:p>
          <a:p>
            <a:pPr>
              <a:lnSpc>
                <a:spcPts val="3800"/>
              </a:lnSpc>
              <a:spcBef>
                <a:spcPts val="0"/>
              </a:spcBef>
              <a:defRPr/>
            </a:pPr>
            <a:r>
              <a:rPr lang="en-US" altLang="zh-CN" sz="2000" b="1" kern="0" dirty="0">
                <a:latin typeface="+mn-lt"/>
                <a:ea typeface="+mn-ea"/>
              </a:rPr>
              <a:t>·T</a:t>
            </a:r>
            <a:r>
              <a:rPr lang="en-US" altLang="zh-CN" sz="2000" b="1" kern="0" baseline="-25000" dirty="0">
                <a:latin typeface="+mn-lt"/>
                <a:ea typeface="+mn-ea"/>
              </a:rPr>
              <a:t>2</a:t>
            </a:r>
            <a:r>
              <a:rPr lang="zh-CN" altLang="en-US" sz="2000" b="1" kern="0" dirty="0">
                <a:latin typeface="+mn-lt"/>
                <a:ea typeface="+mn-ea"/>
              </a:rPr>
              <a:t>（</a:t>
            </a:r>
            <a:r>
              <a:rPr lang="en-US" altLang="zh-CN" sz="2000" b="1" kern="0" dirty="0">
                <a:latin typeface="+mn-lt"/>
                <a:ea typeface="+mn-ea"/>
              </a:rPr>
              <a:t>Ⅱ</a:t>
            </a:r>
            <a:r>
              <a:rPr lang="zh-CN" altLang="en-US" sz="2000" b="1" kern="0" dirty="0">
                <a:latin typeface="+mn-lt"/>
                <a:ea typeface="+mn-ea"/>
              </a:rPr>
              <a:t>级分类试验</a:t>
            </a:r>
            <a:r>
              <a:rPr lang="en-US" altLang="zh-CN" sz="2000" b="1" kern="0" dirty="0">
                <a:latin typeface="+mn-lt"/>
                <a:ea typeface="+mn-ea"/>
              </a:rPr>
              <a:t>)</a:t>
            </a:r>
            <a:r>
              <a:rPr lang="zh-CN" altLang="en-US" sz="2000" b="1" kern="0" dirty="0"/>
              <a:t>电气系统中采</a:t>
            </a:r>
            <a:r>
              <a:rPr lang="zh-CN" altLang="en-US" sz="2000" b="1" kern="0" dirty="0">
                <a:latin typeface="+mn-lt"/>
                <a:ea typeface="+mn-ea"/>
              </a:rPr>
              <a:t>用</a:t>
            </a:r>
            <a:r>
              <a:rPr lang="zh-CN" altLang="en-US" sz="2000" b="1" u="sng" kern="0" dirty="0">
                <a:latin typeface="+mn-lt"/>
                <a:ea typeface="+mn-ea"/>
              </a:rPr>
              <a:t>标称放电电流</a:t>
            </a:r>
            <a:r>
              <a:rPr lang="en-US" altLang="zh-CN" sz="2000" b="1" u="sng" kern="0" dirty="0">
                <a:latin typeface="+mn-lt"/>
                <a:ea typeface="+mn-ea"/>
              </a:rPr>
              <a:t>I</a:t>
            </a:r>
            <a:r>
              <a:rPr lang="en-US" altLang="zh-CN" sz="2000" b="1" u="sng" kern="0" baseline="-12000" dirty="0">
                <a:latin typeface="+mn-lt"/>
                <a:ea typeface="+mn-ea"/>
              </a:rPr>
              <a:t>n</a:t>
            </a:r>
            <a:r>
              <a:rPr lang="zh-CN" altLang="en-US" sz="2000" b="1" u="sng" kern="0" dirty="0">
                <a:latin typeface="+mn-lt"/>
                <a:ea typeface="+mn-ea"/>
              </a:rPr>
              <a:t>、 </a:t>
            </a:r>
            <a:r>
              <a:rPr lang="en-US" altLang="zh-CN" sz="2000" b="1" u="sng" kern="0" dirty="0">
                <a:latin typeface="+mn-lt"/>
                <a:ea typeface="+mn-ea"/>
              </a:rPr>
              <a:t>1.2/50μs</a:t>
            </a:r>
            <a:r>
              <a:rPr lang="zh-CN" altLang="en-US" sz="2000" b="1" u="sng" kern="0" dirty="0">
                <a:latin typeface="+mn-lt"/>
                <a:ea typeface="+mn-ea"/>
              </a:rPr>
              <a:t>冲击电压和</a:t>
            </a:r>
            <a:r>
              <a:rPr lang="en-US" altLang="zh-CN" sz="2000" b="1" u="sng" kern="0" dirty="0">
                <a:latin typeface="+mn-lt"/>
                <a:ea typeface="+mn-ea"/>
              </a:rPr>
              <a:t>8/20 </a:t>
            </a:r>
            <a:r>
              <a:rPr lang="en-US" altLang="zh-CN" sz="2000" b="1" u="sng" kern="0" dirty="0" err="1">
                <a:latin typeface="+mn-lt"/>
                <a:ea typeface="+mn-ea"/>
              </a:rPr>
              <a:t>μs</a:t>
            </a:r>
            <a:r>
              <a:rPr lang="zh-CN" altLang="en-US" sz="2000" b="1" u="sng" kern="0" dirty="0">
                <a:latin typeface="+mn-lt"/>
                <a:ea typeface="+mn-ea"/>
              </a:rPr>
              <a:t>最大放电电流</a:t>
            </a:r>
            <a:r>
              <a:rPr lang="en-US" altLang="zh-CN" sz="2000" b="1" u="sng" kern="0" dirty="0">
                <a:latin typeface="+mn-lt"/>
                <a:ea typeface="+mn-ea"/>
              </a:rPr>
              <a:t>I</a:t>
            </a:r>
            <a:r>
              <a:rPr lang="en-US" altLang="zh-CN" sz="2000" b="1" kern="0" baseline="-25000" dirty="0">
                <a:latin typeface="+mn-lt"/>
                <a:ea typeface="+mn-ea"/>
              </a:rPr>
              <a:t>max</a:t>
            </a:r>
            <a:r>
              <a:rPr lang="zh-CN" altLang="en-US" sz="2000" b="1" kern="0" dirty="0">
                <a:latin typeface="+mn-lt"/>
                <a:ea typeface="+mn-ea"/>
              </a:rPr>
              <a:t>做的</a:t>
            </a:r>
            <a:r>
              <a:rPr lang="zh-CN" altLang="en-US" sz="2000" b="1" kern="0" dirty="0" smtClean="0">
                <a:latin typeface="+mn-lt"/>
                <a:ea typeface="+mn-ea"/>
              </a:rPr>
              <a:t>试验。</a:t>
            </a:r>
            <a:endParaRPr lang="zh-CN" altLang="en-US" sz="2000" b="1" kern="0" dirty="0">
              <a:latin typeface="+mn-lt"/>
              <a:ea typeface="+mn-ea"/>
            </a:endParaRPr>
          </a:p>
          <a:p>
            <a:pPr>
              <a:lnSpc>
                <a:spcPts val="3800"/>
              </a:lnSpc>
              <a:spcBef>
                <a:spcPts val="0"/>
              </a:spcBef>
              <a:defRPr/>
            </a:pPr>
            <a:r>
              <a:rPr lang="en-US" altLang="zh-CN" sz="2000" b="1" kern="0" dirty="0">
                <a:latin typeface="+mn-lt"/>
                <a:ea typeface="+mn-ea"/>
              </a:rPr>
              <a:t>·T</a:t>
            </a:r>
            <a:r>
              <a:rPr lang="en-US" altLang="zh-CN" sz="2000" b="1" kern="0" baseline="-25000" dirty="0">
                <a:latin typeface="+mn-lt"/>
                <a:ea typeface="+mn-ea"/>
              </a:rPr>
              <a:t>3</a:t>
            </a:r>
            <a:r>
              <a:rPr lang="zh-CN" altLang="en-US" sz="2000" b="1" kern="0" dirty="0">
                <a:latin typeface="+mn-lt"/>
                <a:ea typeface="+mn-ea"/>
              </a:rPr>
              <a:t>（</a:t>
            </a:r>
            <a:r>
              <a:rPr lang="en-US" altLang="zh-CN" sz="2000" b="1" kern="0" dirty="0">
                <a:latin typeface="+mn-lt"/>
                <a:ea typeface="+mn-ea"/>
              </a:rPr>
              <a:t>Ⅲ</a:t>
            </a:r>
            <a:r>
              <a:rPr lang="zh-CN" altLang="en-US" sz="2000" b="1" kern="0" dirty="0">
                <a:latin typeface="+mn-lt"/>
                <a:ea typeface="+mn-ea"/>
              </a:rPr>
              <a:t>级分类试验）</a:t>
            </a:r>
            <a:r>
              <a:rPr lang="zh-CN" altLang="en-US" sz="2000" b="1" kern="0" dirty="0"/>
              <a:t>电气系统中采</a:t>
            </a:r>
            <a:r>
              <a:rPr lang="zh-CN" altLang="en-US" sz="2000" b="1" kern="0" dirty="0">
                <a:latin typeface="+mn-lt"/>
                <a:ea typeface="+mn-ea"/>
              </a:rPr>
              <a:t>用</a:t>
            </a:r>
            <a:r>
              <a:rPr lang="zh-CN" altLang="en-US" sz="2000" b="1" u="sng" kern="0" dirty="0">
                <a:latin typeface="+mn-lt"/>
                <a:ea typeface="+mn-ea"/>
              </a:rPr>
              <a:t>混合波（ </a:t>
            </a:r>
            <a:r>
              <a:rPr lang="en-US" altLang="zh-CN" sz="2000" b="1" u="sng" kern="0" dirty="0">
                <a:latin typeface="+mn-lt"/>
                <a:ea typeface="+mn-ea"/>
              </a:rPr>
              <a:t>1.2/50μs</a:t>
            </a:r>
            <a:r>
              <a:rPr lang="zh-CN" altLang="en-US" sz="2000" b="1" u="sng" kern="0" dirty="0">
                <a:latin typeface="+mn-lt"/>
                <a:ea typeface="+mn-ea"/>
              </a:rPr>
              <a:t>开路电压和</a:t>
            </a:r>
            <a:r>
              <a:rPr lang="en-US" altLang="zh-CN" sz="2000" b="1" u="sng" kern="0" dirty="0">
                <a:latin typeface="+mn-lt"/>
                <a:ea typeface="+mn-ea"/>
              </a:rPr>
              <a:t>8/20 </a:t>
            </a:r>
            <a:r>
              <a:rPr lang="en-US" altLang="zh-CN" sz="2000" b="1" u="sng" kern="0" dirty="0" err="1">
                <a:latin typeface="+mn-lt"/>
                <a:ea typeface="+mn-ea"/>
              </a:rPr>
              <a:t>μs</a:t>
            </a:r>
            <a:r>
              <a:rPr lang="zh-CN" altLang="en-US" sz="2000" b="1" u="sng" kern="0" dirty="0">
                <a:latin typeface="+mn-lt"/>
                <a:ea typeface="+mn-ea"/>
              </a:rPr>
              <a:t>短路电流）</a:t>
            </a:r>
            <a:r>
              <a:rPr lang="zh-CN" altLang="en-US" sz="2000" b="1" kern="0" dirty="0">
                <a:latin typeface="+mn-lt"/>
                <a:ea typeface="+mn-ea"/>
              </a:rPr>
              <a:t>做的</a:t>
            </a:r>
            <a:r>
              <a:rPr lang="zh-CN" altLang="en-US" sz="2000" b="1" kern="0" dirty="0" smtClean="0">
                <a:latin typeface="+mn-lt"/>
                <a:ea typeface="+mn-ea"/>
              </a:rPr>
              <a:t>试验。</a:t>
            </a:r>
            <a:endParaRPr lang="en-US" altLang="zh-CN" sz="2000" b="1" kern="0" dirty="0" smtClean="0">
              <a:latin typeface="+mn-lt"/>
              <a:ea typeface="+mn-ea"/>
            </a:endParaRPr>
          </a:p>
          <a:p>
            <a:pPr>
              <a:lnSpc>
                <a:spcPts val="3800"/>
              </a:lnSpc>
              <a:spcBef>
                <a:spcPts val="0"/>
              </a:spcBef>
              <a:defRPr/>
            </a:pPr>
            <a:r>
              <a:rPr lang="zh-CN" altLang="en-US" sz="2000" b="1" kern="0" dirty="0" smtClean="0">
                <a:solidFill>
                  <a:srgbClr val="FF0000"/>
                </a:solidFill>
                <a:latin typeface="+mn-lt"/>
                <a:ea typeface="+mn-ea"/>
              </a:rPr>
              <a:t>                             </a:t>
            </a:r>
            <a:r>
              <a:rPr lang="zh-CN" altLang="en-US" sz="2000" b="1" u="sng" kern="0" dirty="0" smtClean="0">
                <a:solidFill>
                  <a:srgbClr val="FF0000"/>
                </a:solidFill>
                <a:latin typeface="+mn-lt"/>
                <a:ea typeface="+mn-ea"/>
              </a:rPr>
              <a:t>电压开关型、限压型、组合型电涌保护器</a:t>
            </a:r>
            <a:endParaRPr lang="zh-CN" altLang="en-US" sz="2000" b="1" u="sng" kern="0" dirty="0">
              <a:solidFill>
                <a:srgbClr val="FF0000"/>
              </a:solidFill>
              <a:latin typeface="+mn-lt"/>
              <a:ea typeface="+mn-ea"/>
            </a:endParaRPr>
          </a:p>
        </p:txBody>
      </p:sp>
      <p:sp>
        <p:nvSpPr>
          <p:cNvPr id="5" name="Rectangle 2"/>
          <p:cNvSpPr txBox="1">
            <a:spLocks noChangeArrowheads="1"/>
          </p:cNvSpPr>
          <p:nvPr/>
        </p:nvSpPr>
        <p:spPr bwMode="auto">
          <a:xfrm>
            <a:off x="571500" y="928688"/>
            <a:ext cx="8104188" cy="655637"/>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18788" name="矩形 7"/>
          <p:cNvSpPr>
            <a:spLocks noChangeArrowheads="1"/>
          </p:cNvSpPr>
          <p:nvPr/>
        </p:nvSpPr>
        <p:spPr bwMode="auto">
          <a:xfrm>
            <a:off x="714375" y="1714500"/>
            <a:ext cx="3567113"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12</a:t>
            </a:r>
            <a:r>
              <a:rPr lang="zh-CN" altLang="en-US" sz="2000" b="1">
                <a:solidFill>
                  <a:srgbClr val="0070C0"/>
                </a:solidFill>
              </a:rPr>
              <a:t>）电涌保护器的具体规定</a:t>
            </a:r>
          </a:p>
        </p:txBody>
      </p:sp>
      <p:sp>
        <p:nvSpPr>
          <p:cNvPr id="118789" name="矩形 7"/>
          <p:cNvSpPr>
            <a:spLocks noChangeArrowheads="1"/>
          </p:cNvSpPr>
          <p:nvPr/>
        </p:nvSpPr>
        <p:spPr bwMode="auto">
          <a:xfrm>
            <a:off x="642938" y="2286000"/>
            <a:ext cx="2520950" cy="401638"/>
          </a:xfrm>
          <a:prstGeom prst="rect">
            <a:avLst/>
          </a:prstGeom>
          <a:noFill/>
          <a:ln w="9525">
            <a:noFill/>
            <a:miter lim="800000"/>
            <a:headEnd/>
            <a:tailEnd/>
          </a:ln>
        </p:spPr>
        <p:txBody>
          <a:bodyPr wrap="none">
            <a:spAutoFit/>
          </a:bodyPr>
          <a:lstStyle/>
          <a:p>
            <a:r>
              <a:rPr lang="zh-CN" altLang="en-US" sz="2000" b="1">
                <a:solidFill>
                  <a:srgbClr val="FF0000"/>
                </a:solidFill>
              </a:rPr>
              <a:t>分类试验</a:t>
            </a:r>
            <a:r>
              <a:rPr lang="en-US" altLang="zh-CN" sz="2000" b="1">
                <a:solidFill>
                  <a:srgbClr val="FF0000"/>
                </a:solidFill>
              </a:rPr>
              <a:t>SPD</a:t>
            </a:r>
            <a:r>
              <a:rPr lang="zh-CN" altLang="en-US" sz="2000" b="1">
                <a:solidFill>
                  <a:srgbClr val="FF0000"/>
                </a:solidFill>
              </a:rPr>
              <a:t>定义：</a:t>
            </a:r>
          </a:p>
        </p:txBody>
      </p:sp>
    </p:spTree>
  </p:cSld>
  <p:clrMapOvr>
    <a:masterClrMapping/>
  </p:clrMapOvr>
  <p:transition>
    <p:randomBar dir="ver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928688"/>
            <a:ext cx="8321675" cy="655637"/>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19811" name="矩形 4"/>
          <p:cNvSpPr>
            <a:spLocks noChangeArrowheads="1"/>
          </p:cNvSpPr>
          <p:nvPr/>
        </p:nvSpPr>
        <p:spPr bwMode="auto">
          <a:xfrm>
            <a:off x="714375" y="1528763"/>
            <a:ext cx="3567113" cy="400050"/>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12</a:t>
            </a:r>
            <a:r>
              <a:rPr lang="zh-CN" altLang="en-US" sz="2000" b="1">
                <a:solidFill>
                  <a:srgbClr val="0070C0"/>
                </a:solidFill>
              </a:rPr>
              <a:t>）电涌保护器的具体规定</a:t>
            </a:r>
          </a:p>
        </p:txBody>
      </p:sp>
      <p:pic>
        <p:nvPicPr>
          <p:cNvPr id="119812" name="Picture 2"/>
          <p:cNvPicPr>
            <a:picLocks noChangeAspect="1" noChangeArrowheads="1"/>
          </p:cNvPicPr>
          <p:nvPr/>
        </p:nvPicPr>
        <p:blipFill>
          <a:blip r:embed="rId2"/>
          <a:srcRect/>
          <a:stretch>
            <a:fillRect/>
          </a:stretch>
        </p:blipFill>
        <p:spPr bwMode="auto">
          <a:xfrm>
            <a:off x="642938" y="2000250"/>
            <a:ext cx="8001000" cy="4622800"/>
          </a:xfrm>
          <a:prstGeom prst="rect">
            <a:avLst/>
          </a:prstGeom>
          <a:noFill/>
          <a:ln w="9525">
            <a:noFill/>
            <a:miter lim="800000"/>
            <a:headEnd/>
            <a:tailEnd/>
          </a:ln>
        </p:spPr>
      </p:pic>
      <p:cxnSp>
        <p:nvCxnSpPr>
          <p:cNvPr id="5" name="直接连接符 4"/>
          <p:cNvCxnSpPr/>
          <p:nvPr/>
        </p:nvCxnSpPr>
        <p:spPr>
          <a:xfrm>
            <a:off x="5000625" y="3071813"/>
            <a:ext cx="3286125" cy="15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71563" y="3357563"/>
            <a:ext cx="1928812" cy="31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428750" y="4502150"/>
            <a:ext cx="200025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000250" y="2214563"/>
            <a:ext cx="6072188" cy="15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071563" y="2500313"/>
            <a:ext cx="5500687" cy="15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428750" y="5145088"/>
            <a:ext cx="2786063" cy="15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9819" name="TextBox 15"/>
          <p:cNvSpPr txBox="1">
            <a:spLocks noChangeArrowheads="1"/>
          </p:cNvSpPr>
          <p:nvPr/>
        </p:nvSpPr>
        <p:spPr bwMode="auto">
          <a:xfrm>
            <a:off x="1309688" y="4144963"/>
            <a:ext cx="1262062" cy="306387"/>
          </a:xfrm>
          <a:prstGeom prst="rect">
            <a:avLst/>
          </a:prstGeom>
          <a:noFill/>
          <a:ln w="9525">
            <a:noFill/>
            <a:miter lim="800000"/>
            <a:headEnd/>
            <a:tailEnd/>
          </a:ln>
        </p:spPr>
        <p:txBody>
          <a:bodyPr wrap="none">
            <a:spAutoFit/>
          </a:bodyPr>
          <a:lstStyle/>
          <a:p>
            <a:r>
              <a:rPr lang="zh-CN" altLang="en-US" sz="1400" b="1">
                <a:solidFill>
                  <a:srgbClr val="C00000"/>
                </a:solidFill>
              </a:rPr>
              <a:t>有屏蔽层时：</a:t>
            </a:r>
          </a:p>
        </p:txBody>
      </p:sp>
      <p:sp>
        <p:nvSpPr>
          <p:cNvPr id="119820" name="TextBox 16"/>
          <p:cNvSpPr txBox="1">
            <a:spLocks noChangeArrowheads="1"/>
          </p:cNvSpPr>
          <p:nvPr/>
        </p:nvSpPr>
        <p:spPr bwMode="auto">
          <a:xfrm>
            <a:off x="1381125" y="4716463"/>
            <a:ext cx="1262063" cy="306387"/>
          </a:xfrm>
          <a:prstGeom prst="rect">
            <a:avLst/>
          </a:prstGeom>
          <a:noFill/>
          <a:ln w="9525">
            <a:noFill/>
            <a:miter lim="800000"/>
            <a:headEnd/>
            <a:tailEnd/>
          </a:ln>
        </p:spPr>
        <p:txBody>
          <a:bodyPr wrap="none">
            <a:spAutoFit/>
          </a:bodyPr>
          <a:lstStyle/>
          <a:p>
            <a:r>
              <a:rPr lang="zh-CN" altLang="en-US" sz="1400" b="1">
                <a:solidFill>
                  <a:srgbClr val="C00000"/>
                </a:solidFill>
              </a:rPr>
              <a:t>无屏蔽层时：</a:t>
            </a:r>
          </a:p>
        </p:txBody>
      </p:sp>
    </p:spTree>
  </p:cSld>
  <p:clrMapOvr>
    <a:masterClrMapping/>
  </p:clrMapOvr>
  <p:transition>
    <p:randomBar dir="ver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矩形 3"/>
          <p:cNvSpPr>
            <a:spLocks noChangeArrowheads="1"/>
          </p:cNvSpPr>
          <p:nvPr/>
        </p:nvSpPr>
        <p:spPr bwMode="auto">
          <a:xfrm>
            <a:off x="1071538" y="2786852"/>
            <a:ext cx="6715125" cy="2065337"/>
          </a:xfrm>
          <a:prstGeom prst="rect">
            <a:avLst/>
          </a:prstGeom>
          <a:noFill/>
          <a:ln w="9525">
            <a:noFill/>
            <a:miter lim="800000"/>
            <a:headEnd/>
            <a:tailEnd/>
          </a:ln>
        </p:spPr>
        <p:txBody>
          <a:bodyPr>
            <a:spAutoFit/>
          </a:bodyPr>
          <a:lstStyle/>
          <a:p>
            <a:pPr>
              <a:lnSpc>
                <a:spcPct val="250000"/>
              </a:lnSpc>
            </a:pPr>
            <a:r>
              <a:rPr lang="zh-CN" altLang="en-US" sz="2800" dirty="0"/>
              <a:t>     </a:t>
            </a:r>
            <a:r>
              <a:rPr lang="zh-CN" altLang="en-US" sz="2800" dirty="0">
                <a:latin typeface="黑体" pitchFamily="2" charset="-122"/>
                <a:ea typeface="黑体" pitchFamily="2" charset="-122"/>
              </a:rPr>
              <a:t>连接到单台或多台</a:t>
            </a:r>
            <a:r>
              <a:rPr lang="en-US" altLang="zh-CN" sz="2800" dirty="0">
                <a:latin typeface="黑体" pitchFamily="2" charset="-122"/>
                <a:ea typeface="黑体" pitchFamily="2" charset="-122"/>
              </a:rPr>
              <a:t>Ⅰ</a:t>
            </a:r>
            <a:r>
              <a:rPr lang="zh-CN" altLang="en-US" sz="2800" dirty="0">
                <a:latin typeface="黑体" pitchFamily="2" charset="-122"/>
                <a:ea typeface="黑体" pitchFamily="2" charset="-122"/>
              </a:rPr>
              <a:t>级分类试验或</a:t>
            </a:r>
            <a:r>
              <a:rPr lang="en-US" altLang="zh-CN" sz="2800" dirty="0">
                <a:latin typeface="黑体" pitchFamily="2" charset="-122"/>
                <a:ea typeface="黑体" pitchFamily="2" charset="-122"/>
              </a:rPr>
              <a:t>D</a:t>
            </a:r>
            <a:r>
              <a:rPr lang="en-US" altLang="zh-CN" sz="2800" baseline="-16000" dirty="0">
                <a:latin typeface="黑体" pitchFamily="2" charset="-122"/>
                <a:ea typeface="黑体" pitchFamily="2" charset="-122"/>
              </a:rPr>
              <a:t>1</a:t>
            </a:r>
            <a:r>
              <a:rPr lang="zh-CN" altLang="en-US" sz="2800" dirty="0">
                <a:latin typeface="黑体" pitchFamily="2" charset="-122"/>
                <a:ea typeface="黑体" pitchFamily="2" charset="-122"/>
              </a:rPr>
              <a:t>类</a:t>
            </a:r>
            <a:r>
              <a:rPr lang="en-US" altLang="zh-CN" sz="2800" dirty="0">
                <a:latin typeface="黑体" pitchFamily="2" charset="-122"/>
                <a:ea typeface="黑体" pitchFamily="2" charset="-122"/>
              </a:rPr>
              <a:t>SPD</a:t>
            </a:r>
            <a:r>
              <a:rPr lang="zh-CN" altLang="en-US" sz="2800" dirty="0">
                <a:latin typeface="黑体" pitchFamily="2" charset="-122"/>
                <a:ea typeface="黑体" pitchFamily="2" charset="-122"/>
              </a:rPr>
              <a:t>的单根导体最小截面</a:t>
            </a:r>
            <a:r>
              <a:rPr lang="en-US" altLang="zh-CN" sz="2800" dirty="0">
                <a:latin typeface="黑体" pitchFamily="2" charset="-122"/>
                <a:ea typeface="黑体" pitchFamily="2" charset="-122"/>
              </a:rPr>
              <a:t>:</a:t>
            </a:r>
            <a:r>
              <a:rPr lang="en-US" altLang="zh-CN" sz="2800" b="1" dirty="0" err="1">
                <a:solidFill>
                  <a:srgbClr val="FF0000"/>
                </a:solidFill>
                <a:latin typeface="Arial Black" pitchFamily="34" charset="0"/>
                <a:ea typeface="黑体" pitchFamily="2" charset="-122"/>
              </a:rPr>
              <a:t>S</a:t>
            </a:r>
            <a:r>
              <a:rPr lang="en-US" altLang="zh-CN" sz="2800" b="1" baseline="-16000" dirty="0" err="1">
                <a:solidFill>
                  <a:srgbClr val="FF0000"/>
                </a:solidFill>
                <a:latin typeface="Arial Black" pitchFamily="34" charset="0"/>
                <a:ea typeface="黑体" pitchFamily="2" charset="-122"/>
              </a:rPr>
              <a:t>min</a:t>
            </a:r>
            <a:r>
              <a:rPr lang="en-US" altLang="zh-CN" sz="2800" b="1" dirty="0">
                <a:solidFill>
                  <a:srgbClr val="FF0000"/>
                </a:solidFill>
                <a:latin typeface="Arial Black" pitchFamily="34" charset="0"/>
                <a:ea typeface="黑体" pitchFamily="2" charset="-122"/>
              </a:rPr>
              <a:t> ≥</a:t>
            </a:r>
            <a:r>
              <a:rPr lang="en-US" altLang="zh-CN" sz="2800" b="1" dirty="0" err="1">
                <a:solidFill>
                  <a:srgbClr val="FF0000"/>
                </a:solidFill>
                <a:latin typeface="Arial Black" pitchFamily="34" charset="0"/>
                <a:ea typeface="黑体" pitchFamily="2" charset="-122"/>
              </a:rPr>
              <a:t>I</a:t>
            </a:r>
            <a:r>
              <a:rPr lang="en-US" altLang="zh-CN" sz="2800" b="1" baseline="-12000" dirty="0" err="1">
                <a:solidFill>
                  <a:srgbClr val="FF0000"/>
                </a:solidFill>
                <a:latin typeface="Arial Black" pitchFamily="34" charset="0"/>
                <a:ea typeface="黑体" pitchFamily="2" charset="-122"/>
              </a:rPr>
              <a:t>imp</a:t>
            </a:r>
            <a:r>
              <a:rPr lang="en-US" altLang="zh-CN" sz="2800" b="1" dirty="0">
                <a:solidFill>
                  <a:srgbClr val="FF0000"/>
                </a:solidFill>
                <a:latin typeface="Arial Black" pitchFamily="34" charset="0"/>
                <a:ea typeface="黑体" pitchFamily="2" charset="-122"/>
              </a:rPr>
              <a:t>/8</a:t>
            </a:r>
          </a:p>
        </p:txBody>
      </p:sp>
      <p:sp>
        <p:nvSpPr>
          <p:cNvPr id="5" name="Rectangle 2"/>
          <p:cNvSpPr txBox="1">
            <a:spLocks noChangeArrowheads="1"/>
          </p:cNvSpPr>
          <p:nvPr/>
        </p:nvSpPr>
        <p:spPr bwMode="auto">
          <a:xfrm>
            <a:off x="571500" y="1071563"/>
            <a:ext cx="7961313" cy="655637"/>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20836" name="Rectangle 2"/>
          <p:cNvSpPr>
            <a:spLocks noGrp="1" noChangeArrowheads="1"/>
          </p:cNvSpPr>
          <p:nvPr>
            <p:ph type="title"/>
          </p:nvPr>
        </p:nvSpPr>
        <p:spPr>
          <a:xfrm>
            <a:off x="785813" y="1857375"/>
            <a:ext cx="5286375" cy="785813"/>
          </a:xfrm>
        </p:spPr>
        <p:txBody>
          <a:bodyPr/>
          <a:lstStyle/>
          <a:p>
            <a:pPr eaLnBrk="1" hangingPunct="1"/>
            <a:r>
              <a:rPr lang="en-US" altLang="zh-CN" sz="3200" b="1" smtClean="0">
                <a:solidFill>
                  <a:srgbClr val="0070C0"/>
                </a:solidFill>
              </a:rPr>
              <a:t>(12) SPD</a:t>
            </a:r>
            <a:r>
              <a:rPr lang="zh-CN" altLang="en-US" sz="3200" b="1" smtClean="0">
                <a:solidFill>
                  <a:srgbClr val="0070C0"/>
                </a:solidFill>
              </a:rPr>
              <a:t>连接线的基本规定</a:t>
            </a:r>
          </a:p>
        </p:txBody>
      </p:sp>
    </p:spTree>
  </p:cSld>
  <p:clrMapOvr>
    <a:masterClrMapping/>
  </p:clrMapOvr>
  <p:transition>
    <p:randomBar dir="ver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94"/>
          <p:cNvSpPr>
            <a:spLocks noGrp="1" noChangeArrowheads="1"/>
          </p:cNvSpPr>
          <p:nvPr>
            <p:ph type="title"/>
          </p:nvPr>
        </p:nvSpPr>
        <p:spPr>
          <a:xfrm>
            <a:off x="500063" y="1928813"/>
            <a:ext cx="2357437" cy="644525"/>
          </a:xfrm>
          <a:noFill/>
        </p:spPr>
        <p:txBody>
          <a:bodyPr lIns="92075" tIns="46038" rIns="92075" bIns="46038"/>
          <a:lstStyle/>
          <a:p>
            <a:pPr algn="l" eaLnBrk="1" hangingPunct="1"/>
            <a:r>
              <a:rPr lang="en-US" altLang="zh-CN" sz="2400" b="1" smtClean="0">
                <a:solidFill>
                  <a:srgbClr val="0070C0"/>
                </a:solidFill>
              </a:rPr>
              <a:t>·</a:t>
            </a:r>
            <a:r>
              <a:rPr lang="zh-CN" altLang="en-US" sz="2400" b="1" smtClean="0">
                <a:solidFill>
                  <a:srgbClr val="0070C0"/>
                </a:solidFill>
              </a:rPr>
              <a:t>是否需要</a:t>
            </a:r>
            <a:r>
              <a:rPr lang="en-US" altLang="zh-CN" sz="2400" b="1" smtClean="0">
                <a:solidFill>
                  <a:srgbClr val="0070C0"/>
                </a:solidFill>
              </a:rPr>
              <a:t>SPD</a:t>
            </a:r>
            <a:r>
              <a:rPr lang="en-US" altLang="zh-CN" sz="2400" b="1" baseline="-16000" smtClean="0">
                <a:solidFill>
                  <a:srgbClr val="0070C0"/>
                </a:solidFill>
              </a:rPr>
              <a:t>2</a:t>
            </a:r>
          </a:p>
        </p:txBody>
      </p:sp>
      <p:sp>
        <p:nvSpPr>
          <p:cNvPr id="224259" name="Rectangle 195"/>
          <p:cNvSpPr>
            <a:spLocks noChangeArrowheads="1"/>
          </p:cNvSpPr>
          <p:nvPr/>
        </p:nvSpPr>
        <p:spPr bwMode="auto">
          <a:xfrm>
            <a:off x="179388" y="3502025"/>
            <a:ext cx="8964612" cy="2862263"/>
          </a:xfrm>
          <a:prstGeom prst="rect">
            <a:avLst/>
          </a:prstGeom>
          <a:noFill/>
          <a:ln w="9525">
            <a:noFill/>
            <a:miter lim="800000"/>
            <a:headEnd/>
            <a:tailEnd/>
          </a:ln>
        </p:spPr>
        <p:txBody>
          <a:bodyPr>
            <a:spAutoFit/>
          </a:bodyPr>
          <a:lstStyle/>
          <a:p>
            <a:pPr algn="just" eaLnBrk="0" hangingPunct="0">
              <a:lnSpc>
                <a:spcPts val="3600"/>
              </a:lnSpc>
              <a:defRPr/>
            </a:pPr>
            <a:r>
              <a:rPr kumimoji="1" lang="en-US" altLang="zh-CN" b="1" dirty="0">
                <a:latin typeface="Times New Roman" pitchFamily="18" charset="0"/>
              </a:rPr>
              <a:t>·</a:t>
            </a:r>
            <a:r>
              <a:rPr kumimoji="1" lang="zh-CN" altLang="en-US" b="1" dirty="0">
                <a:latin typeface="Times New Roman" pitchFamily="18" charset="0"/>
              </a:rPr>
              <a:t>如果</a:t>
            </a:r>
            <a:r>
              <a:rPr kumimoji="1" lang="en-US" altLang="zh-CN" b="1" dirty="0">
                <a:latin typeface="Times New Roman" pitchFamily="18" charset="0"/>
              </a:rPr>
              <a:t>U</a:t>
            </a:r>
            <a:r>
              <a:rPr kumimoji="1" lang="en-US" altLang="zh-CN" b="1" baseline="-30000" dirty="0">
                <a:latin typeface="Times New Roman" pitchFamily="18" charset="0"/>
              </a:rPr>
              <a:t>p1</a:t>
            </a:r>
            <a:r>
              <a:rPr kumimoji="1" lang="en-US" altLang="zh-CN" b="1" dirty="0">
                <a:latin typeface="Times New Roman" pitchFamily="18" charset="0"/>
              </a:rPr>
              <a:t>×k &lt; 0.8×U</a:t>
            </a:r>
            <a:r>
              <a:rPr kumimoji="1" lang="en-US" altLang="zh-CN" b="1" baseline="-30000" dirty="0">
                <a:latin typeface="Times New Roman" pitchFamily="18" charset="0"/>
              </a:rPr>
              <a:t>W</a:t>
            </a:r>
            <a:r>
              <a:rPr kumimoji="1" lang="zh-CN" altLang="en-US" b="1" dirty="0">
                <a:latin typeface="Times New Roman" pitchFamily="18" charset="0"/>
              </a:rPr>
              <a:t>，仅需要</a:t>
            </a:r>
            <a:r>
              <a:rPr kumimoji="1" lang="en-US" altLang="zh-CN" b="1" dirty="0">
                <a:latin typeface="Times New Roman" pitchFamily="18" charset="0"/>
              </a:rPr>
              <a:t>SPDNo.1</a:t>
            </a:r>
            <a:r>
              <a:rPr kumimoji="1" lang="zh-CN" altLang="en-US" b="1" dirty="0">
                <a:latin typeface="Times New Roman" pitchFamily="18" charset="0"/>
              </a:rPr>
              <a:t>（安装在装置入口处）</a:t>
            </a:r>
          </a:p>
          <a:p>
            <a:pPr algn="just" eaLnBrk="0" hangingPunct="0">
              <a:lnSpc>
                <a:spcPts val="3600"/>
              </a:lnSpc>
              <a:defRPr/>
            </a:pPr>
            <a:r>
              <a:rPr kumimoji="1" lang="en-US" altLang="zh-CN" b="1" dirty="0">
                <a:latin typeface="Times New Roman" pitchFamily="18" charset="0"/>
              </a:rPr>
              <a:t>·</a:t>
            </a:r>
            <a:r>
              <a:rPr kumimoji="1" lang="zh-CN" altLang="en-US" b="1" dirty="0">
                <a:latin typeface="Times New Roman" pitchFamily="18" charset="0"/>
              </a:rPr>
              <a:t>如果</a:t>
            </a:r>
            <a:r>
              <a:rPr kumimoji="1" lang="en-US" altLang="zh-CN" b="1" dirty="0">
                <a:latin typeface="Times New Roman" pitchFamily="18" charset="0"/>
              </a:rPr>
              <a:t>U</a:t>
            </a:r>
            <a:r>
              <a:rPr kumimoji="1" lang="en-US" altLang="zh-CN" b="1" baseline="-30000" dirty="0">
                <a:latin typeface="Times New Roman" pitchFamily="18" charset="0"/>
              </a:rPr>
              <a:t>p1</a:t>
            </a:r>
            <a:r>
              <a:rPr kumimoji="1" lang="en-US" altLang="zh-CN" b="1" dirty="0">
                <a:latin typeface="Times New Roman" pitchFamily="18" charset="0"/>
              </a:rPr>
              <a:t>×k &gt; 0.8×U</a:t>
            </a:r>
            <a:r>
              <a:rPr kumimoji="1" lang="en-US" altLang="zh-CN" b="1" baseline="-30000" dirty="0">
                <a:latin typeface="Times New Roman" pitchFamily="18" charset="0"/>
              </a:rPr>
              <a:t>W</a:t>
            </a:r>
            <a:r>
              <a:rPr kumimoji="1" lang="zh-CN" altLang="en-US" b="1" dirty="0">
                <a:latin typeface="Times New Roman" pitchFamily="18" charset="0"/>
              </a:rPr>
              <a:t>，除了</a:t>
            </a:r>
            <a:r>
              <a:rPr kumimoji="1" lang="en-US" altLang="zh-CN" b="1" dirty="0">
                <a:latin typeface="Times New Roman" pitchFamily="18" charset="0"/>
              </a:rPr>
              <a:t>SPDNo.1</a:t>
            </a:r>
            <a:r>
              <a:rPr kumimoji="1" lang="zh-CN" altLang="en-US" b="1" dirty="0">
                <a:latin typeface="Times New Roman" pitchFamily="18" charset="0"/>
              </a:rPr>
              <a:t>还应该安装</a:t>
            </a:r>
            <a:r>
              <a:rPr kumimoji="1" lang="en-US" altLang="zh-CN" b="1" dirty="0">
                <a:latin typeface="Times New Roman" pitchFamily="18" charset="0"/>
              </a:rPr>
              <a:t>SPD No.2</a:t>
            </a:r>
            <a:r>
              <a:rPr kumimoji="1" lang="zh-CN" altLang="en-US" b="1" dirty="0">
                <a:latin typeface="Times New Roman" pitchFamily="18" charset="0"/>
              </a:rPr>
              <a:t>（</a:t>
            </a:r>
            <a:r>
              <a:rPr kumimoji="1" lang="en-US" altLang="zh-CN" b="1" dirty="0">
                <a:latin typeface="Times New Roman" pitchFamily="18" charset="0"/>
              </a:rPr>
              <a:t>U</a:t>
            </a:r>
            <a:r>
              <a:rPr kumimoji="1" lang="en-US" altLang="zh-CN" b="1" baseline="-30000" dirty="0">
                <a:latin typeface="Times New Roman" pitchFamily="18" charset="0"/>
              </a:rPr>
              <a:t>p2</a:t>
            </a:r>
            <a:r>
              <a:rPr kumimoji="1" lang="en-US" altLang="zh-CN" b="1" dirty="0">
                <a:latin typeface="Times New Roman" pitchFamily="18" charset="0"/>
              </a:rPr>
              <a:t> &lt; 0.8U</a:t>
            </a:r>
            <a:r>
              <a:rPr kumimoji="1" lang="en-US" altLang="zh-CN" b="1" baseline="-30000" dirty="0">
                <a:latin typeface="Times New Roman" pitchFamily="18" charset="0"/>
              </a:rPr>
              <a:t>W</a:t>
            </a:r>
            <a:r>
              <a:rPr kumimoji="1" lang="zh-CN" altLang="en-US" b="1" dirty="0">
                <a:latin typeface="Times New Roman" pitchFamily="18" charset="0"/>
              </a:rPr>
              <a:t>）</a:t>
            </a:r>
          </a:p>
          <a:p>
            <a:pPr algn="just" eaLnBrk="0" hangingPunct="0">
              <a:lnSpc>
                <a:spcPts val="3600"/>
              </a:lnSpc>
              <a:defRPr/>
            </a:pPr>
            <a:r>
              <a:rPr kumimoji="1" lang="en-US" altLang="zh-CN" b="1" dirty="0">
                <a:solidFill>
                  <a:srgbClr val="FF0000"/>
                </a:solidFill>
                <a:latin typeface="Times New Roman" pitchFamily="18" charset="0"/>
              </a:rPr>
              <a:t>·</a:t>
            </a:r>
            <a:r>
              <a:rPr kumimoji="1" lang="en-US" altLang="zh-CN" b="1" dirty="0" err="1">
                <a:solidFill>
                  <a:srgbClr val="FF0000"/>
                </a:solidFill>
                <a:latin typeface="Times New Roman" pitchFamily="18" charset="0"/>
              </a:rPr>
              <a:t>E</a:t>
            </a:r>
            <a:r>
              <a:rPr kumimoji="1" lang="en-US" altLang="zh-CN" b="1" baseline="-30000" dirty="0" err="1">
                <a:solidFill>
                  <a:srgbClr val="FF0000"/>
                </a:solidFill>
                <a:latin typeface="Times New Roman" pitchFamily="18" charset="0"/>
              </a:rPr>
              <a:t>q</a:t>
            </a:r>
            <a:r>
              <a:rPr kumimoji="1" lang="zh-CN" altLang="en-US" b="1" dirty="0">
                <a:solidFill>
                  <a:srgbClr val="FF0000"/>
                </a:solidFill>
                <a:latin typeface="Times New Roman" pitchFamily="18" charset="0"/>
              </a:rPr>
              <a:t>是电压耐受能力为</a:t>
            </a:r>
            <a:r>
              <a:rPr kumimoji="1" lang="en-US" altLang="zh-CN" b="1" dirty="0">
                <a:solidFill>
                  <a:srgbClr val="FF0000"/>
                </a:solidFill>
                <a:latin typeface="Times New Roman" pitchFamily="18" charset="0"/>
              </a:rPr>
              <a:t>U</a:t>
            </a:r>
            <a:r>
              <a:rPr kumimoji="1" lang="en-US" altLang="zh-CN" b="1" baseline="-30000" dirty="0">
                <a:solidFill>
                  <a:srgbClr val="FF0000"/>
                </a:solidFill>
                <a:latin typeface="Times New Roman" pitchFamily="18" charset="0"/>
              </a:rPr>
              <a:t>W</a:t>
            </a:r>
            <a:r>
              <a:rPr kumimoji="1" lang="zh-CN" altLang="en-US" b="1" dirty="0">
                <a:solidFill>
                  <a:srgbClr val="FF0000"/>
                </a:solidFill>
                <a:latin typeface="Times New Roman" pitchFamily="18" charset="0"/>
              </a:rPr>
              <a:t>的设备</a:t>
            </a:r>
            <a:r>
              <a:rPr kumimoji="1" lang="zh-CN" altLang="en-US" b="1" dirty="0">
                <a:latin typeface="Times New Roman" pitchFamily="18" charset="0"/>
              </a:rPr>
              <a:t>，如</a:t>
            </a:r>
            <a:r>
              <a:rPr kumimoji="1" lang="en-US" altLang="zh-CN" b="1" dirty="0">
                <a:latin typeface="Times New Roman" pitchFamily="18" charset="0"/>
              </a:rPr>
              <a:t>IEC 60664-1</a:t>
            </a:r>
            <a:r>
              <a:rPr kumimoji="1" lang="zh-CN" altLang="en-US" b="1" dirty="0">
                <a:latin typeface="Times New Roman" pitchFamily="18" charset="0"/>
              </a:rPr>
              <a:t>中所定义。</a:t>
            </a:r>
          </a:p>
          <a:p>
            <a:pPr algn="just" eaLnBrk="0" hangingPunct="0">
              <a:lnSpc>
                <a:spcPts val="3600"/>
              </a:lnSpc>
              <a:defRPr/>
            </a:pPr>
            <a:r>
              <a:rPr kumimoji="1" lang="en-US" altLang="zh-CN" b="1" dirty="0">
                <a:latin typeface="Times New Roman" pitchFamily="18" charset="0"/>
              </a:rPr>
              <a:t>·k</a:t>
            </a:r>
            <a:r>
              <a:rPr kumimoji="1" lang="zh-CN" altLang="en-US" b="1" dirty="0">
                <a:latin typeface="Times New Roman" pitchFamily="18" charset="0"/>
              </a:rPr>
              <a:t>是考虑到可能的振荡得出的系数（</a:t>
            </a:r>
            <a:r>
              <a:rPr kumimoji="1" lang="en-US" altLang="zh-CN" b="1" dirty="0">
                <a:latin typeface="Times New Roman" pitchFamily="18" charset="0"/>
              </a:rPr>
              <a:t>1 &lt; k &lt; 2</a:t>
            </a:r>
            <a:r>
              <a:rPr kumimoji="1" lang="zh-CN" altLang="en-US" b="1" dirty="0">
                <a:latin typeface="Times New Roman" pitchFamily="18" charset="0"/>
              </a:rPr>
              <a:t>）</a:t>
            </a:r>
            <a:endParaRPr kumimoji="1" lang="en-US" altLang="zh-CN" b="1" dirty="0">
              <a:latin typeface="Times New Roman" pitchFamily="18" charset="0"/>
            </a:endParaRPr>
          </a:p>
          <a:p>
            <a:pPr algn="just" eaLnBrk="0" hangingPunct="0">
              <a:lnSpc>
                <a:spcPts val="3600"/>
              </a:lnSpc>
              <a:defRPr/>
            </a:pPr>
            <a:r>
              <a:rPr kumimoji="1" lang="en-US" altLang="zh-CN" b="1" dirty="0">
                <a:latin typeface="Times New Roman" pitchFamily="18" charset="0"/>
              </a:rPr>
              <a:t>·</a:t>
            </a:r>
            <a:r>
              <a:rPr kumimoji="1" lang="en-US" altLang="zh-CN" b="1" dirty="0">
                <a:solidFill>
                  <a:srgbClr val="0070C0"/>
                </a:solidFill>
                <a:effectLst>
                  <a:outerShdw blurRad="38100" dist="38100" dir="2700000" algn="tl">
                    <a:srgbClr val="C0C0C0"/>
                  </a:outerShdw>
                </a:effectLst>
              </a:rPr>
              <a:t> Up </a:t>
            </a:r>
            <a:r>
              <a:rPr kumimoji="1" lang="zh-CN" altLang="en-US" b="1" dirty="0">
                <a:solidFill>
                  <a:srgbClr val="0070C0"/>
                </a:solidFill>
                <a:effectLst>
                  <a:outerShdw blurRad="38100" dist="38100" dir="2700000" algn="tl">
                    <a:srgbClr val="C0C0C0"/>
                  </a:outerShdw>
                </a:effectLst>
              </a:rPr>
              <a:t>（电压保护水平）：</a:t>
            </a:r>
            <a:r>
              <a:rPr kumimoji="1" lang="zh-CN" altLang="en-US" b="1" dirty="0">
                <a:latin typeface="Times New Roman" pitchFamily="18" charset="0"/>
              </a:rPr>
              <a:t>表征</a:t>
            </a:r>
            <a:r>
              <a:rPr kumimoji="1" lang="en-US" altLang="zh-CN" b="1" dirty="0">
                <a:latin typeface="Times New Roman" pitchFamily="18" charset="0"/>
              </a:rPr>
              <a:t>SPD</a:t>
            </a:r>
            <a:r>
              <a:rPr kumimoji="1" lang="zh-CN" altLang="en-US" b="1" dirty="0">
                <a:latin typeface="Times New Roman" pitchFamily="18" charset="0"/>
              </a:rPr>
              <a:t>限制电压的性能参数。</a:t>
            </a:r>
            <a:endParaRPr kumimoji="1" lang="en-US" altLang="zh-CN" b="1" dirty="0">
              <a:latin typeface="Times New Roman" pitchFamily="18" charset="0"/>
            </a:endParaRPr>
          </a:p>
          <a:p>
            <a:pPr algn="just" eaLnBrk="0" hangingPunct="0">
              <a:lnSpc>
                <a:spcPts val="3600"/>
              </a:lnSpc>
              <a:defRPr/>
            </a:pPr>
            <a:r>
              <a:rPr kumimoji="1" lang="en-US" altLang="zh-CN" b="1" dirty="0">
                <a:solidFill>
                  <a:srgbClr val="0070C0"/>
                </a:solidFill>
                <a:latin typeface="Times New Roman" pitchFamily="18" charset="0"/>
              </a:rPr>
              <a:t>   Up </a:t>
            </a:r>
            <a:r>
              <a:rPr kumimoji="1" lang="zh-CN" altLang="en-US" b="1" dirty="0">
                <a:solidFill>
                  <a:srgbClr val="0070C0"/>
                </a:solidFill>
                <a:latin typeface="Times New Roman" pitchFamily="18" charset="0"/>
              </a:rPr>
              <a:t>＜ 设备的耐受电压</a:t>
            </a:r>
            <a:r>
              <a:rPr kumimoji="1" lang="en-US" altLang="zh-CN" b="1" dirty="0">
                <a:solidFill>
                  <a:srgbClr val="0070C0"/>
                </a:solidFill>
                <a:latin typeface="Times New Roman" pitchFamily="18" charset="0"/>
              </a:rPr>
              <a:t>U</a:t>
            </a:r>
            <a:r>
              <a:rPr kumimoji="1" lang="en-US" altLang="zh-CN" b="1" baseline="-25000" dirty="0">
                <a:solidFill>
                  <a:srgbClr val="0070C0"/>
                </a:solidFill>
                <a:latin typeface="Times New Roman" pitchFamily="18" charset="0"/>
              </a:rPr>
              <a:t>W</a:t>
            </a:r>
            <a:r>
              <a:rPr kumimoji="1" lang="en-US" altLang="zh-CN" b="1" dirty="0">
                <a:solidFill>
                  <a:srgbClr val="0070C0"/>
                </a:solidFill>
                <a:latin typeface="Times New Roman" pitchFamily="18" charset="0"/>
              </a:rPr>
              <a:t>  </a:t>
            </a:r>
            <a:r>
              <a:rPr kumimoji="1" lang="zh-CN" altLang="en-US" b="1" dirty="0">
                <a:solidFill>
                  <a:srgbClr val="0070C0"/>
                </a:solidFill>
                <a:latin typeface="Times New Roman" pitchFamily="18" charset="0"/>
              </a:rPr>
              <a:t>但</a:t>
            </a:r>
            <a:r>
              <a:rPr kumimoji="1" lang="en-US" altLang="zh-CN" b="1" dirty="0">
                <a:solidFill>
                  <a:srgbClr val="0070C0"/>
                </a:solidFill>
                <a:latin typeface="Times New Roman" pitchFamily="18" charset="0"/>
              </a:rPr>
              <a:t> Up </a:t>
            </a:r>
            <a:r>
              <a:rPr kumimoji="1" lang="zh-CN" altLang="en-US" b="1" dirty="0">
                <a:solidFill>
                  <a:srgbClr val="0070C0"/>
                </a:solidFill>
                <a:latin typeface="Times New Roman" pitchFamily="18" charset="0"/>
              </a:rPr>
              <a:t>＞ </a:t>
            </a:r>
            <a:r>
              <a:rPr kumimoji="1" lang="en-US" altLang="zh-CN" b="1" dirty="0" err="1">
                <a:solidFill>
                  <a:srgbClr val="0070C0"/>
                </a:solidFill>
                <a:latin typeface="Times New Roman" pitchFamily="18" charset="0"/>
              </a:rPr>
              <a:t>Uc</a:t>
            </a:r>
            <a:endParaRPr kumimoji="1" lang="zh-CN" altLang="en-US" b="1" dirty="0">
              <a:latin typeface="Times New Roman" pitchFamily="18" charset="0"/>
            </a:endParaRPr>
          </a:p>
        </p:txBody>
      </p:sp>
      <p:grpSp>
        <p:nvGrpSpPr>
          <p:cNvPr id="121860" name="Group 196"/>
          <p:cNvGrpSpPr>
            <a:grpSpLocks/>
          </p:cNvGrpSpPr>
          <p:nvPr/>
        </p:nvGrpSpPr>
        <p:grpSpPr bwMode="auto">
          <a:xfrm>
            <a:off x="2857500" y="1357313"/>
            <a:ext cx="5786438" cy="2044700"/>
            <a:chOff x="720" y="576"/>
            <a:chExt cx="4272" cy="2016"/>
          </a:xfrm>
        </p:grpSpPr>
        <p:sp>
          <p:nvSpPr>
            <p:cNvPr id="121865" name="Text Box 197"/>
            <p:cNvSpPr txBox="1">
              <a:spLocks noChangeArrowheads="1"/>
            </p:cNvSpPr>
            <p:nvPr/>
          </p:nvSpPr>
          <p:spPr bwMode="auto">
            <a:xfrm>
              <a:off x="4201" y="2247"/>
              <a:ext cx="791" cy="161"/>
            </a:xfrm>
            <a:prstGeom prst="rect">
              <a:avLst/>
            </a:prstGeom>
            <a:noFill/>
            <a:ln w="9525">
              <a:noFill/>
              <a:miter lim="800000"/>
              <a:headEnd/>
              <a:tailEnd/>
            </a:ln>
          </p:spPr>
          <p:txBody>
            <a:bodyPr/>
            <a:lstStyle/>
            <a:p>
              <a:pPr algn="just" eaLnBrk="0" hangingPunct="0"/>
              <a:r>
                <a:rPr lang="en-US" altLang="zh-CN" sz="1400">
                  <a:latin typeface="Times New Roman" pitchFamily="18" charset="0"/>
                </a:rPr>
                <a:t>IEC 345/02</a:t>
              </a:r>
            </a:p>
          </p:txBody>
        </p:sp>
        <p:grpSp>
          <p:nvGrpSpPr>
            <p:cNvPr id="121866" name="Group 198"/>
            <p:cNvGrpSpPr>
              <a:grpSpLocks/>
            </p:cNvGrpSpPr>
            <p:nvPr/>
          </p:nvGrpSpPr>
          <p:grpSpPr bwMode="auto">
            <a:xfrm>
              <a:off x="720" y="576"/>
              <a:ext cx="3967" cy="2016"/>
              <a:chOff x="720" y="576"/>
              <a:chExt cx="3967" cy="2016"/>
            </a:xfrm>
          </p:grpSpPr>
          <p:sp>
            <p:nvSpPr>
              <p:cNvPr id="121867" name="Line 199"/>
              <p:cNvSpPr>
                <a:spLocks noChangeShapeType="1"/>
              </p:cNvSpPr>
              <p:nvPr/>
            </p:nvSpPr>
            <p:spPr bwMode="auto">
              <a:xfrm>
                <a:off x="1228" y="2592"/>
                <a:ext cx="3449" cy="0"/>
              </a:xfrm>
              <a:prstGeom prst="line">
                <a:avLst/>
              </a:prstGeom>
              <a:noFill/>
              <a:ln w="9525">
                <a:solidFill>
                  <a:schemeClr val="tx1"/>
                </a:solidFill>
                <a:round/>
                <a:headEnd/>
                <a:tailEnd/>
              </a:ln>
            </p:spPr>
            <p:txBody>
              <a:bodyPr/>
              <a:lstStyle/>
              <a:p>
                <a:endParaRPr lang="zh-CN" altLang="en-US"/>
              </a:p>
            </p:txBody>
          </p:sp>
          <p:grpSp>
            <p:nvGrpSpPr>
              <p:cNvPr id="121868" name="Group 200"/>
              <p:cNvGrpSpPr>
                <a:grpSpLocks/>
              </p:cNvGrpSpPr>
              <p:nvPr/>
            </p:nvGrpSpPr>
            <p:grpSpPr bwMode="auto">
              <a:xfrm>
                <a:off x="1915" y="1525"/>
                <a:ext cx="2443" cy="443"/>
                <a:chOff x="1915" y="1525"/>
                <a:chExt cx="2443" cy="443"/>
              </a:xfrm>
            </p:grpSpPr>
            <p:sp>
              <p:nvSpPr>
                <p:cNvPr id="121888" name="Text Box 201"/>
                <p:cNvSpPr txBox="1">
                  <a:spLocks noChangeArrowheads="1"/>
                </p:cNvSpPr>
                <p:nvPr/>
              </p:nvSpPr>
              <p:spPr bwMode="auto">
                <a:xfrm>
                  <a:off x="3611" y="1525"/>
                  <a:ext cx="417" cy="177"/>
                </a:xfrm>
                <a:prstGeom prst="rect">
                  <a:avLst/>
                </a:prstGeom>
                <a:noFill/>
                <a:ln w="9525">
                  <a:noFill/>
                  <a:miter lim="800000"/>
                  <a:headEnd/>
                  <a:tailEnd/>
                </a:ln>
              </p:spPr>
              <p:txBody>
                <a:bodyPr/>
                <a:lstStyle/>
                <a:p>
                  <a:pPr algn="just" eaLnBrk="0" hangingPunct="0"/>
                  <a:r>
                    <a:rPr lang="en-US" altLang="zh-CN" sz="1400">
                      <a:latin typeface="Times New Roman" pitchFamily="18" charset="0"/>
                    </a:rPr>
                    <a:t>Eq</a:t>
                  </a:r>
                </a:p>
              </p:txBody>
            </p:sp>
            <p:sp>
              <p:nvSpPr>
                <p:cNvPr id="121889" name="Text Box 202"/>
                <p:cNvSpPr txBox="1">
                  <a:spLocks noChangeArrowheads="1"/>
                </p:cNvSpPr>
                <p:nvPr/>
              </p:nvSpPr>
              <p:spPr bwMode="auto">
                <a:xfrm>
                  <a:off x="3850" y="1791"/>
                  <a:ext cx="508" cy="177"/>
                </a:xfrm>
                <a:prstGeom prst="rect">
                  <a:avLst/>
                </a:prstGeom>
                <a:noFill/>
                <a:ln w="9525">
                  <a:noFill/>
                  <a:miter lim="800000"/>
                  <a:headEnd/>
                  <a:tailEnd/>
                </a:ln>
              </p:spPr>
              <p:txBody>
                <a:bodyPr/>
                <a:lstStyle/>
                <a:p>
                  <a:pPr algn="just" eaLnBrk="0" hangingPunct="0"/>
                  <a:r>
                    <a:rPr lang="en-US" altLang="zh-CN" sz="1400" i="1">
                      <a:latin typeface="Times New Roman" pitchFamily="18" charset="0"/>
                    </a:rPr>
                    <a:t>U</a:t>
                  </a:r>
                  <a:r>
                    <a:rPr lang="en-US" altLang="zh-CN" sz="1400">
                      <a:latin typeface="Times New Roman" pitchFamily="18" charset="0"/>
                    </a:rPr>
                    <a:t>w</a:t>
                  </a:r>
                </a:p>
              </p:txBody>
            </p:sp>
            <p:sp>
              <p:nvSpPr>
                <p:cNvPr id="121890" name="Text Box 203"/>
                <p:cNvSpPr txBox="1">
                  <a:spLocks noChangeArrowheads="1"/>
                </p:cNvSpPr>
                <p:nvPr/>
              </p:nvSpPr>
              <p:spPr bwMode="auto">
                <a:xfrm>
                  <a:off x="2932" y="1536"/>
                  <a:ext cx="518" cy="178"/>
                </a:xfrm>
                <a:prstGeom prst="rect">
                  <a:avLst/>
                </a:prstGeom>
                <a:noFill/>
                <a:ln w="9525">
                  <a:noFill/>
                  <a:miter lim="800000"/>
                  <a:headEnd/>
                  <a:tailEnd/>
                </a:ln>
              </p:spPr>
              <p:txBody>
                <a:bodyPr/>
                <a:lstStyle/>
                <a:p>
                  <a:pPr algn="just" eaLnBrk="0" hangingPunct="0"/>
                  <a:r>
                    <a:rPr lang="en-US" altLang="zh-CN" sz="1400" i="1">
                      <a:latin typeface="Times New Roman" pitchFamily="18" charset="0"/>
                    </a:rPr>
                    <a:t>U</a:t>
                  </a:r>
                  <a:r>
                    <a:rPr lang="en-US" altLang="zh-CN" sz="1400">
                      <a:latin typeface="Times New Roman" pitchFamily="18" charset="0"/>
                    </a:rPr>
                    <a:t>p2</a:t>
                  </a:r>
                </a:p>
              </p:txBody>
            </p:sp>
            <p:sp>
              <p:nvSpPr>
                <p:cNvPr id="121891" name="Text Box 204"/>
                <p:cNvSpPr txBox="1">
                  <a:spLocks noChangeArrowheads="1"/>
                </p:cNvSpPr>
                <p:nvPr/>
              </p:nvSpPr>
              <p:spPr bwMode="auto">
                <a:xfrm>
                  <a:off x="2930" y="1770"/>
                  <a:ext cx="508" cy="178"/>
                </a:xfrm>
                <a:prstGeom prst="rect">
                  <a:avLst/>
                </a:prstGeom>
                <a:noFill/>
                <a:ln w="9525">
                  <a:noFill/>
                  <a:miter lim="800000"/>
                  <a:headEnd/>
                  <a:tailEnd/>
                </a:ln>
              </p:spPr>
              <p:txBody>
                <a:bodyPr/>
                <a:lstStyle/>
                <a:p>
                  <a:pPr algn="just" eaLnBrk="0" hangingPunct="0"/>
                  <a:r>
                    <a:rPr lang="en-US" altLang="zh-CN" sz="1400">
                      <a:latin typeface="Times New Roman" pitchFamily="18" charset="0"/>
                    </a:rPr>
                    <a:t>No.2</a:t>
                  </a:r>
                </a:p>
              </p:txBody>
            </p:sp>
            <p:sp>
              <p:nvSpPr>
                <p:cNvPr id="121892" name="Text Box 205"/>
                <p:cNvSpPr txBox="1">
                  <a:spLocks noChangeArrowheads="1"/>
                </p:cNvSpPr>
                <p:nvPr/>
              </p:nvSpPr>
              <p:spPr bwMode="auto">
                <a:xfrm>
                  <a:off x="1915" y="1533"/>
                  <a:ext cx="518" cy="178"/>
                </a:xfrm>
                <a:prstGeom prst="rect">
                  <a:avLst/>
                </a:prstGeom>
                <a:noFill/>
                <a:ln w="9525">
                  <a:noFill/>
                  <a:miter lim="800000"/>
                  <a:headEnd/>
                  <a:tailEnd/>
                </a:ln>
              </p:spPr>
              <p:txBody>
                <a:bodyPr/>
                <a:lstStyle/>
                <a:p>
                  <a:pPr algn="just" eaLnBrk="0" hangingPunct="0"/>
                  <a:r>
                    <a:rPr lang="en-US" altLang="zh-CN" sz="1400" i="1">
                      <a:latin typeface="Times New Roman" pitchFamily="18" charset="0"/>
                    </a:rPr>
                    <a:t>U</a:t>
                  </a:r>
                  <a:r>
                    <a:rPr lang="en-US" altLang="zh-CN" sz="1400">
                      <a:latin typeface="Times New Roman" pitchFamily="18" charset="0"/>
                    </a:rPr>
                    <a:t>p1</a:t>
                  </a:r>
                </a:p>
              </p:txBody>
            </p:sp>
            <p:sp>
              <p:nvSpPr>
                <p:cNvPr id="121893" name="Text Box 206"/>
                <p:cNvSpPr txBox="1">
                  <a:spLocks noChangeArrowheads="1"/>
                </p:cNvSpPr>
                <p:nvPr/>
              </p:nvSpPr>
              <p:spPr bwMode="auto">
                <a:xfrm>
                  <a:off x="1915" y="1768"/>
                  <a:ext cx="508" cy="177"/>
                </a:xfrm>
                <a:prstGeom prst="rect">
                  <a:avLst/>
                </a:prstGeom>
                <a:noFill/>
                <a:ln w="9525">
                  <a:noFill/>
                  <a:miter lim="800000"/>
                  <a:headEnd/>
                  <a:tailEnd/>
                </a:ln>
              </p:spPr>
              <p:txBody>
                <a:bodyPr/>
                <a:lstStyle/>
                <a:p>
                  <a:pPr algn="just" eaLnBrk="0" hangingPunct="0"/>
                  <a:r>
                    <a:rPr lang="en-US" altLang="zh-CN" sz="1400">
                      <a:latin typeface="Times New Roman" pitchFamily="18" charset="0"/>
                    </a:rPr>
                    <a:t>No.1</a:t>
                  </a:r>
                </a:p>
              </p:txBody>
            </p:sp>
          </p:grpSp>
          <p:sp>
            <p:nvSpPr>
              <p:cNvPr id="121869" name="Line 207"/>
              <p:cNvSpPr>
                <a:spLocks noChangeShapeType="1"/>
              </p:cNvSpPr>
              <p:nvPr/>
            </p:nvSpPr>
            <p:spPr bwMode="auto">
              <a:xfrm>
                <a:off x="1228" y="1169"/>
                <a:ext cx="0" cy="1423"/>
              </a:xfrm>
              <a:prstGeom prst="line">
                <a:avLst/>
              </a:prstGeom>
              <a:noFill/>
              <a:ln w="9525">
                <a:solidFill>
                  <a:schemeClr val="tx1"/>
                </a:solidFill>
                <a:round/>
                <a:headEnd/>
                <a:tailEnd/>
              </a:ln>
            </p:spPr>
            <p:txBody>
              <a:bodyPr/>
              <a:lstStyle/>
              <a:p>
                <a:endParaRPr lang="zh-CN" altLang="en-US"/>
              </a:p>
            </p:txBody>
          </p:sp>
          <p:sp>
            <p:nvSpPr>
              <p:cNvPr id="121870" name="Line 208"/>
              <p:cNvSpPr>
                <a:spLocks noChangeShapeType="1"/>
              </p:cNvSpPr>
              <p:nvPr/>
            </p:nvSpPr>
            <p:spPr bwMode="auto">
              <a:xfrm>
                <a:off x="720" y="1466"/>
                <a:ext cx="2792" cy="0"/>
              </a:xfrm>
              <a:prstGeom prst="line">
                <a:avLst/>
              </a:prstGeom>
              <a:noFill/>
              <a:ln w="9525">
                <a:solidFill>
                  <a:schemeClr val="tx1"/>
                </a:solidFill>
                <a:round/>
                <a:headEnd/>
                <a:tailEnd/>
              </a:ln>
            </p:spPr>
            <p:txBody>
              <a:bodyPr/>
              <a:lstStyle/>
              <a:p>
                <a:endParaRPr lang="zh-CN" altLang="en-US"/>
              </a:p>
            </p:txBody>
          </p:sp>
          <p:sp>
            <p:nvSpPr>
              <p:cNvPr id="121871" name="Rectangle 209"/>
              <p:cNvSpPr>
                <a:spLocks noChangeArrowheads="1"/>
              </p:cNvSpPr>
              <p:nvPr/>
            </p:nvSpPr>
            <p:spPr bwMode="auto">
              <a:xfrm>
                <a:off x="3512" y="1464"/>
                <a:ext cx="1036" cy="539"/>
              </a:xfrm>
              <a:prstGeom prst="rect">
                <a:avLst/>
              </a:prstGeom>
              <a:noFill/>
              <a:ln w="9525">
                <a:solidFill>
                  <a:schemeClr val="tx1"/>
                </a:solidFill>
                <a:miter lim="800000"/>
                <a:headEnd/>
                <a:tailEnd/>
              </a:ln>
            </p:spPr>
            <p:txBody>
              <a:bodyPr/>
              <a:lstStyle/>
              <a:p>
                <a:endParaRPr lang="zh-CN" altLang="en-US"/>
              </a:p>
            </p:txBody>
          </p:sp>
          <p:sp>
            <p:nvSpPr>
              <p:cNvPr id="121872" name="Line 210"/>
              <p:cNvSpPr>
                <a:spLocks noChangeShapeType="1"/>
              </p:cNvSpPr>
              <p:nvPr/>
            </p:nvSpPr>
            <p:spPr bwMode="auto">
              <a:xfrm>
                <a:off x="1714" y="1468"/>
                <a:ext cx="0" cy="84"/>
              </a:xfrm>
              <a:prstGeom prst="line">
                <a:avLst/>
              </a:prstGeom>
              <a:noFill/>
              <a:ln w="9525">
                <a:solidFill>
                  <a:schemeClr val="tx1"/>
                </a:solidFill>
                <a:round/>
                <a:headEnd/>
                <a:tailEnd/>
              </a:ln>
            </p:spPr>
            <p:txBody>
              <a:bodyPr/>
              <a:lstStyle/>
              <a:p>
                <a:endParaRPr lang="zh-CN" altLang="en-US"/>
              </a:p>
            </p:txBody>
          </p:sp>
          <p:sp>
            <p:nvSpPr>
              <p:cNvPr id="121873" name="Rectangle 211"/>
              <p:cNvSpPr>
                <a:spLocks noChangeArrowheads="1"/>
              </p:cNvSpPr>
              <p:nvPr/>
            </p:nvSpPr>
            <p:spPr bwMode="auto">
              <a:xfrm>
                <a:off x="1570" y="1550"/>
                <a:ext cx="292" cy="458"/>
              </a:xfrm>
              <a:prstGeom prst="rect">
                <a:avLst/>
              </a:prstGeom>
              <a:noFill/>
              <a:ln w="9525">
                <a:solidFill>
                  <a:schemeClr val="tx1"/>
                </a:solidFill>
                <a:miter lim="800000"/>
                <a:headEnd/>
                <a:tailEnd/>
              </a:ln>
            </p:spPr>
            <p:txBody>
              <a:bodyPr/>
              <a:lstStyle/>
              <a:p>
                <a:pPr algn="just" eaLnBrk="0" hangingPunct="0">
                  <a:lnSpc>
                    <a:spcPts val="2100"/>
                  </a:lnSpc>
                </a:pPr>
                <a:endParaRPr lang="en-US" altLang="zh-CN" sz="1200">
                  <a:latin typeface="Times New Roman" pitchFamily="18" charset="0"/>
                </a:endParaRPr>
              </a:p>
            </p:txBody>
          </p:sp>
          <p:sp>
            <p:nvSpPr>
              <p:cNvPr id="121874" name="Line 212"/>
              <p:cNvSpPr>
                <a:spLocks noChangeShapeType="1"/>
              </p:cNvSpPr>
              <p:nvPr/>
            </p:nvSpPr>
            <p:spPr bwMode="auto">
              <a:xfrm>
                <a:off x="1725" y="2008"/>
                <a:ext cx="0" cy="83"/>
              </a:xfrm>
              <a:prstGeom prst="line">
                <a:avLst/>
              </a:prstGeom>
              <a:noFill/>
              <a:ln w="9525">
                <a:solidFill>
                  <a:schemeClr val="tx1"/>
                </a:solidFill>
                <a:round/>
                <a:headEnd/>
                <a:tailEnd/>
              </a:ln>
            </p:spPr>
            <p:txBody>
              <a:bodyPr/>
              <a:lstStyle/>
              <a:p>
                <a:endParaRPr lang="zh-CN" altLang="en-US"/>
              </a:p>
            </p:txBody>
          </p:sp>
          <p:sp>
            <p:nvSpPr>
              <p:cNvPr id="121875" name="Line 213"/>
              <p:cNvSpPr>
                <a:spLocks noChangeShapeType="1"/>
              </p:cNvSpPr>
              <p:nvPr/>
            </p:nvSpPr>
            <p:spPr bwMode="auto">
              <a:xfrm>
                <a:off x="2729" y="1466"/>
                <a:ext cx="0" cy="84"/>
              </a:xfrm>
              <a:prstGeom prst="line">
                <a:avLst/>
              </a:prstGeom>
              <a:noFill/>
              <a:ln w="9525">
                <a:solidFill>
                  <a:schemeClr val="tx1"/>
                </a:solidFill>
                <a:prstDash val="dash"/>
                <a:round/>
                <a:headEnd/>
                <a:tailEnd/>
              </a:ln>
            </p:spPr>
            <p:txBody>
              <a:bodyPr/>
              <a:lstStyle/>
              <a:p>
                <a:endParaRPr lang="zh-CN" altLang="en-US"/>
              </a:p>
            </p:txBody>
          </p:sp>
          <p:sp>
            <p:nvSpPr>
              <p:cNvPr id="121876" name="Rectangle 214"/>
              <p:cNvSpPr>
                <a:spLocks noChangeArrowheads="1"/>
              </p:cNvSpPr>
              <p:nvPr/>
            </p:nvSpPr>
            <p:spPr bwMode="auto">
              <a:xfrm>
                <a:off x="2585" y="1544"/>
                <a:ext cx="271" cy="409"/>
              </a:xfrm>
              <a:prstGeom prst="rect">
                <a:avLst/>
              </a:prstGeom>
              <a:noFill/>
              <a:ln w="9525">
                <a:solidFill>
                  <a:schemeClr val="tx1"/>
                </a:solidFill>
                <a:prstDash val="dash"/>
                <a:miter lim="800000"/>
                <a:headEnd/>
                <a:tailEnd/>
              </a:ln>
            </p:spPr>
            <p:txBody>
              <a:bodyPr/>
              <a:lstStyle/>
              <a:p>
                <a:pPr algn="just" eaLnBrk="0" hangingPunct="0"/>
                <a:endParaRPr lang="en-US" altLang="zh-CN" sz="800">
                  <a:latin typeface="Times New Roman" pitchFamily="18" charset="0"/>
                </a:endParaRPr>
              </a:p>
            </p:txBody>
          </p:sp>
          <p:sp>
            <p:nvSpPr>
              <p:cNvPr id="121877" name="Line 215"/>
              <p:cNvSpPr>
                <a:spLocks noChangeShapeType="1"/>
              </p:cNvSpPr>
              <p:nvPr/>
            </p:nvSpPr>
            <p:spPr bwMode="auto">
              <a:xfrm>
                <a:off x="2750" y="2005"/>
                <a:ext cx="0" cy="52"/>
              </a:xfrm>
              <a:prstGeom prst="line">
                <a:avLst/>
              </a:prstGeom>
              <a:noFill/>
              <a:ln w="9525">
                <a:solidFill>
                  <a:schemeClr val="tx1"/>
                </a:solidFill>
                <a:round/>
                <a:headEnd/>
                <a:tailEnd/>
              </a:ln>
            </p:spPr>
            <p:txBody>
              <a:bodyPr/>
              <a:lstStyle/>
              <a:p>
                <a:endParaRPr lang="zh-CN" altLang="en-US"/>
              </a:p>
            </p:txBody>
          </p:sp>
          <p:sp>
            <p:nvSpPr>
              <p:cNvPr id="121878" name="Line 216"/>
              <p:cNvSpPr>
                <a:spLocks noChangeShapeType="1"/>
              </p:cNvSpPr>
              <p:nvPr/>
            </p:nvSpPr>
            <p:spPr bwMode="auto">
              <a:xfrm>
                <a:off x="2748" y="2053"/>
                <a:ext cx="1125" cy="0"/>
              </a:xfrm>
              <a:prstGeom prst="line">
                <a:avLst/>
              </a:prstGeom>
              <a:noFill/>
              <a:ln w="9525">
                <a:solidFill>
                  <a:schemeClr val="tx1"/>
                </a:solidFill>
                <a:round/>
                <a:headEnd/>
                <a:tailEnd/>
              </a:ln>
            </p:spPr>
            <p:txBody>
              <a:bodyPr/>
              <a:lstStyle/>
              <a:p>
                <a:endParaRPr lang="zh-CN" altLang="en-US"/>
              </a:p>
            </p:txBody>
          </p:sp>
          <p:sp>
            <p:nvSpPr>
              <p:cNvPr id="121879" name="Line 217"/>
              <p:cNvSpPr>
                <a:spLocks noChangeShapeType="1"/>
              </p:cNvSpPr>
              <p:nvPr/>
            </p:nvSpPr>
            <p:spPr bwMode="auto">
              <a:xfrm>
                <a:off x="1735" y="2053"/>
                <a:ext cx="1028" cy="0"/>
              </a:xfrm>
              <a:prstGeom prst="line">
                <a:avLst/>
              </a:prstGeom>
              <a:noFill/>
              <a:ln w="9525">
                <a:solidFill>
                  <a:schemeClr val="tx1"/>
                </a:solidFill>
                <a:prstDash val="dash"/>
                <a:round/>
                <a:headEnd/>
                <a:tailEnd/>
              </a:ln>
            </p:spPr>
            <p:txBody>
              <a:bodyPr/>
              <a:lstStyle/>
              <a:p>
                <a:endParaRPr lang="zh-CN" altLang="en-US"/>
              </a:p>
            </p:txBody>
          </p:sp>
          <p:sp>
            <p:nvSpPr>
              <p:cNvPr id="121880" name="Line 218"/>
              <p:cNvSpPr>
                <a:spLocks noChangeShapeType="1"/>
              </p:cNvSpPr>
              <p:nvPr/>
            </p:nvSpPr>
            <p:spPr bwMode="auto">
              <a:xfrm>
                <a:off x="1577" y="2101"/>
                <a:ext cx="298" cy="0"/>
              </a:xfrm>
              <a:prstGeom prst="line">
                <a:avLst/>
              </a:prstGeom>
              <a:noFill/>
              <a:ln w="9525">
                <a:solidFill>
                  <a:schemeClr val="tx1"/>
                </a:solidFill>
                <a:round/>
                <a:headEnd/>
                <a:tailEnd/>
              </a:ln>
            </p:spPr>
            <p:txBody>
              <a:bodyPr/>
              <a:lstStyle/>
              <a:p>
                <a:endParaRPr lang="zh-CN" altLang="en-US"/>
              </a:p>
            </p:txBody>
          </p:sp>
          <p:sp>
            <p:nvSpPr>
              <p:cNvPr id="121881" name="Line 219"/>
              <p:cNvSpPr>
                <a:spLocks noChangeShapeType="1"/>
              </p:cNvSpPr>
              <p:nvPr/>
            </p:nvSpPr>
            <p:spPr bwMode="auto">
              <a:xfrm>
                <a:off x="1608" y="2131"/>
                <a:ext cx="235" cy="0"/>
              </a:xfrm>
              <a:prstGeom prst="line">
                <a:avLst/>
              </a:prstGeom>
              <a:noFill/>
              <a:ln w="9525">
                <a:solidFill>
                  <a:schemeClr val="tx1"/>
                </a:solidFill>
                <a:round/>
                <a:headEnd/>
                <a:tailEnd/>
              </a:ln>
            </p:spPr>
            <p:txBody>
              <a:bodyPr/>
              <a:lstStyle/>
              <a:p>
                <a:endParaRPr lang="zh-CN" altLang="en-US"/>
              </a:p>
            </p:txBody>
          </p:sp>
          <p:sp>
            <p:nvSpPr>
              <p:cNvPr id="121882" name="Line 220"/>
              <p:cNvSpPr>
                <a:spLocks noChangeShapeType="1"/>
              </p:cNvSpPr>
              <p:nvPr/>
            </p:nvSpPr>
            <p:spPr bwMode="auto">
              <a:xfrm>
                <a:off x="1661" y="2151"/>
                <a:ext cx="140" cy="0"/>
              </a:xfrm>
              <a:prstGeom prst="line">
                <a:avLst/>
              </a:prstGeom>
              <a:noFill/>
              <a:ln w="9525">
                <a:solidFill>
                  <a:schemeClr val="tx1"/>
                </a:solidFill>
                <a:round/>
                <a:headEnd/>
                <a:tailEnd/>
              </a:ln>
            </p:spPr>
            <p:txBody>
              <a:bodyPr/>
              <a:lstStyle/>
              <a:p>
                <a:endParaRPr lang="zh-CN" altLang="en-US"/>
              </a:p>
            </p:txBody>
          </p:sp>
          <p:sp>
            <p:nvSpPr>
              <p:cNvPr id="121883" name="Line 221"/>
              <p:cNvSpPr>
                <a:spLocks noChangeShapeType="1"/>
              </p:cNvSpPr>
              <p:nvPr/>
            </p:nvSpPr>
            <p:spPr bwMode="auto">
              <a:xfrm>
                <a:off x="4664" y="1169"/>
                <a:ext cx="0" cy="1062"/>
              </a:xfrm>
              <a:prstGeom prst="line">
                <a:avLst/>
              </a:prstGeom>
              <a:noFill/>
              <a:ln w="9525">
                <a:solidFill>
                  <a:schemeClr val="tx1"/>
                </a:solidFill>
                <a:round/>
                <a:headEnd/>
                <a:tailEnd/>
              </a:ln>
            </p:spPr>
            <p:txBody>
              <a:bodyPr/>
              <a:lstStyle/>
              <a:p>
                <a:endParaRPr lang="zh-CN" altLang="en-US"/>
              </a:p>
            </p:txBody>
          </p:sp>
          <p:sp>
            <p:nvSpPr>
              <p:cNvPr id="121884" name="Line 222"/>
              <p:cNvSpPr>
                <a:spLocks noChangeShapeType="1"/>
              </p:cNvSpPr>
              <p:nvPr/>
            </p:nvSpPr>
            <p:spPr bwMode="auto">
              <a:xfrm>
                <a:off x="3873" y="2004"/>
                <a:ext cx="0" cy="50"/>
              </a:xfrm>
              <a:prstGeom prst="line">
                <a:avLst/>
              </a:prstGeom>
              <a:noFill/>
              <a:ln w="9525">
                <a:solidFill>
                  <a:schemeClr val="tx1"/>
                </a:solidFill>
                <a:round/>
                <a:headEnd/>
                <a:tailEnd/>
              </a:ln>
            </p:spPr>
            <p:txBody>
              <a:bodyPr/>
              <a:lstStyle/>
              <a:p>
                <a:endParaRPr lang="zh-CN" altLang="en-US"/>
              </a:p>
            </p:txBody>
          </p:sp>
          <p:sp>
            <p:nvSpPr>
              <p:cNvPr id="121885" name="Line 223"/>
              <p:cNvSpPr>
                <a:spLocks noChangeShapeType="1"/>
              </p:cNvSpPr>
              <p:nvPr/>
            </p:nvSpPr>
            <p:spPr bwMode="auto">
              <a:xfrm>
                <a:off x="2751" y="1939"/>
                <a:ext cx="0" cy="119"/>
              </a:xfrm>
              <a:prstGeom prst="line">
                <a:avLst/>
              </a:prstGeom>
              <a:noFill/>
              <a:ln w="9525">
                <a:solidFill>
                  <a:schemeClr val="tx1"/>
                </a:solidFill>
                <a:prstDash val="dash"/>
                <a:round/>
                <a:headEnd/>
                <a:tailEnd/>
              </a:ln>
            </p:spPr>
            <p:txBody>
              <a:bodyPr/>
              <a:lstStyle/>
              <a:p>
                <a:endParaRPr lang="zh-CN" altLang="en-US"/>
              </a:p>
            </p:txBody>
          </p:sp>
          <p:sp>
            <p:nvSpPr>
              <p:cNvPr id="121886" name="AutoShape 224"/>
              <p:cNvSpPr>
                <a:spLocks noChangeArrowheads="1"/>
              </p:cNvSpPr>
              <p:nvPr/>
            </p:nvSpPr>
            <p:spPr bwMode="auto">
              <a:xfrm>
                <a:off x="1228" y="576"/>
                <a:ext cx="3426" cy="593"/>
              </a:xfrm>
              <a:prstGeom prst="flowChartExtract">
                <a:avLst/>
              </a:prstGeom>
              <a:noFill/>
              <a:ln w="9525">
                <a:solidFill>
                  <a:schemeClr val="tx1"/>
                </a:solidFill>
                <a:miter lim="800000"/>
                <a:headEnd/>
                <a:tailEnd/>
              </a:ln>
            </p:spPr>
            <p:txBody>
              <a:bodyPr/>
              <a:lstStyle/>
              <a:p>
                <a:endParaRPr lang="zh-CN" altLang="en-US"/>
              </a:p>
            </p:txBody>
          </p:sp>
          <p:sp>
            <p:nvSpPr>
              <p:cNvPr id="121887" name="Line 225"/>
              <p:cNvSpPr>
                <a:spLocks noChangeShapeType="1"/>
              </p:cNvSpPr>
              <p:nvPr/>
            </p:nvSpPr>
            <p:spPr bwMode="auto">
              <a:xfrm>
                <a:off x="4687" y="2415"/>
                <a:ext cx="0" cy="175"/>
              </a:xfrm>
              <a:prstGeom prst="line">
                <a:avLst/>
              </a:prstGeom>
              <a:noFill/>
              <a:ln w="9525">
                <a:solidFill>
                  <a:schemeClr val="tx1"/>
                </a:solidFill>
                <a:round/>
                <a:headEnd/>
                <a:tailEnd/>
              </a:ln>
            </p:spPr>
            <p:txBody>
              <a:bodyPr/>
              <a:lstStyle/>
              <a:p>
                <a:endParaRPr lang="zh-CN" altLang="en-US"/>
              </a:p>
            </p:txBody>
          </p:sp>
        </p:grpSp>
      </p:grpSp>
      <p:sp>
        <p:nvSpPr>
          <p:cNvPr id="121861" name="矩形 33"/>
          <p:cNvSpPr>
            <a:spLocks noChangeArrowheads="1"/>
          </p:cNvSpPr>
          <p:nvPr/>
        </p:nvSpPr>
        <p:spPr bwMode="auto">
          <a:xfrm>
            <a:off x="3571875" y="3071813"/>
            <a:ext cx="4143375" cy="339725"/>
          </a:xfrm>
          <a:prstGeom prst="rect">
            <a:avLst/>
          </a:prstGeom>
          <a:noFill/>
          <a:ln w="9525">
            <a:noFill/>
            <a:miter lim="800000"/>
            <a:headEnd/>
            <a:tailEnd/>
          </a:ln>
        </p:spPr>
        <p:txBody>
          <a:bodyPr>
            <a:spAutoFit/>
          </a:bodyPr>
          <a:lstStyle/>
          <a:p>
            <a:pPr indent="266700" algn="ctr" eaLnBrk="0" hangingPunct="0"/>
            <a:r>
              <a:rPr kumimoji="1" lang="zh-CN" altLang="en-US" sz="1600" b="1">
                <a:solidFill>
                  <a:srgbClr val="0070C0"/>
                </a:solidFill>
                <a:latin typeface="Times New Roman" pitchFamily="18" charset="0"/>
              </a:rPr>
              <a:t>是否需要附加保护的图例</a:t>
            </a:r>
            <a:endParaRPr kumimoji="1" lang="zh-CN" altLang="en-US" sz="1600">
              <a:solidFill>
                <a:srgbClr val="0070C0"/>
              </a:solidFill>
              <a:latin typeface="Times New Roman" pitchFamily="18" charset="0"/>
            </a:endParaRPr>
          </a:p>
        </p:txBody>
      </p:sp>
      <p:sp>
        <p:nvSpPr>
          <p:cNvPr id="35" name="Rectangle 2"/>
          <p:cNvSpPr txBox="1">
            <a:spLocks noChangeArrowheads="1"/>
          </p:cNvSpPr>
          <p:nvPr/>
        </p:nvSpPr>
        <p:spPr bwMode="auto">
          <a:xfrm>
            <a:off x="571500" y="785813"/>
            <a:ext cx="7961313" cy="655637"/>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21863" name="TextBox 35"/>
          <p:cNvSpPr txBox="1">
            <a:spLocks noChangeArrowheads="1"/>
          </p:cNvSpPr>
          <p:nvPr/>
        </p:nvSpPr>
        <p:spPr bwMode="auto">
          <a:xfrm>
            <a:off x="5072063" y="2357438"/>
            <a:ext cx="369887" cy="409575"/>
          </a:xfrm>
          <a:prstGeom prst="rect">
            <a:avLst/>
          </a:prstGeom>
          <a:noFill/>
          <a:ln w="9525">
            <a:noFill/>
            <a:miter lim="800000"/>
            <a:headEnd/>
            <a:tailEnd/>
          </a:ln>
        </p:spPr>
        <p:txBody>
          <a:bodyPr vert="eaVert" wrap="none">
            <a:spAutoFit/>
          </a:bodyPr>
          <a:lstStyle/>
          <a:p>
            <a:r>
              <a:rPr lang="en-US" altLang="zh-CN" sz="1200" b="1"/>
              <a:t>SPD</a:t>
            </a:r>
            <a:endParaRPr lang="zh-CN" altLang="en-US" sz="1200" b="1"/>
          </a:p>
        </p:txBody>
      </p:sp>
      <p:sp>
        <p:nvSpPr>
          <p:cNvPr id="121864" name="TextBox 36"/>
          <p:cNvSpPr txBox="1">
            <a:spLocks noChangeArrowheads="1"/>
          </p:cNvSpPr>
          <p:nvPr/>
        </p:nvSpPr>
        <p:spPr bwMode="auto">
          <a:xfrm>
            <a:off x="3702050" y="2357438"/>
            <a:ext cx="369888" cy="409575"/>
          </a:xfrm>
          <a:prstGeom prst="rect">
            <a:avLst/>
          </a:prstGeom>
          <a:noFill/>
          <a:ln w="9525">
            <a:noFill/>
            <a:miter lim="800000"/>
            <a:headEnd/>
            <a:tailEnd/>
          </a:ln>
        </p:spPr>
        <p:txBody>
          <a:bodyPr vert="eaVert" wrap="none">
            <a:spAutoFit/>
          </a:bodyPr>
          <a:lstStyle/>
          <a:p>
            <a:r>
              <a:rPr lang="en-US" altLang="zh-CN" sz="1200" b="1"/>
              <a:t>SPD</a:t>
            </a:r>
            <a:endParaRPr lang="zh-CN" altLang="en-US" sz="1200" b="1"/>
          </a:p>
        </p:txBody>
      </p:sp>
    </p:spTree>
  </p:cSld>
  <p:clrMapOvr>
    <a:masterClrMapping/>
  </p:clrMapOvr>
  <p:transition>
    <p:randomBar dir="ver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title"/>
          </p:nvPr>
        </p:nvSpPr>
        <p:spPr>
          <a:xfrm>
            <a:off x="928688" y="2143125"/>
            <a:ext cx="5929312" cy="509588"/>
          </a:xfrm>
          <a:noFill/>
        </p:spPr>
        <p:txBody>
          <a:bodyPr lIns="92075" tIns="46038" rIns="92075" bIns="46038"/>
          <a:lstStyle/>
          <a:p>
            <a:pPr algn="l" eaLnBrk="1" hangingPunct="1"/>
            <a:r>
              <a:rPr lang="zh-CN" altLang="en-US" sz="2800" b="1" smtClean="0">
                <a:solidFill>
                  <a:srgbClr val="0070C0"/>
                </a:solidFill>
              </a:rPr>
              <a:t>归纳：需安装</a:t>
            </a:r>
            <a:r>
              <a:rPr lang="en-US" altLang="zh-CN" sz="2800" b="1" smtClean="0">
                <a:solidFill>
                  <a:srgbClr val="0070C0"/>
                </a:solidFill>
              </a:rPr>
              <a:t>SPD</a:t>
            </a:r>
            <a:r>
              <a:rPr lang="en-US" altLang="zh-CN" sz="2800" b="1" baseline="-16000" smtClean="0">
                <a:solidFill>
                  <a:srgbClr val="0070C0"/>
                </a:solidFill>
              </a:rPr>
              <a:t>2</a:t>
            </a:r>
            <a:r>
              <a:rPr lang="zh-CN" altLang="en-US" sz="2800" b="1" smtClean="0">
                <a:solidFill>
                  <a:srgbClr val="0070C0"/>
                </a:solidFill>
              </a:rPr>
              <a:t>、</a:t>
            </a:r>
            <a:r>
              <a:rPr lang="en-US" altLang="zh-CN" sz="2800" b="1" smtClean="0">
                <a:solidFill>
                  <a:srgbClr val="0070C0"/>
                </a:solidFill>
              </a:rPr>
              <a:t>SPD</a:t>
            </a:r>
            <a:r>
              <a:rPr lang="en-US" altLang="zh-CN" sz="2800" b="1" baseline="-16000" smtClean="0">
                <a:solidFill>
                  <a:srgbClr val="0070C0"/>
                </a:solidFill>
              </a:rPr>
              <a:t>3</a:t>
            </a:r>
            <a:r>
              <a:rPr lang="zh-CN" altLang="en-US" sz="2800" b="1" smtClean="0">
                <a:solidFill>
                  <a:srgbClr val="0070C0"/>
                </a:solidFill>
              </a:rPr>
              <a:t>的条件</a:t>
            </a:r>
          </a:p>
        </p:txBody>
      </p:sp>
      <p:sp>
        <p:nvSpPr>
          <p:cNvPr id="122883" name="Rectangle 7"/>
          <p:cNvSpPr>
            <a:spLocks noGrp="1" noChangeArrowheads="1"/>
          </p:cNvSpPr>
          <p:nvPr>
            <p:ph type="body" idx="1"/>
          </p:nvPr>
        </p:nvSpPr>
        <p:spPr>
          <a:xfrm>
            <a:off x="571500" y="2857500"/>
            <a:ext cx="8072438" cy="2609850"/>
          </a:xfrm>
          <a:noFill/>
        </p:spPr>
        <p:txBody>
          <a:bodyPr/>
          <a:lstStyle/>
          <a:p>
            <a:pPr eaLnBrk="1" hangingPunct="1">
              <a:lnSpc>
                <a:spcPct val="200000"/>
              </a:lnSpc>
              <a:buFontTx/>
              <a:buNone/>
            </a:pPr>
            <a:r>
              <a:rPr lang="en-US" altLang="zh-CN" sz="2400" smtClean="0">
                <a:latin typeface="黑体" pitchFamily="2" charset="-122"/>
                <a:ea typeface="黑体" pitchFamily="2" charset="-122"/>
              </a:rPr>
              <a:t>·</a:t>
            </a:r>
            <a:r>
              <a:rPr lang="zh-CN" altLang="en-US" sz="2400" smtClean="0">
                <a:latin typeface="黑体" pitchFamily="2" charset="-122"/>
                <a:ea typeface="黑体" pitchFamily="2" charset="-122"/>
              </a:rPr>
              <a:t>当</a:t>
            </a:r>
            <a:r>
              <a:rPr lang="en-US" altLang="zh-CN" sz="2400" smtClean="0">
                <a:latin typeface="黑体" pitchFamily="2" charset="-122"/>
                <a:ea typeface="黑体" pitchFamily="2" charset="-122"/>
              </a:rPr>
              <a:t>U</a:t>
            </a:r>
            <a:r>
              <a:rPr lang="en-US" altLang="zh-CN" sz="2400" baseline="-16000" smtClean="0">
                <a:latin typeface="黑体" pitchFamily="2" charset="-122"/>
                <a:ea typeface="黑体" pitchFamily="2" charset="-122"/>
              </a:rPr>
              <a:t>P</a:t>
            </a:r>
            <a:r>
              <a:rPr lang="zh-CN" altLang="en-US" sz="2400" smtClean="0">
                <a:latin typeface="黑体" pitchFamily="2" charset="-122"/>
                <a:ea typeface="黑体" pitchFamily="2" charset="-122"/>
              </a:rPr>
              <a:t>＞</a:t>
            </a:r>
            <a:r>
              <a:rPr lang="en-US" altLang="zh-CN" sz="2400" smtClean="0">
                <a:latin typeface="黑体" pitchFamily="2" charset="-122"/>
                <a:ea typeface="黑体" pitchFamily="2" charset="-122"/>
              </a:rPr>
              <a:t>0.8U</a:t>
            </a:r>
            <a:r>
              <a:rPr lang="en-US" altLang="zh-CN" sz="2400" baseline="-16000" smtClean="0">
                <a:latin typeface="黑体" pitchFamily="2" charset="-122"/>
                <a:ea typeface="黑体" pitchFamily="2" charset="-122"/>
              </a:rPr>
              <a:t>W</a:t>
            </a:r>
            <a:r>
              <a:rPr lang="zh-CN" altLang="en-US" sz="2400" baseline="-16000" smtClean="0">
                <a:latin typeface="黑体" pitchFamily="2" charset="-122"/>
                <a:ea typeface="黑体" pitchFamily="2" charset="-122"/>
              </a:rPr>
              <a:t>  </a:t>
            </a:r>
            <a:r>
              <a:rPr lang="zh-CN" altLang="en-US" sz="2400" smtClean="0">
                <a:latin typeface="黑体" pitchFamily="2" charset="-122"/>
                <a:ea typeface="黑体" pitchFamily="2" charset="-122"/>
              </a:rPr>
              <a:t>时</a:t>
            </a:r>
            <a:endParaRPr lang="en-US" altLang="zh-CN" sz="2400" baseline="-16000" smtClean="0">
              <a:latin typeface="黑体" pitchFamily="2" charset="-122"/>
              <a:ea typeface="黑体" pitchFamily="2" charset="-122"/>
            </a:endParaRPr>
          </a:p>
          <a:p>
            <a:pPr eaLnBrk="1" hangingPunct="1">
              <a:lnSpc>
                <a:spcPct val="200000"/>
              </a:lnSpc>
              <a:buFontTx/>
              <a:buNone/>
            </a:pPr>
            <a:r>
              <a:rPr lang="en-US" altLang="zh-CN" sz="2400" smtClean="0">
                <a:latin typeface="黑体" pitchFamily="2" charset="-122"/>
                <a:ea typeface="黑体" pitchFamily="2" charset="-122"/>
              </a:rPr>
              <a:t>·SPD</a:t>
            </a:r>
            <a:r>
              <a:rPr lang="zh-CN" altLang="en-US" sz="2400" smtClean="0">
                <a:latin typeface="黑体" pitchFamily="2" charset="-122"/>
                <a:ea typeface="黑体" pitchFamily="2" charset="-122"/>
              </a:rPr>
              <a:t>与受保护设备距离太长时</a:t>
            </a:r>
            <a:r>
              <a:rPr lang="en-US" altLang="zh-CN" sz="2400" smtClean="0">
                <a:latin typeface="黑体" pitchFamily="2" charset="-122"/>
                <a:ea typeface="黑体" pitchFamily="2" charset="-122"/>
              </a:rPr>
              <a:t>(</a:t>
            </a:r>
            <a:r>
              <a:rPr lang="zh-CN" altLang="en-US" sz="2400" smtClean="0">
                <a:latin typeface="黑体" pitchFamily="2" charset="-122"/>
                <a:ea typeface="黑体" pitchFamily="2" charset="-122"/>
              </a:rPr>
              <a:t>由于电涌震荡）</a:t>
            </a:r>
          </a:p>
          <a:p>
            <a:pPr eaLnBrk="1" hangingPunct="1">
              <a:lnSpc>
                <a:spcPct val="200000"/>
              </a:lnSpc>
              <a:buFontTx/>
              <a:buNone/>
            </a:pPr>
            <a:r>
              <a:rPr lang="en-US" altLang="zh-CN" sz="2400" smtClean="0">
                <a:latin typeface="黑体" pitchFamily="2" charset="-122"/>
                <a:ea typeface="黑体" pitchFamily="2" charset="-122"/>
              </a:rPr>
              <a:t>·</a:t>
            </a:r>
            <a:r>
              <a:rPr lang="zh-CN" altLang="en-US" sz="2400" smtClean="0">
                <a:latin typeface="黑体" pitchFamily="2" charset="-122"/>
                <a:ea typeface="黑体" pitchFamily="2" charset="-122"/>
              </a:rPr>
              <a:t>建筑物内有雷击放电和内部干扰源产生的电磁感应场时</a:t>
            </a:r>
          </a:p>
        </p:txBody>
      </p:sp>
      <p:sp>
        <p:nvSpPr>
          <p:cNvPr id="4" name="Rectangle 2"/>
          <p:cNvSpPr txBox="1">
            <a:spLocks noChangeArrowheads="1"/>
          </p:cNvSpPr>
          <p:nvPr/>
        </p:nvSpPr>
        <p:spPr bwMode="auto">
          <a:xfrm>
            <a:off x="571500" y="1214438"/>
            <a:ext cx="8032750" cy="655637"/>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42938" y="1221768"/>
            <a:ext cx="8001000" cy="5221942"/>
          </a:xfrm>
          <a:prstGeom prst="rect">
            <a:avLst/>
          </a:prstGeom>
        </p:spPr>
        <p:txBody>
          <a:bodyPr>
            <a:spAutoFit/>
          </a:bodyPr>
          <a:lstStyle/>
          <a:p>
            <a:pPr>
              <a:lnSpc>
                <a:spcPts val="4000"/>
              </a:lnSpc>
              <a:defRPr/>
            </a:pPr>
            <a:r>
              <a:rPr lang="en-US" altLang="zh-CN" sz="2400" b="1" dirty="0">
                <a:solidFill>
                  <a:srgbClr val="FF0000"/>
                </a:solidFill>
                <a:latin typeface="黑体" pitchFamily="49" charset="-122"/>
                <a:ea typeface="黑体" pitchFamily="49" charset="-122"/>
              </a:rPr>
              <a:t>《</a:t>
            </a:r>
            <a:r>
              <a:rPr lang="zh-CN" altLang="en-US" sz="2400" b="1" dirty="0">
                <a:solidFill>
                  <a:srgbClr val="FF0000"/>
                </a:solidFill>
                <a:latin typeface="黑体" pitchFamily="49" charset="-122"/>
                <a:ea typeface="黑体" pitchFamily="49" charset="-122"/>
              </a:rPr>
              <a:t>气象灾害防御条例</a:t>
            </a:r>
            <a:r>
              <a:rPr lang="en-US" altLang="zh-CN" sz="2400" b="1" dirty="0">
                <a:solidFill>
                  <a:srgbClr val="FF0000"/>
                </a:solidFill>
                <a:latin typeface="黑体" pitchFamily="49" charset="-122"/>
                <a:ea typeface="黑体" pitchFamily="49" charset="-122"/>
              </a:rPr>
              <a:t>》</a:t>
            </a:r>
          </a:p>
          <a:p>
            <a:pPr>
              <a:lnSpc>
                <a:spcPts val="4000"/>
              </a:lnSpc>
              <a:defRPr/>
            </a:pPr>
            <a:r>
              <a:rPr lang="en-US" altLang="zh-CN" sz="2000" dirty="0">
                <a:latin typeface="+mj-ea"/>
                <a:ea typeface="+mj-ea"/>
              </a:rPr>
              <a:t>     </a:t>
            </a:r>
            <a:r>
              <a:rPr lang="zh-CN" altLang="en-US" sz="2000" b="1" dirty="0">
                <a:solidFill>
                  <a:srgbClr val="FF0000"/>
                </a:solidFill>
                <a:latin typeface="+mj-ea"/>
                <a:ea typeface="+mj-ea"/>
              </a:rPr>
              <a:t>第二十四条</a:t>
            </a:r>
            <a:r>
              <a:rPr lang="zh-CN" altLang="en-US" sz="2000" b="1" dirty="0">
                <a:latin typeface="+mj-ea"/>
                <a:ea typeface="+mj-ea"/>
              </a:rPr>
              <a:t>　</a:t>
            </a:r>
            <a:r>
              <a:rPr lang="zh-CN" altLang="en-US" sz="2000" b="1" u="sng" dirty="0">
                <a:solidFill>
                  <a:srgbClr val="0070C0"/>
                </a:solidFill>
                <a:latin typeface="+mj-ea"/>
                <a:ea typeface="+mj-ea"/>
              </a:rPr>
              <a:t>专门从事雷电防护装置</a:t>
            </a:r>
            <a:r>
              <a:rPr lang="zh-CN" altLang="en-US" sz="2000" b="1" u="sng" strike="sngStrike" dirty="0">
                <a:latin typeface="+mj-ea"/>
                <a:ea typeface="+mj-ea"/>
              </a:rPr>
              <a:t>设计、施工、</a:t>
            </a:r>
            <a:r>
              <a:rPr lang="zh-CN" altLang="en-US" sz="2000" b="1" u="sng" dirty="0">
                <a:solidFill>
                  <a:srgbClr val="0070C0"/>
                </a:solidFill>
                <a:latin typeface="+mj-ea"/>
                <a:ea typeface="+mj-ea"/>
              </a:rPr>
              <a:t>检测的单位应当具备</a:t>
            </a:r>
            <a:r>
              <a:rPr lang="zh-CN" altLang="en-US" sz="2000" b="1" dirty="0">
                <a:latin typeface="+mj-ea"/>
                <a:ea typeface="+mj-ea"/>
              </a:rPr>
              <a:t>下列条件，在取得国务院气象主管机构或者省、自治区、直辖市</a:t>
            </a:r>
            <a:r>
              <a:rPr lang="zh-CN" altLang="en-US" sz="2000" b="1" u="sng" dirty="0">
                <a:solidFill>
                  <a:srgbClr val="0070C0"/>
                </a:solidFill>
                <a:latin typeface="+mj-ea"/>
                <a:ea typeface="+mj-ea"/>
              </a:rPr>
              <a:t>气象主管机构颁发的资质证</a:t>
            </a:r>
            <a:r>
              <a:rPr lang="zh-CN" altLang="en-US" sz="2000" b="1" dirty="0">
                <a:latin typeface="+mj-ea"/>
                <a:ea typeface="+mj-ea"/>
              </a:rPr>
              <a:t>：</a:t>
            </a:r>
            <a:br>
              <a:rPr lang="zh-CN" altLang="en-US" sz="2000" b="1" dirty="0">
                <a:latin typeface="+mj-ea"/>
                <a:ea typeface="+mj-ea"/>
              </a:rPr>
            </a:br>
            <a:r>
              <a:rPr lang="zh-CN" altLang="en-US" sz="2000" b="1" dirty="0">
                <a:latin typeface="+mj-ea"/>
                <a:ea typeface="+mj-ea"/>
              </a:rPr>
              <a:t>　　（一）有法人资格；</a:t>
            </a:r>
            <a:br>
              <a:rPr lang="zh-CN" altLang="en-US" sz="2000" b="1" dirty="0">
                <a:latin typeface="+mj-ea"/>
                <a:ea typeface="+mj-ea"/>
              </a:rPr>
            </a:br>
            <a:r>
              <a:rPr lang="zh-CN" altLang="en-US" sz="2000" b="1" dirty="0">
                <a:latin typeface="+mj-ea"/>
                <a:ea typeface="+mj-ea"/>
              </a:rPr>
              <a:t>　　（二）有固定的办公场所和必要的设备、设施；</a:t>
            </a:r>
            <a:br>
              <a:rPr lang="zh-CN" altLang="en-US" sz="2000" b="1" dirty="0">
                <a:latin typeface="+mj-ea"/>
                <a:ea typeface="+mj-ea"/>
              </a:rPr>
            </a:br>
            <a:r>
              <a:rPr lang="zh-CN" altLang="en-US" sz="2000" b="1" dirty="0">
                <a:latin typeface="+mj-ea"/>
                <a:ea typeface="+mj-ea"/>
              </a:rPr>
              <a:t>　　（三）有相应的专业技术人员；</a:t>
            </a:r>
            <a:br>
              <a:rPr lang="zh-CN" altLang="en-US" sz="2000" b="1" dirty="0">
                <a:latin typeface="+mj-ea"/>
                <a:ea typeface="+mj-ea"/>
              </a:rPr>
            </a:br>
            <a:r>
              <a:rPr lang="zh-CN" altLang="en-US" sz="2000" b="1" dirty="0">
                <a:latin typeface="+mj-ea"/>
                <a:ea typeface="+mj-ea"/>
              </a:rPr>
              <a:t>　　（四）</a:t>
            </a:r>
            <a:r>
              <a:rPr lang="zh-CN" altLang="en-US" sz="2000" b="1" u="sng" dirty="0">
                <a:solidFill>
                  <a:srgbClr val="0070C0"/>
                </a:solidFill>
                <a:latin typeface="+mj-ea"/>
                <a:ea typeface="+mj-ea"/>
              </a:rPr>
              <a:t>有完备的技术和质量管理制度</a:t>
            </a:r>
            <a:r>
              <a:rPr lang="zh-CN" altLang="en-US" sz="2000" b="1" dirty="0">
                <a:latin typeface="+mj-ea"/>
                <a:ea typeface="+mj-ea"/>
              </a:rPr>
              <a:t>；</a:t>
            </a:r>
            <a:br>
              <a:rPr lang="zh-CN" altLang="en-US" sz="2000" b="1" dirty="0">
                <a:latin typeface="+mj-ea"/>
                <a:ea typeface="+mj-ea"/>
              </a:rPr>
            </a:br>
            <a:r>
              <a:rPr lang="zh-CN" altLang="en-US" sz="2000" b="1" dirty="0">
                <a:latin typeface="+mj-ea"/>
                <a:ea typeface="+mj-ea"/>
              </a:rPr>
              <a:t>　　（五）国务院气象主管机构规定的其他条件。</a:t>
            </a:r>
            <a:br>
              <a:rPr lang="zh-CN" altLang="en-US" sz="2000" b="1" dirty="0">
                <a:latin typeface="+mj-ea"/>
                <a:ea typeface="+mj-ea"/>
              </a:rPr>
            </a:br>
            <a:r>
              <a:rPr lang="zh-CN" altLang="en-US" sz="2000" b="1" dirty="0">
                <a:latin typeface="+mj-ea"/>
                <a:ea typeface="+mj-ea"/>
              </a:rPr>
              <a:t>　　</a:t>
            </a:r>
          </a:p>
        </p:txBody>
      </p:sp>
    </p:spTree>
  </p:cSld>
  <p:clrMapOvr>
    <a:masterClrMapping/>
  </p:clrMapOvr>
  <p:transition>
    <p:randomBar dir="ver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2" name="Rectangle 6"/>
          <p:cNvSpPr>
            <a:spLocks noChangeArrowheads="1"/>
          </p:cNvSpPr>
          <p:nvPr/>
        </p:nvSpPr>
        <p:spPr bwMode="auto">
          <a:xfrm>
            <a:off x="428625" y="1714500"/>
            <a:ext cx="2857500" cy="642938"/>
          </a:xfrm>
          <a:prstGeom prst="rect">
            <a:avLst/>
          </a:prstGeom>
          <a:noFill/>
          <a:ln w="9525">
            <a:noFill/>
            <a:miter lim="800000"/>
            <a:headEnd/>
            <a:tailEnd/>
          </a:ln>
          <a:effectLst/>
        </p:spPr>
        <p:txBody>
          <a:bodyPr anchor="ctr"/>
          <a:lstStyle/>
          <a:p>
            <a:pPr algn="ctr">
              <a:defRPr/>
            </a:pPr>
            <a:r>
              <a:rPr kumimoji="1" lang="en-US" altLang="zh-CN" sz="2800" b="1" dirty="0">
                <a:solidFill>
                  <a:srgbClr val="0070C0"/>
                </a:solidFill>
                <a:effectLst>
                  <a:outerShdw blurRad="38100" dist="38100" dir="2700000" algn="tl">
                    <a:srgbClr val="C0C0C0"/>
                  </a:outerShdw>
                </a:effectLst>
              </a:rPr>
              <a:t>Up  </a:t>
            </a:r>
            <a:r>
              <a:rPr kumimoji="1" lang="zh-CN" altLang="en-US" sz="2800" b="1" dirty="0">
                <a:solidFill>
                  <a:srgbClr val="0070C0"/>
                </a:solidFill>
                <a:effectLst>
                  <a:outerShdw blurRad="38100" dist="38100" dir="2700000" algn="tl">
                    <a:srgbClr val="C0C0C0"/>
                  </a:outerShdw>
                </a:effectLst>
              </a:rPr>
              <a:t>的选择</a:t>
            </a:r>
          </a:p>
        </p:txBody>
      </p:sp>
      <p:graphicFrame>
        <p:nvGraphicFramePr>
          <p:cNvPr id="326667" name="Group 11"/>
          <p:cNvGraphicFramePr>
            <a:graphicFrameLocks noGrp="1"/>
          </p:cNvGraphicFramePr>
          <p:nvPr/>
        </p:nvGraphicFramePr>
        <p:xfrm>
          <a:off x="517525" y="2428875"/>
          <a:ext cx="8126438" cy="3807827"/>
        </p:xfrm>
        <a:graphic>
          <a:graphicData uri="http://schemas.openxmlformats.org/drawingml/2006/table">
            <a:tbl>
              <a:tblPr/>
              <a:tblGrid>
                <a:gridCol w="1232857"/>
                <a:gridCol w="1379006"/>
                <a:gridCol w="1523707"/>
                <a:gridCol w="1523708"/>
                <a:gridCol w="1160506"/>
                <a:gridCol w="1306654"/>
              </a:tblGrid>
              <a:tr h="31920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charset="0"/>
                          <a:ea typeface="宋体" pitchFamily="2" charset="-122"/>
                        </a:rPr>
                        <a:t>电气装置标称电压</a:t>
                      </a:r>
                      <a:r>
                        <a:rPr kumimoji="0" lang="en-US" altLang="zh-CN" sz="1600" b="1" i="0" u="none" strike="noStrike" cap="none" normalizeH="0" baseline="0" dirty="0" smtClean="0">
                          <a:ln>
                            <a:noFill/>
                          </a:ln>
                          <a:solidFill>
                            <a:schemeClr val="tx1"/>
                          </a:solidFill>
                          <a:effectLst/>
                          <a:latin typeface="Arial" charset="0"/>
                          <a:ea typeface="宋体" pitchFamily="2" charset="-122"/>
                        </a:rPr>
                        <a:t>/V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charset="0"/>
                          <a:ea typeface="宋体" pitchFamily="2" charset="-122"/>
                        </a:rPr>
                        <a:t>各种设备额定耐冲击电压值</a:t>
                      </a:r>
                      <a:r>
                        <a:rPr kumimoji="0" lang="en-US" altLang="zh-CN" sz="1600" b="1" i="0" u="none" strike="noStrike" cap="none" normalizeH="0" baseline="0" dirty="0" smtClean="0">
                          <a:ln>
                            <a:noFill/>
                          </a:ln>
                          <a:solidFill>
                            <a:schemeClr val="tx1"/>
                          </a:solidFill>
                          <a:effectLst/>
                          <a:latin typeface="Arial" charset="0"/>
                          <a:ea typeface="宋体" pitchFamily="2" charset="-122"/>
                        </a:rPr>
                        <a:t>/KV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7965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三相系统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charset="0"/>
                          <a:ea typeface="宋体" pitchFamily="2" charset="-122"/>
                        </a:rPr>
                        <a:t>带中性点的单相系统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charset="0"/>
                          <a:ea typeface="宋体" pitchFamily="2" charset="-122"/>
                        </a:rPr>
                        <a:t>电气装置电源进线端的设备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配电装置和末级电路设备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用电器具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特殊需要保护设备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5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charset="0"/>
                          <a:ea typeface="宋体" pitchFamily="2" charset="-122"/>
                        </a:rPr>
                        <a:t>耐冲击过电压类别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IV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III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II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120</a:t>
                      </a:r>
                      <a:r>
                        <a:rPr kumimoji="0" lang="zh-CN" altLang="en-US" sz="1600" b="1" i="0" u="none" strike="noStrike" cap="none" normalizeH="0" baseline="0" smtClean="0">
                          <a:ln>
                            <a:noFill/>
                          </a:ln>
                          <a:solidFill>
                            <a:schemeClr val="tx1"/>
                          </a:solidFill>
                          <a:effectLst/>
                          <a:latin typeface="Arial" charset="0"/>
                          <a:ea typeface="宋体" pitchFamily="2" charset="-122"/>
                        </a:rPr>
                        <a:t>～</a:t>
                      </a:r>
                      <a:r>
                        <a:rPr kumimoji="0" lang="en-US" altLang="zh-CN" sz="1600" b="1" i="0" u="none" strike="noStrike" cap="none" normalizeH="0" baseline="0" smtClean="0">
                          <a:ln>
                            <a:noFill/>
                          </a:ln>
                          <a:solidFill>
                            <a:schemeClr val="tx1"/>
                          </a:solidFill>
                          <a:effectLst/>
                          <a:latin typeface="Arial" charset="0"/>
                          <a:ea typeface="宋体" pitchFamily="2" charset="-122"/>
                        </a:rPr>
                        <a:t>240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2.5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1.5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0.8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220/380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2.5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1.5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0926">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charset="0"/>
                          <a:ea typeface="宋体" pitchFamily="2" charset="-122"/>
                        </a:rPr>
                        <a:t>注：</a:t>
                      </a:r>
                      <a:r>
                        <a:rPr kumimoji="0" lang="en-US" altLang="zh-CN" sz="1600" b="1" i="0" u="none" strike="noStrike" cap="none" normalizeH="0" baseline="0" dirty="0" smtClean="0">
                          <a:ln>
                            <a:noFill/>
                          </a:ln>
                          <a:solidFill>
                            <a:schemeClr val="tx1"/>
                          </a:solidFill>
                          <a:effectLst/>
                          <a:latin typeface="Arial" charset="0"/>
                          <a:ea typeface="宋体" pitchFamily="2" charset="-122"/>
                        </a:rPr>
                        <a:t>I</a:t>
                      </a:r>
                      <a:r>
                        <a:rPr kumimoji="0" lang="zh-CN" altLang="en-US" sz="1600" b="1" i="0" u="none" strike="noStrike" cap="none" normalizeH="0" baseline="0" dirty="0" smtClean="0">
                          <a:ln>
                            <a:noFill/>
                          </a:ln>
                          <a:solidFill>
                            <a:schemeClr val="tx1"/>
                          </a:solidFill>
                          <a:effectLst/>
                          <a:latin typeface="Arial" charset="0"/>
                          <a:ea typeface="宋体" pitchFamily="2" charset="-122"/>
                        </a:rPr>
                        <a:t>类  </a:t>
                      </a:r>
                      <a:r>
                        <a:rPr kumimoji="0" lang="en-US" altLang="zh-CN" sz="1600" b="1" i="0" u="none" strike="noStrike" cap="none" normalizeH="0" baseline="0" dirty="0" smtClean="0">
                          <a:ln>
                            <a:noFill/>
                          </a:ln>
                          <a:solidFill>
                            <a:schemeClr val="tx1"/>
                          </a:solidFill>
                          <a:effectLst/>
                          <a:latin typeface="Arial" charset="0"/>
                          <a:ea typeface="宋体" pitchFamily="2" charset="-122"/>
                        </a:rPr>
                        <a:t>—— </a:t>
                      </a:r>
                      <a:r>
                        <a:rPr kumimoji="0" lang="zh-CN" altLang="en-US" sz="1600" b="1" i="0" u="none" strike="noStrike" cap="none" normalizeH="0" baseline="0" dirty="0" smtClean="0">
                          <a:ln>
                            <a:noFill/>
                          </a:ln>
                          <a:solidFill>
                            <a:schemeClr val="tx1"/>
                          </a:solidFill>
                          <a:effectLst/>
                          <a:latin typeface="Arial" charset="0"/>
                          <a:ea typeface="宋体" pitchFamily="2" charset="-122"/>
                        </a:rPr>
                        <a:t>需要将瞬态过电压限制到特定水平的设备；</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charset="0"/>
                          <a:ea typeface="宋体" pitchFamily="2" charset="-122"/>
                        </a:rPr>
                        <a:t>         </a:t>
                      </a:r>
                      <a:r>
                        <a:rPr kumimoji="0" lang="en-US" altLang="zh-CN" sz="1600" b="1" i="0" u="none" strike="noStrike" cap="none" normalizeH="0" baseline="0" dirty="0" smtClean="0">
                          <a:ln>
                            <a:noFill/>
                          </a:ln>
                          <a:solidFill>
                            <a:schemeClr val="tx1"/>
                          </a:solidFill>
                          <a:effectLst/>
                          <a:latin typeface="Arial" charset="0"/>
                          <a:ea typeface="宋体" pitchFamily="2" charset="-122"/>
                        </a:rPr>
                        <a:t>II</a:t>
                      </a:r>
                      <a:r>
                        <a:rPr kumimoji="0" lang="zh-CN" altLang="en-US" sz="1600" b="1" i="0" u="none" strike="noStrike" cap="none" normalizeH="0" baseline="0" dirty="0" smtClean="0">
                          <a:ln>
                            <a:noFill/>
                          </a:ln>
                          <a:solidFill>
                            <a:schemeClr val="tx1"/>
                          </a:solidFill>
                          <a:effectLst/>
                          <a:latin typeface="Arial" charset="0"/>
                          <a:ea typeface="宋体" pitchFamily="2" charset="-122"/>
                        </a:rPr>
                        <a:t>类 </a:t>
                      </a:r>
                      <a:r>
                        <a:rPr kumimoji="0" lang="en-US" altLang="zh-CN" sz="1600" b="1" i="0" u="none" strike="noStrike" cap="none" normalizeH="0" baseline="0" dirty="0" smtClean="0">
                          <a:ln>
                            <a:noFill/>
                          </a:ln>
                          <a:solidFill>
                            <a:schemeClr val="tx1"/>
                          </a:solidFill>
                          <a:effectLst/>
                          <a:latin typeface="Arial" charset="0"/>
                          <a:ea typeface="宋体" pitchFamily="2" charset="-122"/>
                        </a:rPr>
                        <a:t>—— </a:t>
                      </a:r>
                      <a:r>
                        <a:rPr kumimoji="0" lang="zh-CN" altLang="en-US" sz="1600" b="1" i="0" u="none" strike="noStrike" cap="none" normalizeH="0" baseline="0" dirty="0" smtClean="0">
                          <a:ln>
                            <a:noFill/>
                          </a:ln>
                          <a:solidFill>
                            <a:schemeClr val="tx1"/>
                          </a:solidFill>
                          <a:effectLst/>
                          <a:latin typeface="Arial" charset="0"/>
                          <a:ea typeface="宋体" pitchFamily="2" charset="-122"/>
                        </a:rPr>
                        <a:t>如家用电器、手提电工工具或类似负荷；</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charset="0"/>
                          <a:ea typeface="宋体" pitchFamily="2" charset="-122"/>
                        </a:rPr>
                        <a:t>         </a:t>
                      </a:r>
                      <a:r>
                        <a:rPr kumimoji="0" lang="en-US" altLang="zh-CN" sz="1600" b="1" i="0" u="none" strike="noStrike" cap="none" normalizeH="0" baseline="0" dirty="0" smtClean="0">
                          <a:ln>
                            <a:noFill/>
                          </a:ln>
                          <a:solidFill>
                            <a:schemeClr val="tx1"/>
                          </a:solidFill>
                          <a:effectLst/>
                          <a:latin typeface="Arial" charset="0"/>
                          <a:ea typeface="宋体" pitchFamily="2" charset="-122"/>
                        </a:rPr>
                        <a:t>Ⅲ</a:t>
                      </a:r>
                      <a:r>
                        <a:rPr kumimoji="0" lang="zh-CN" altLang="en-US" sz="1600" b="1" i="0" u="none" strike="noStrike" cap="none" normalizeH="0" baseline="0" dirty="0" smtClean="0">
                          <a:ln>
                            <a:noFill/>
                          </a:ln>
                          <a:solidFill>
                            <a:schemeClr val="tx1"/>
                          </a:solidFill>
                          <a:effectLst/>
                          <a:latin typeface="Arial" charset="0"/>
                          <a:ea typeface="宋体" pitchFamily="2" charset="-122"/>
                        </a:rPr>
                        <a:t>类</a:t>
                      </a:r>
                      <a:r>
                        <a:rPr kumimoji="0" lang="en-US" altLang="zh-CN" sz="1600" b="1" i="0" u="none" strike="noStrike" cap="none" normalizeH="0" baseline="0" dirty="0" smtClean="0">
                          <a:ln>
                            <a:noFill/>
                          </a:ln>
                          <a:solidFill>
                            <a:schemeClr val="tx1"/>
                          </a:solidFill>
                          <a:effectLst/>
                          <a:latin typeface="Arial" charset="0"/>
                          <a:ea typeface="宋体" pitchFamily="2" charset="-122"/>
                        </a:rPr>
                        <a:t>—— </a:t>
                      </a:r>
                      <a:r>
                        <a:rPr kumimoji="0" lang="zh-CN" altLang="en-US" sz="1600" b="1" i="0" u="none" strike="noStrike" cap="none" normalizeH="0" baseline="0" dirty="0" smtClean="0">
                          <a:ln>
                            <a:noFill/>
                          </a:ln>
                          <a:solidFill>
                            <a:schemeClr val="tx1"/>
                          </a:solidFill>
                          <a:effectLst/>
                          <a:latin typeface="Arial" charset="0"/>
                          <a:ea typeface="宋体" pitchFamily="2" charset="-122"/>
                        </a:rPr>
                        <a:t>如配电盘、断路器、包括电缆、母线、分线盒、开关、插座等的布线系统，以及应用于工业的设备和永久接至固定装置的固定安装的电动机等的一些其它设备；</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charset="0"/>
                          <a:ea typeface="宋体" pitchFamily="2" charset="-122"/>
                        </a:rPr>
                        <a:t>         </a:t>
                      </a:r>
                      <a:r>
                        <a:rPr kumimoji="0" lang="en-US" altLang="zh-CN" sz="1600" b="1" i="0" u="none" strike="noStrike" cap="none" normalizeH="0" baseline="0" dirty="0" smtClean="0">
                          <a:ln>
                            <a:noFill/>
                          </a:ln>
                          <a:solidFill>
                            <a:schemeClr val="tx1"/>
                          </a:solidFill>
                          <a:effectLst/>
                          <a:latin typeface="Arial" charset="0"/>
                          <a:ea typeface="宋体" pitchFamily="2" charset="-122"/>
                        </a:rPr>
                        <a:t>IV</a:t>
                      </a:r>
                      <a:r>
                        <a:rPr kumimoji="0" lang="zh-CN" altLang="en-US" sz="1600" b="1" i="0" u="none" strike="noStrike" cap="none" normalizeH="0" baseline="0" dirty="0" smtClean="0">
                          <a:ln>
                            <a:noFill/>
                          </a:ln>
                          <a:solidFill>
                            <a:schemeClr val="tx1"/>
                          </a:solidFill>
                          <a:effectLst/>
                          <a:latin typeface="Arial" charset="0"/>
                          <a:ea typeface="宋体" pitchFamily="2" charset="-122"/>
                        </a:rPr>
                        <a:t>类 </a:t>
                      </a:r>
                      <a:r>
                        <a:rPr kumimoji="0" lang="en-US" altLang="zh-CN" sz="1600" b="1" i="0" u="none" strike="noStrike" cap="none" normalizeH="0" baseline="0" dirty="0" smtClean="0">
                          <a:ln>
                            <a:noFill/>
                          </a:ln>
                          <a:solidFill>
                            <a:schemeClr val="tx1"/>
                          </a:solidFill>
                          <a:effectLst/>
                          <a:latin typeface="Arial" charset="0"/>
                          <a:ea typeface="宋体" pitchFamily="2" charset="-122"/>
                        </a:rPr>
                        <a:t>—— </a:t>
                      </a:r>
                      <a:r>
                        <a:rPr kumimoji="0" lang="zh-CN" altLang="en-US" sz="1600" b="1" i="0" u="none" strike="noStrike" cap="none" normalizeH="0" baseline="0" dirty="0" smtClean="0">
                          <a:ln>
                            <a:noFill/>
                          </a:ln>
                          <a:solidFill>
                            <a:schemeClr val="tx1"/>
                          </a:solidFill>
                          <a:effectLst/>
                          <a:latin typeface="Arial" charset="0"/>
                          <a:ea typeface="宋体" pitchFamily="2" charset="-122"/>
                        </a:rPr>
                        <a:t>如电气计量仪表、一次线过流保护设备、波纹控制设备。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4" name="Rectangle 2"/>
          <p:cNvSpPr txBox="1">
            <a:spLocks noChangeArrowheads="1"/>
          </p:cNvSpPr>
          <p:nvPr/>
        </p:nvSpPr>
        <p:spPr bwMode="auto">
          <a:xfrm>
            <a:off x="500063" y="1071563"/>
            <a:ext cx="8104187" cy="655637"/>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Tree>
  </p:cSld>
  <p:clrMapOvr>
    <a:masterClrMapping/>
  </p:clrMapOvr>
  <p:transition>
    <p:randomBar dir="ver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reeform 201"/>
          <p:cNvSpPr>
            <a:spLocks/>
          </p:cNvSpPr>
          <p:nvPr/>
        </p:nvSpPr>
        <p:spPr bwMode="auto">
          <a:xfrm>
            <a:off x="5870575" y="2270125"/>
            <a:ext cx="74613" cy="1138238"/>
          </a:xfrm>
          <a:custGeom>
            <a:avLst/>
            <a:gdLst>
              <a:gd name="T0" fmla="*/ 2147483647 w 47"/>
              <a:gd name="T1" fmla="*/ 2147483647 h 739"/>
              <a:gd name="T2" fmla="*/ 2147483647 w 47"/>
              <a:gd name="T3" fmla="*/ 2147483647 h 739"/>
              <a:gd name="T4" fmla="*/ 2147483647 w 47"/>
              <a:gd name="T5" fmla="*/ 2147483647 h 739"/>
              <a:gd name="T6" fmla="*/ 2147483647 w 47"/>
              <a:gd name="T7" fmla="*/ 2147483647 h 739"/>
              <a:gd name="T8" fmla="*/ 2147483647 w 47"/>
              <a:gd name="T9" fmla="*/ 2147483647 h 739"/>
              <a:gd name="T10" fmla="*/ 2147483647 w 47"/>
              <a:gd name="T11" fmla="*/ 2147483647 h 739"/>
              <a:gd name="T12" fmla="*/ 2147483647 w 47"/>
              <a:gd name="T13" fmla="*/ 2147483647 h 739"/>
              <a:gd name="T14" fmla="*/ 2147483647 w 47"/>
              <a:gd name="T15" fmla="*/ 2147483647 h 739"/>
              <a:gd name="T16" fmla="*/ 2147483647 w 47"/>
              <a:gd name="T17" fmla="*/ 2147483647 h 739"/>
              <a:gd name="T18" fmla="*/ 2147483647 w 47"/>
              <a:gd name="T19" fmla="*/ 2147483647 h 739"/>
              <a:gd name="T20" fmla="*/ 2147483647 w 47"/>
              <a:gd name="T21" fmla="*/ 2147483647 h 739"/>
              <a:gd name="T22" fmla="*/ 0 w 47"/>
              <a:gd name="T23" fmla="*/ 2147483647 h 739"/>
              <a:gd name="T24" fmla="*/ 0 w 47"/>
              <a:gd name="T25" fmla="*/ 2147483647 h 739"/>
              <a:gd name="T26" fmla="*/ 0 w 47"/>
              <a:gd name="T27" fmla="*/ 2147483647 h 739"/>
              <a:gd name="T28" fmla="*/ 2147483647 w 47"/>
              <a:gd name="T29" fmla="*/ 2147483647 h 739"/>
              <a:gd name="T30" fmla="*/ 2147483647 w 47"/>
              <a:gd name="T31" fmla="*/ 2147483647 h 739"/>
              <a:gd name="T32" fmla="*/ 2147483647 w 47"/>
              <a:gd name="T33" fmla="*/ 2147483647 h 739"/>
              <a:gd name="T34" fmla="*/ 2147483647 w 47"/>
              <a:gd name="T35" fmla="*/ 2147483647 h 739"/>
              <a:gd name="T36" fmla="*/ 2147483647 w 47"/>
              <a:gd name="T37" fmla="*/ 2147483647 h 739"/>
              <a:gd name="T38" fmla="*/ 2147483647 w 47"/>
              <a:gd name="T39" fmla="*/ 2147483647 h 739"/>
              <a:gd name="T40" fmla="*/ 2147483647 w 47"/>
              <a:gd name="T41" fmla="*/ 2147483647 h 739"/>
              <a:gd name="T42" fmla="*/ 2147483647 w 47"/>
              <a:gd name="T43" fmla="*/ 2147483647 h 739"/>
              <a:gd name="T44" fmla="*/ 2147483647 w 47"/>
              <a:gd name="T45" fmla="*/ 2147483647 h 739"/>
              <a:gd name="T46" fmla="*/ 2147483647 w 47"/>
              <a:gd name="T47" fmla="*/ 2147483647 h 739"/>
              <a:gd name="T48" fmla="*/ 2147483647 w 47"/>
              <a:gd name="T49" fmla="*/ 2147483647 h 739"/>
              <a:gd name="T50" fmla="*/ 2147483647 w 47"/>
              <a:gd name="T51" fmla="*/ 2147483647 h 739"/>
              <a:gd name="T52" fmla="*/ 2147483647 w 47"/>
              <a:gd name="T53" fmla="*/ 2147483647 h 739"/>
              <a:gd name="T54" fmla="*/ 2147483647 w 47"/>
              <a:gd name="T55" fmla="*/ 2147483647 h 739"/>
              <a:gd name="T56" fmla="*/ 2147483647 w 47"/>
              <a:gd name="T57" fmla="*/ 2147483647 h 739"/>
              <a:gd name="T58" fmla="*/ 2147483647 w 47"/>
              <a:gd name="T59" fmla="*/ 2147483647 h 739"/>
              <a:gd name="T60" fmla="*/ 2147483647 w 47"/>
              <a:gd name="T61" fmla="*/ 2147483647 h 739"/>
              <a:gd name="T62" fmla="*/ 2147483647 w 47"/>
              <a:gd name="T63" fmla="*/ 2147483647 h 739"/>
              <a:gd name="T64" fmla="*/ 2147483647 w 47"/>
              <a:gd name="T65" fmla="*/ 2147483647 h 739"/>
              <a:gd name="T66" fmla="*/ 2147483647 w 47"/>
              <a:gd name="T67" fmla="*/ 0 h 7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739"/>
              <a:gd name="T104" fmla="*/ 47 w 47"/>
              <a:gd name="T105" fmla="*/ 739 h 7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739">
                <a:moveTo>
                  <a:pt x="46" y="738"/>
                </a:moveTo>
                <a:lnTo>
                  <a:pt x="43" y="729"/>
                </a:lnTo>
                <a:lnTo>
                  <a:pt x="39" y="718"/>
                </a:lnTo>
                <a:lnTo>
                  <a:pt x="34" y="704"/>
                </a:lnTo>
                <a:lnTo>
                  <a:pt x="23" y="664"/>
                </a:lnTo>
                <a:lnTo>
                  <a:pt x="18" y="640"/>
                </a:lnTo>
                <a:lnTo>
                  <a:pt x="12" y="612"/>
                </a:lnTo>
                <a:lnTo>
                  <a:pt x="8" y="582"/>
                </a:lnTo>
                <a:lnTo>
                  <a:pt x="4" y="550"/>
                </a:lnTo>
                <a:lnTo>
                  <a:pt x="3" y="533"/>
                </a:lnTo>
                <a:lnTo>
                  <a:pt x="1" y="516"/>
                </a:lnTo>
                <a:lnTo>
                  <a:pt x="0" y="497"/>
                </a:lnTo>
                <a:lnTo>
                  <a:pt x="0" y="479"/>
                </a:lnTo>
                <a:lnTo>
                  <a:pt x="0" y="461"/>
                </a:lnTo>
                <a:lnTo>
                  <a:pt x="1" y="441"/>
                </a:lnTo>
                <a:lnTo>
                  <a:pt x="2" y="422"/>
                </a:lnTo>
                <a:lnTo>
                  <a:pt x="3" y="402"/>
                </a:lnTo>
                <a:lnTo>
                  <a:pt x="6" y="382"/>
                </a:lnTo>
                <a:lnTo>
                  <a:pt x="9" y="362"/>
                </a:lnTo>
                <a:lnTo>
                  <a:pt x="12" y="342"/>
                </a:lnTo>
                <a:lnTo>
                  <a:pt x="16" y="321"/>
                </a:lnTo>
                <a:lnTo>
                  <a:pt x="22" y="293"/>
                </a:lnTo>
                <a:lnTo>
                  <a:pt x="27" y="265"/>
                </a:lnTo>
                <a:lnTo>
                  <a:pt x="30" y="238"/>
                </a:lnTo>
                <a:lnTo>
                  <a:pt x="32" y="213"/>
                </a:lnTo>
                <a:lnTo>
                  <a:pt x="33" y="189"/>
                </a:lnTo>
                <a:lnTo>
                  <a:pt x="33" y="165"/>
                </a:lnTo>
                <a:lnTo>
                  <a:pt x="33" y="143"/>
                </a:lnTo>
                <a:lnTo>
                  <a:pt x="32" y="122"/>
                </a:lnTo>
                <a:lnTo>
                  <a:pt x="27" y="51"/>
                </a:lnTo>
                <a:lnTo>
                  <a:pt x="27" y="36"/>
                </a:lnTo>
                <a:lnTo>
                  <a:pt x="27" y="23"/>
                </a:lnTo>
                <a:lnTo>
                  <a:pt x="27" y="11"/>
                </a:lnTo>
                <a:lnTo>
                  <a:pt x="28" y="0"/>
                </a:lnTo>
              </a:path>
            </a:pathLst>
          </a:custGeom>
          <a:noFill/>
          <a:ln w="12700" cap="rnd">
            <a:solidFill>
              <a:srgbClr val="000000"/>
            </a:solidFill>
            <a:prstDash val="dashDot"/>
            <a:round/>
            <a:headEnd type="none" w="sm" len="sm"/>
            <a:tailEnd type="none" w="sm" len="sm"/>
          </a:ln>
        </p:spPr>
        <p:txBody>
          <a:bodyPr/>
          <a:lstStyle/>
          <a:p>
            <a:endParaRPr lang="zh-CN" altLang="en-US"/>
          </a:p>
        </p:txBody>
      </p:sp>
      <p:sp>
        <p:nvSpPr>
          <p:cNvPr id="124931" name="Rectangle 119"/>
          <p:cNvSpPr>
            <a:spLocks noGrp="1" noChangeArrowheads="1"/>
          </p:cNvSpPr>
          <p:nvPr>
            <p:ph type="title"/>
          </p:nvPr>
        </p:nvSpPr>
        <p:spPr>
          <a:xfrm>
            <a:off x="642938" y="1785938"/>
            <a:ext cx="2357437" cy="357187"/>
          </a:xfrm>
          <a:noFill/>
        </p:spPr>
        <p:txBody>
          <a:bodyPr/>
          <a:lstStyle/>
          <a:p>
            <a:pPr eaLnBrk="1" hangingPunct="1"/>
            <a:r>
              <a:rPr lang="en-US" altLang="zh-CN" sz="2400" smtClean="0">
                <a:solidFill>
                  <a:srgbClr val="0070C0"/>
                </a:solidFill>
                <a:latin typeface="黑体" pitchFamily="2" charset="-122"/>
                <a:ea typeface="黑体" pitchFamily="2" charset="-122"/>
              </a:rPr>
              <a:t>·</a:t>
            </a:r>
            <a:r>
              <a:rPr lang="zh-CN" altLang="en-US" sz="2400" smtClean="0">
                <a:solidFill>
                  <a:srgbClr val="0070C0"/>
                </a:solidFill>
                <a:latin typeface="黑体" pitchFamily="2" charset="-122"/>
                <a:ea typeface="黑体" pitchFamily="2" charset="-122"/>
              </a:rPr>
              <a:t>绝缘区域协调</a:t>
            </a:r>
            <a:endParaRPr lang="en-US" altLang="zh-CN" sz="2400" smtClean="0">
              <a:solidFill>
                <a:srgbClr val="0070C0"/>
              </a:solidFill>
              <a:latin typeface="黑体" pitchFamily="2" charset="-122"/>
              <a:ea typeface="黑体" pitchFamily="2" charset="-122"/>
            </a:endParaRPr>
          </a:p>
        </p:txBody>
      </p:sp>
      <p:sp>
        <p:nvSpPr>
          <p:cNvPr id="124932" name="Oval 197"/>
          <p:cNvSpPr>
            <a:spLocks noChangeArrowheads="1"/>
          </p:cNvSpPr>
          <p:nvPr/>
        </p:nvSpPr>
        <p:spPr bwMode="auto">
          <a:xfrm>
            <a:off x="3214688" y="3000375"/>
            <a:ext cx="127000" cy="122238"/>
          </a:xfrm>
          <a:prstGeom prst="ellipse">
            <a:avLst/>
          </a:prstGeom>
          <a:solidFill>
            <a:schemeClr val="tx1"/>
          </a:solidFill>
          <a:ln w="9525">
            <a:noFill/>
            <a:round/>
            <a:headEnd/>
            <a:tailEnd/>
          </a:ln>
        </p:spPr>
        <p:txBody>
          <a:bodyPr wrap="none" anchor="ctr"/>
          <a:lstStyle/>
          <a:p>
            <a:endParaRPr lang="zh-CN" altLang="en-US"/>
          </a:p>
        </p:txBody>
      </p:sp>
      <p:sp>
        <p:nvSpPr>
          <p:cNvPr id="124933" name="Rectangle 137"/>
          <p:cNvSpPr>
            <a:spLocks noChangeArrowheads="1"/>
          </p:cNvSpPr>
          <p:nvPr/>
        </p:nvSpPr>
        <p:spPr bwMode="auto">
          <a:xfrm>
            <a:off x="685800" y="6405563"/>
            <a:ext cx="1905000" cy="446087"/>
          </a:xfrm>
          <a:prstGeom prst="rect">
            <a:avLst/>
          </a:prstGeom>
          <a:noFill/>
          <a:ln w="9525">
            <a:noFill/>
            <a:miter lim="800000"/>
            <a:headEnd/>
            <a:tailEnd/>
          </a:ln>
        </p:spPr>
        <p:txBody>
          <a:bodyPr wrap="none" anchor="ctr"/>
          <a:lstStyle/>
          <a:p>
            <a:endParaRPr lang="zh-CN" altLang="en-US"/>
          </a:p>
        </p:txBody>
      </p:sp>
      <p:sp>
        <p:nvSpPr>
          <p:cNvPr id="124934" name="Rectangle 138"/>
          <p:cNvSpPr>
            <a:spLocks noChangeArrowheads="1"/>
          </p:cNvSpPr>
          <p:nvPr/>
        </p:nvSpPr>
        <p:spPr bwMode="auto">
          <a:xfrm>
            <a:off x="3124200" y="6405563"/>
            <a:ext cx="2895600" cy="446087"/>
          </a:xfrm>
          <a:prstGeom prst="rect">
            <a:avLst/>
          </a:prstGeom>
          <a:noFill/>
          <a:ln w="9525">
            <a:noFill/>
            <a:miter lim="800000"/>
            <a:headEnd/>
            <a:tailEnd/>
          </a:ln>
        </p:spPr>
        <p:txBody>
          <a:bodyPr wrap="none" anchor="ctr"/>
          <a:lstStyle/>
          <a:p>
            <a:endParaRPr lang="zh-CN" altLang="en-US"/>
          </a:p>
        </p:txBody>
      </p:sp>
      <p:grpSp>
        <p:nvGrpSpPr>
          <p:cNvPr id="124935" name="Group 257"/>
          <p:cNvGrpSpPr>
            <a:grpSpLocks/>
          </p:cNvGrpSpPr>
          <p:nvPr/>
        </p:nvGrpSpPr>
        <p:grpSpPr bwMode="auto">
          <a:xfrm>
            <a:off x="285750" y="2286000"/>
            <a:ext cx="8172450" cy="4565650"/>
            <a:chOff x="198" y="954"/>
            <a:chExt cx="5130" cy="3360"/>
          </a:xfrm>
        </p:grpSpPr>
        <p:sp>
          <p:nvSpPr>
            <p:cNvPr id="124937" name="Rectangle 135"/>
            <p:cNvSpPr>
              <a:spLocks noChangeArrowheads="1"/>
            </p:cNvSpPr>
            <p:nvPr/>
          </p:nvSpPr>
          <p:spPr bwMode="auto">
            <a:xfrm>
              <a:off x="432" y="4034"/>
              <a:ext cx="1200" cy="280"/>
            </a:xfrm>
            <a:prstGeom prst="rect">
              <a:avLst/>
            </a:prstGeom>
            <a:noFill/>
            <a:ln w="9525">
              <a:noFill/>
              <a:miter lim="800000"/>
              <a:headEnd/>
              <a:tailEnd/>
            </a:ln>
          </p:spPr>
          <p:txBody>
            <a:bodyPr wrap="none" anchor="ctr"/>
            <a:lstStyle/>
            <a:p>
              <a:endParaRPr lang="zh-CN" altLang="en-US"/>
            </a:p>
          </p:txBody>
        </p:sp>
        <p:sp>
          <p:nvSpPr>
            <p:cNvPr id="124938" name="Rectangle 136"/>
            <p:cNvSpPr>
              <a:spLocks noChangeArrowheads="1"/>
            </p:cNvSpPr>
            <p:nvPr/>
          </p:nvSpPr>
          <p:spPr bwMode="auto">
            <a:xfrm>
              <a:off x="1968" y="4034"/>
              <a:ext cx="1824" cy="280"/>
            </a:xfrm>
            <a:prstGeom prst="rect">
              <a:avLst/>
            </a:prstGeom>
            <a:noFill/>
            <a:ln w="9525">
              <a:noFill/>
              <a:miter lim="800000"/>
              <a:headEnd/>
              <a:tailEnd/>
            </a:ln>
          </p:spPr>
          <p:txBody>
            <a:bodyPr wrap="none" anchor="ctr"/>
            <a:lstStyle/>
            <a:p>
              <a:endParaRPr lang="zh-CN" altLang="en-US"/>
            </a:p>
          </p:txBody>
        </p:sp>
        <p:sp>
          <p:nvSpPr>
            <p:cNvPr id="124939" name="Rectangle 139"/>
            <p:cNvSpPr>
              <a:spLocks noChangeArrowheads="1"/>
            </p:cNvSpPr>
            <p:nvPr/>
          </p:nvSpPr>
          <p:spPr bwMode="auto">
            <a:xfrm>
              <a:off x="198" y="3347"/>
              <a:ext cx="1968" cy="163"/>
            </a:xfrm>
            <a:prstGeom prst="rect">
              <a:avLst/>
            </a:prstGeom>
            <a:noFill/>
            <a:ln w="9525">
              <a:noFill/>
              <a:miter lim="800000"/>
              <a:headEnd/>
              <a:tailEnd/>
            </a:ln>
          </p:spPr>
          <p:txBody>
            <a:bodyPr lIns="0" tIns="0" rIns="0" bIns="0">
              <a:spAutoFit/>
            </a:bodyPr>
            <a:lstStyle/>
            <a:p>
              <a:pPr algn="r" eaLnBrk="0" hangingPunct="0">
                <a:lnSpc>
                  <a:spcPct val="90000"/>
                </a:lnSpc>
              </a:pPr>
              <a:r>
                <a:rPr kumimoji="1" lang="zh-CN" altLang="en-US" sz="1600" b="1">
                  <a:solidFill>
                    <a:srgbClr val="C00000"/>
                  </a:solidFill>
                  <a:latin typeface="宋体" pitchFamily="2" charset="-122"/>
                </a:rPr>
                <a:t>主配电</a:t>
              </a:r>
              <a:r>
                <a:rPr kumimoji="1" lang="en-US" altLang="zh-CN" sz="1600" b="1">
                  <a:solidFill>
                    <a:srgbClr val="C00000"/>
                  </a:solidFill>
                  <a:latin typeface="宋体" pitchFamily="2" charset="-122"/>
                </a:rPr>
                <a:t>6 kV</a:t>
              </a:r>
            </a:p>
          </p:txBody>
        </p:sp>
        <p:sp>
          <p:nvSpPr>
            <p:cNvPr id="124940" name="Line 142"/>
            <p:cNvSpPr>
              <a:spLocks noChangeShapeType="1"/>
            </p:cNvSpPr>
            <p:nvPr/>
          </p:nvSpPr>
          <p:spPr bwMode="auto">
            <a:xfrm>
              <a:off x="816" y="3567"/>
              <a:ext cx="0" cy="374"/>
            </a:xfrm>
            <a:prstGeom prst="line">
              <a:avLst/>
            </a:prstGeom>
            <a:noFill/>
            <a:ln w="25400">
              <a:solidFill>
                <a:schemeClr val="tx1"/>
              </a:solidFill>
              <a:round/>
              <a:headEnd type="none" w="sm" len="sm"/>
              <a:tailEnd type="stealth" w="med" len="lg"/>
            </a:ln>
          </p:spPr>
          <p:txBody>
            <a:bodyPr wrap="none" anchor="ctr"/>
            <a:lstStyle/>
            <a:p>
              <a:endParaRPr lang="zh-CN" altLang="en-US"/>
            </a:p>
          </p:txBody>
        </p:sp>
        <p:sp>
          <p:nvSpPr>
            <p:cNvPr id="124941" name="Rectangle 143"/>
            <p:cNvSpPr>
              <a:spLocks noChangeArrowheads="1"/>
            </p:cNvSpPr>
            <p:nvPr/>
          </p:nvSpPr>
          <p:spPr bwMode="auto">
            <a:xfrm>
              <a:off x="2131" y="3478"/>
              <a:ext cx="1296" cy="136"/>
            </a:xfrm>
            <a:prstGeom prst="rect">
              <a:avLst/>
            </a:prstGeom>
            <a:noFill/>
            <a:ln w="9525">
              <a:noFill/>
              <a:miter lim="800000"/>
              <a:headEnd/>
              <a:tailEnd/>
            </a:ln>
          </p:spPr>
          <p:txBody>
            <a:bodyPr lIns="0" tIns="0" rIns="0" bIns="0">
              <a:spAutoFit/>
            </a:bodyPr>
            <a:lstStyle/>
            <a:p>
              <a:pPr algn="r" eaLnBrk="0" hangingPunct="0">
                <a:lnSpc>
                  <a:spcPct val="75000"/>
                </a:lnSpc>
              </a:pPr>
              <a:r>
                <a:rPr kumimoji="1" lang="zh-CN" altLang="en-US" sz="1600" b="1">
                  <a:solidFill>
                    <a:srgbClr val="C00000"/>
                  </a:solidFill>
                  <a:latin typeface="宋体" pitchFamily="2" charset="-122"/>
                </a:rPr>
                <a:t>二次配电</a:t>
              </a:r>
              <a:r>
                <a:rPr kumimoji="1" lang="en-US" altLang="zh-CN" sz="1600" b="1">
                  <a:solidFill>
                    <a:srgbClr val="C00000"/>
                  </a:solidFill>
                  <a:latin typeface="宋体" pitchFamily="2" charset="-122"/>
                </a:rPr>
                <a:t>4 kV</a:t>
              </a:r>
            </a:p>
          </p:txBody>
        </p:sp>
        <p:sp>
          <p:nvSpPr>
            <p:cNvPr id="124942" name="Rectangle 144"/>
            <p:cNvSpPr>
              <a:spLocks noChangeArrowheads="1"/>
            </p:cNvSpPr>
            <p:nvPr/>
          </p:nvSpPr>
          <p:spPr bwMode="auto">
            <a:xfrm>
              <a:off x="3561" y="3604"/>
              <a:ext cx="480" cy="163"/>
            </a:xfrm>
            <a:prstGeom prst="rect">
              <a:avLst/>
            </a:prstGeom>
            <a:noFill/>
            <a:ln w="9525">
              <a:noFill/>
              <a:miter lim="800000"/>
              <a:headEnd/>
              <a:tailEnd/>
            </a:ln>
          </p:spPr>
          <p:txBody>
            <a:bodyPr lIns="0" tIns="0" rIns="0" bIns="0">
              <a:spAutoFit/>
            </a:bodyPr>
            <a:lstStyle/>
            <a:p>
              <a:pPr algn="r" eaLnBrk="0" hangingPunct="0">
                <a:lnSpc>
                  <a:spcPct val="90000"/>
                </a:lnSpc>
              </a:pPr>
              <a:r>
                <a:rPr kumimoji="1" lang="en-US" altLang="zh-CN" sz="1600" b="1">
                  <a:solidFill>
                    <a:srgbClr val="C00000"/>
                  </a:solidFill>
                  <a:latin typeface="宋体" pitchFamily="2" charset="-122"/>
                </a:rPr>
                <a:t>2.5 kV</a:t>
              </a:r>
              <a:endParaRPr kumimoji="1" lang="en-US" altLang="zh-CN" sz="1700">
                <a:solidFill>
                  <a:srgbClr val="C00000"/>
                </a:solidFill>
              </a:endParaRPr>
            </a:p>
          </p:txBody>
        </p:sp>
        <p:sp>
          <p:nvSpPr>
            <p:cNvPr id="124943" name="Rectangle 145"/>
            <p:cNvSpPr>
              <a:spLocks noChangeArrowheads="1"/>
            </p:cNvSpPr>
            <p:nvPr/>
          </p:nvSpPr>
          <p:spPr bwMode="auto">
            <a:xfrm>
              <a:off x="4055" y="3728"/>
              <a:ext cx="1008" cy="173"/>
            </a:xfrm>
            <a:prstGeom prst="rect">
              <a:avLst/>
            </a:prstGeom>
            <a:noFill/>
            <a:ln w="9525">
              <a:noFill/>
              <a:miter lim="800000"/>
              <a:headEnd/>
              <a:tailEnd/>
            </a:ln>
          </p:spPr>
          <p:txBody>
            <a:bodyPr lIns="0" tIns="0" rIns="0" bIns="0">
              <a:spAutoFit/>
            </a:bodyPr>
            <a:lstStyle/>
            <a:p>
              <a:pPr algn="r" eaLnBrk="0" hangingPunct="0">
                <a:lnSpc>
                  <a:spcPct val="90000"/>
                </a:lnSpc>
              </a:pPr>
              <a:r>
                <a:rPr kumimoji="1" lang="zh-CN" altLang="en-US" sz="1700" b="1">
                  <a:solidFill>
                    <a:srgbClr val="C00000"/>
                  </a:solidFill>
                  <a:latin typeface="宋体" pitchFamily="2" charset="-122"/>
                </a:rPr>
                <a:t>用电器</a:t>
              </a:r>
              <a:r>
                <a:rPr kumimoji="1" lang="en-US" altLang="zh-CN" sz="1700" b="1">
                  <a:solidFill>
                    <a:srgbClr val="C00000"/>
                  </a:solidFill>
                  <a:latin typeface="宋体" pitchFamily="2" charset="-122"/>
                </a:rPr>
                <a:t>1.5 kV</a:t>
              </a:r>
            </a:p>
          </p:txBody>
        </p:sp>
        <p:sp>
          <p:nvSpPr>
            <p:cNvPr id="124944" name="Rectangle 146"/>
            <p:cNvSpPr>
              <a:spLocks noChangeArrowheads="1"/>
            </p:cNvSpPr>
            <p:nvPr/>
          </p:nvSpPr>
          <p:spPr bwMode="auto">
            <a:xfrm>
              <a:off x="1021" y="3604"/>
              <a:ext cx="2150" cy="326"/>
            </a:xfrm>
            <a:prstGeom prst="rect">
              <a:avLst/>
            </a:prstGeom>
            <a:noFill/>
            <a:ln w="9525">
              <a:noFill/>
              <a:miter lim="800000"/>
              <a:headEnd/>
              <a:tailEnd/>
            </a:ln>
          </p:spPr>
          <p:txBody>
            <a:bodyPr lIns="0" tIns="0" rIns="0" bIns="0">
              <a:spAutoFit/>
            </a:bodyPr>
            <a:lstStyle/>
            <a:p>
              <a:pPr eaLnBrk="0" hangingPunct="0">
                <a:lnSpc>
                  <a:spcPct val="90000"/>
                </a:lnSpc>
              </a:pPr>
              <a:endParaRPr kumimoji="1" lang="en-US" altLang="zh-CN" sz="1600" b="1">
                <a:solidFill>
                  <a:srgbClr val="0070C0"/>
                </a:solidFill>
                <a:latin typeface="宋体" pitchFamily="2" charset="-122"/>
              </a:endParaRPr>
            </a:p>
            <a:p>
              <a:pPr eaLnBrk="0" hangingPunct="0">
                <a:lnSpc>
                  <a:spcPct val="90000"/>
                </a:lnSpc>
              </a:pPr>
              <a:r>
                <a:rPr kumimoji="1" lang="zh-CN" altLang="en-US" sz="1600" b="1">
                  <a:solidFill>
                    <a:srgbClr val="0070C0"/>
                  </a:solidFill>
                  <a:latin typeface="宋体" pitchFamily="2" charset="-122"/>
                </a:rPr>
                <a:t>绝缘区域的抗冲击电压强度</a:t>
              </a:r>
            </a:p>
          </p:txBody>
        </p:sp>
        <p:sp>
          <p:nvSpPr>
            <p:cNvPr id="124945" name="Freeform 147"/>
            <p:cNvSpPr>
              <a:spLocks/>
            </p:cNvSpPr>
            <p:nvPr/>
          </p:nvSpPr>
          <p:spPr bwMode="auto">
            <a:xfrm>
              <a:off x="1232" y="1281"/>
              <a:ext cx="993" cy="1340"/>
            </a:xfrm>
            <a:custGeom>
              <a:avLst/>
              <a:gdLst>
                <a:gd name="T0" fmla="*/ 0 w 993"/>
                <a:gd name="T1" fmla="*/ 0 h 1379"/>
                <a:gd name="T2" fmla="*/ 992 w 993"/>
                <a:gd name="T3" fmla="*/ 0 h 1379"/>
                <a:gd name="T4" fmla="*/ 992 w 993"/>
                <a:gd name="T5" fmla="*/ 1159 h 1379"/>
                <a:gd name="T6" fmla="*/ 0 w 993"/>
                <a:gd name="T7" fmla="*/ 1159 h 1379"/>
                <a:gd name="T8" fmla="*/ 0 w 993"/>
                <a:gd name="T9" fmla="*/ 0 h 1379"/>
                <a:gd name="T10" fmla="*/ 0 60000 65536"/>
                <a:gd name="T11" fmla="*/ 0 60000 65536"/>
                <a:gd name="T12" fmla="*/ 0 60000 65536"/>
                <a:gd name="T13" fmla="*/ 0 60000 65536"/>
                <a:gd name="T14" fmla="*/ 0 60000 65536"/>
                <a:gd name="T15" fmla="*/ 0 w 993"/>
                <a:gd name="T16" fmla="*/ 0 h 1379"/>
                <a:gd name="T17" fmla="*/ 993 w 993"/>
                <a:gd name="T18" fmla="*/ 1379 h 1379"/>
              </a:gdLst>
              <a:ahLst/>
              <a:cxnLst>
                <a:cxn ang="T10">
                  <a:pos x="T0" y="T1"/>
                </a:cxn>
                <a:cxn ang="T11">
                  <a:pos x="T2" y="T3"/>
                </a:cxn>
                <a:cxn ang="T12">
                  <a:pos x="T4" y="T5"/>
                </a:cxn>
                <a:cxn ang="T13">
                  <a:pos x="T6" y="T7"/>
                </a:cxn>
                <a:cxn ang="T14">
                  <a:pos x="T8" y="T9"/>
                </a:cxn>
              </a:cxnLst>
              <a:rect l="T15" t="T16" r="T17" b="T18"/>
              <a:pathLst>
                <a:path w="993" h="1379">
                  <a:moveTo>
                    <a:pt x="0" y="0"/>
                  </a:moveTo>
                  <a:lnTo>
                    <a:pt x="992" y="0"/>
                  </a:lnTo>
                  <a:lnTo>
                    <a:pt x="992" y="1378"/>
                  </a:lnTo>
                  <a:lnTo>
                    <a:pt x="0" y="1378"/>
                  </a:lnTo>
                  <a:lnTo>
                    <a:pt x="0" y="0"/>
                  </a:lnTo>
                </a:path>
              </a:pathLst>
            </a:custGeom>
            <a:solidFill>
              <a:srgbClr val="919191"/>
            </a:solidFill>
            <a:ln w="12700" cap="rnd">
              <a:solidFill>
                <a:srgbClr val="FFFFFF"/>
              </a:solidFill>
              <a:round/>
              <a:headEnd/>
              <a:tailEnd/>
            </a:ln>
          </p:spPr>
          <p:txBody>
            <a:bodyPr/>
            <a:lstStyle/>
            <a:p>
              <a:endParaRPr lang="zh-CN" altLang="en-US"/>
            </a:p>
          </p:txBody>
        </p:sp>
        <p:sp>
          <p:nvSpPr>
            <p:cNvPr id="124946" name="Freeform 148"/>
            <p:cNvSpPr>
              <a:spLocks/>
            </p:cNvSpPr>
            <p:nvPr/>
          </p:nvSpPr>
          <p:spPr bwMode="auto">
            <a:xfrm>
              <a:off x="1368" y="1335"/>
              <a:ext cx="729" cy="136"/>
            </a:xfrm>
            <a:custGeom>
              <a:avLst/>
              <a:gdLst>
                <a:gd name="T0" fmla="*/ 0 w 729"/>
                <a:gd name="T1" fmla="*/ 0 h 139"/>
                <a:gd name="T2" fmla="*/ 728 w 729"/>
                <a:gd name="T3" fmla="*/ 0 h 139"/>
                <a:gd name="T4" fmla="*/ 728 w 729"/>
                <a:gd name="T5" fmla="*/ 120 h 139"/>
                <a:gd name="T6" fmla="*/ 0 w 729"/>
                <a:gd name="T7" fmla="*/ 120 h 139"/>
                <a:gd name="T8" fmla="*/ 0 w 729"/>
                <a:gd name="T9" fmla="*/ 0 h 139"/>
                <a:gd name="T10" fmla="*/ 0 60000 65536"/>
                <a:gd name="T11" fmla="*/ 0 60000 65536"/>
                <a:gd name="T12" fmla="*/ 0 60000 65536"/>
                <a:gd name="T13" fmla="*/ 0 60000 65536"/>
                <a:gd name="T14" fmla="*/ 0 60000 65536"/>
                <a:gd name="T15" fmla="*/ 0 w 729"/>
                <a:gd name="T16" fmla="*/ 0 h 139"/>
                <a:gd name="T17" fmla="*/ 729 w 729"/>
                <a:gd name="T18" fmla="*/ 139 h 139"/>
              </a:gdLst>
              <a:ahLst/>
              <a:cxnLst>
                <a:cxn ang="T10">
                  <a:pos x="T0" y="T1"/>
                </a:cxn>
                <a:cxn ang="T11">
                  <a:pos x="T2" y="T3"/>
                </a:cxn>
                <a:cxn ang="T12">
                  <a:pos x="T4" y="T5"/>
                </a:cxn>
                <a:cxn ang="T13">
                  <a:pos x="T6" y="T7"/>
                </a:cxn>
                <a:cxn ang="T14">
                  <a:pos x="T8" y="T9"/>
                </a:cxn>
              </a:cxnLst>
              <a:rect l="T15" t="T16" r="T17" b="T18"/>
              <a:pathLst>
                <a:path w="729" h="139">
                  <a:moveTo>
                    <a:pt x="0" y="0"/>
                  </a:moveTo>
                  <a:lnTo>
                    <a:pt x="728" y="0"/>
                  </a:lnTo>
                  <a:lnTo>
                    <a:pt x="728" y="138"/>
                  </a:lnTo>
                  <a:lnTo>
                    <a:pt x="0" y="138"/>
                  </a:lnTo>
                  <a:lnTo>
                    <a:pt x="0" y="0"/>
                  </a:lnTo>
                </a:path>
              </a:pathLst>
            </a:custGeom>
            <a:solidFill>
              <a:srgbClr val="919191"/>
            </a:solidFill>
            <a:ln w="12700" cap="rnd">
              <a:solidFill>
                <a:srgbClr val="FFFFFF"/>
              </a:solidFill>
              <a:round/>
              <a:headEnd/>
              <a:tailEnd/>
            </a:ln>
          </p:spPr>
          <p:txBody>
            <a:bodyPr/>
            <a:lstStyle/>
            <a:p>
              <a:endParaRPr lang="zh-CN" altLang="en-US"/>
            </a:p>
          </p:txBody>
        </p:sp>
        <p:sp>
          <p:nvSpPr>
            <p:cNvPr id="124947" name="Freeform 149"/>
            <p:cNvSpPr>
              <a:spLocks/>
            </p:cNvSpPr>
            <p:nvPr/>
          </p:nvSpPr>
          <p:spPr bwMode="auto">
            <a:xfrm>
              <a:off x="1704" y="2171"/>
              <a:ext cx="1" cy="127"/>
            </a:xfrm>
            <a:custGeom>
              <a:avLst/>
              <a:gdLst>
                <a:gd name="T0" fmla="*/ 0 w 1"/>
                <a:gd name="T1" fmla="*/ 108 h 131"/>
                <a:gd name="T2" fmla="*/ 0 w 1"/>
                <a:gd name="T3" fmla="*/ 0 h 131"/>
                <a:gd name="T4" fmla="*/ 0 w 1"/>
                <a:gd name="T5" fmla="*/ 108 h 131"/>
                <a:gd name="T6" fmla="*/ 0 60000 65536"/>
                <a:gd name="T7" fmla="*/ 0 60000 65536"/>
                <a:gd name="T8" fmla="*/ 0 60000 65536"/>
                <a:gd name="T9" fmla="*/ 0 w 1"/>
                <a:gd name="T10" fmla="*/ 0 h 131"/>
                <a:gd name="T11" fmla="*/ 1 w 1"/>
                <a:gd name="T12" fmla="*/ 131 h 131"/>
              </a:gdLst>
              <a:ahLst/>
              <a:cxnLst>
                <a:cxn ang="T6">
                  <a:pos x="T0" y="T1"/>
                </a:cxn>
                <a:cxn ang="T7">
                  <a:pos x="T2" y="T3"/>
                </a:cxn>
                <a:cxn ang="T8">
                  <a:pos x="T4" y="T5"/>
                </a:cxn>
              </a:cxnLst>
              <a:rect l="T9" t="T10" r="T11" b="T12"/>
              <a:pathLst>
                <a:path w="1" h="131">
                  <a:moveTo>
                    <a:pt x="0" y="130"/>
                  </a:moveTo>
                  <a:lnTo>
                    <a:pt x="0" y="0"/>
                  </a:lnTo>
                  <a:lnTo>
                    <a:pt x="0" y="130"/>
                  </a:lnTo>
                </a:path>
              </a:pathLst>
            </a:custGeom>
            <a:solidFill>
              <a:srgbClr val="919191"/>
            </a:solidFill>
            <a:ln w="12700" cap="rnd">
              <a:solidFill>
                <a:srgbClr val="FFFFFF"/>
              </a:solidFill>
              <a:round/>
              <a:headEnd/>
              <a:tailEnd/>
            </a:ln>
          </p:spPr>
          <p:txBody>
            <a:bodyPr/>
            <a:lstStyle/>
            <a:p>
              <a:endParaRPr lang="zh-CN" altLang="en-US"/>
            </a:p>
          </p:txBody>
        </p:sp>
        <p:sp>
          <p:nvSpPr>
            <p:cNvPr id="124948" name="Freeform 150"/>
            <p:cNvSpPr>
              <a:spLocks/>
            </p:cNvSpPr>
            <p:nvPr/>
          </p:nvSpPr>
          <p:spPr bwMode="auto">
            <a:xfrm>
              <a:off x="1240" y="2297"/>
              <a:ext cx="709" cy="1"/>
            </a:xfrm>
            <a:custGeom>
              <a:avLst/>
              <a:gdLst>
                <a:gd name="T0" fmla="*/ 0 w 709"/>
                <a:gd name="T1" fmla="*/ 0 h 1"/>
                <a:gd name="T2" fmla="*/ 708 w 709"/>
                <a:gd name="T3" fmla="*/ 0 h 1"/>
                <a:gd name="T4" fmla="*/ 0 w 709"/>
                <a:gd name="T5" fmla="*/ 0 h 1"/>
                <a:gd name="T6" fmla="*/ 0 60000 65536"/>
                <a:gd name="T7" fmla="*/ 0 60000 65536"/>
                <a:gd name="T8" fmla="*/ 0 60000 65536"/>
                <a:gd name="T9" fmla="*/ 0 w 709"/>
                <a:gd name="T10" fmla="*/ 0 h 1"/>
                <a:gd name="T11" fmla="*/ 709 w 709"/>
                <a:gd name="T12" fmla="*/ 1 h 1"/>
              </a:gdLst>
              <a:ahLst/>
              <a:cxnLst>
                <a:cxn ang="T6">
                  <a:pos x="T0" y="T1"/>
                </a:cxn>
                <a:cxn ang="T7">
                  <a:pos x="T2" y="T3"/>
                </a:cxn>
                <a:cxn ang="T8">
                  <a:pos x="T4" y="T5"/>
                </a:cxn>
              </a:cxnLst>
              <a:rect l="T9" t="T10" r="T11" b="T12"/>
              <a:pathLst>
                <a:path w="709" h="1">
                  <a:moveTo>
                    <a:pt x="0" y="0"/>
                  </a:moveTo>
                  <a:lnTo>
                    <a:pt x="708" y="0"/>
                  </a:lnTo>
                  <a:lnTo>
                    <a:pt x="0" y="0"/>
                  </a:lnTo>
                </a:path>
              </a:pathLst>
            </a:custGeom>
            <a:solidFill>
              <a:srgbClr val="919191"/>
            </a:solidFill>
            <a:ln w="12700" cap="rnd">
              <a:solidFill>
                <a:srgbClr val="FFFFFF"/>
              </a:solidFill>
              <a:round/>
              <a:headEnd/>
              <a:tailEnd/>
            </a:ln>
          </p:spPr>
          <p:txBody>
            <a:bodyPr/>
            <a:lstStyle/>
            <a:p>
              <a:endParaRPr lang="zh-CN" altLang="en-US"/>
            </a:p>
          </p:txBody>
        </p:sp>
        <p:sp>
          <p:nvSpPr>
            <p:cNvPr id="124949" name="Freeform 151"/>
            <p:cNvSpPr>
              <a:spLocks/>
            </p:cNvSpPr>
            <p:nvPr/>
          </p:nvSpPr>
          <p:spPr bwMode="auto">
            <a:xfrm>
              <a:off x="1312" y="2336"/>
              <a:ext cx="265" cy="231"/>
            </a:xfrm>
            <a:custGeom>
              <a:avLst/>
              <a:gdLst>
                <a:gd name="T0" fmla="*/ 176 w 265"/>
                <a:gd name="T1" fmla="*/ 154 h 237"/>
                <a:gd name="T2" fmla="*/ 88 w 265"/>
                <a:gd name="T3" fmla="*/ 154 h 237"/>
                <a:gd name="T4" fmla="*/ 88 w 265"/>
                <a:gd name="T5" fmla="*/ 104 h 237"/>
                <a:gd name="T6" fmla="*/ 0 w 265"/>
                <a:gd name="T7" fmla="*/ 104 h 237"/>
                <a:gd name="T8" fmla="*/ 0 w 265"/>
                <a:gd name="T9" fmla="*/ 0 h 237"/>
                <a:gd name="T10" fmla="*/ 88 w 265"/>
                <a:gd name="T11" fmla="*/ 0 h 237"/>
                <a:gd name="T12" fmla="*/ 88 w 265"/>
                <a:gd name="T13" fmla="*/ 51 h 237"/>
                <a:gd name="T14" fmla="*/ 176 w 265"/>
                <a:gd name="T15" fmla="*/ 51 h 237"/>
                <a:gd name="T16" fmla="*/ 176 w 265"/>
                <a:gd name="T17" fmla="*/ 96 h 237"/>
                <a:gd name="T18" fmla="*/ 264 w 265"/>
                <a:gd name="T19" fmla="*/ 96 h 237"/>
                <a:gd name="T20" fmla="*/ 264 w 265"/>
                <a:gd name="T21" fmla="*/ 202 h 237"/>
                <a:gd name="T22" fmla="*/ 176 w 265"/>
                <a:gd name="T23" fmla="*/ 202 h 237"/>
                <a:gd name="T24" fmla="*/ 176 w 265"/>
                <a:gd name="T25" fmla="*/ 154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237"/>
                <a:gd name="T41" fmla="*/ 265 w 265"/>
                <a:gd name="T42" fmla="*/ 237 h 2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237">
                  <a:moveTo>
                    <a:pt x="176" y="179"/>
                  </a:moveTo>
                  <a:lnTo>
                    <a:pt x="88" y="179"/>
                  </a:lnTo>
                  <a:lnTo>
                    <a:pt x="88" y="122"/>
                  </a:lnTo>
                  <a:lnTo>
                    <a:pt x="0" y="122"/>
                  </a:lnTo>
                  <a:lnTo>
                    <a:pt x="0" y="0"/>
                  </a:lnTo>
                  <a:lnTo>
                    <a:pt x="88" y="0"/>
                  </a:lnTo>
                  <a:lnTo>
                    <a:pt x="88" y="57"/>
                  </a:lnTo>
                  <a:lnTo>
                    <a:pt x="176" y="57"/>
                  </a:lnTo>
                  <a:lnTo>
                    <a:pt x="176" y="114"/>
                  </a:lnTo>
                  <a:lnTo>
                    <a:pt x="264" y="114"/>
                  </a:lnTo>
                  <a:lnTo>
                    <a:pt x="264" y="236"/>
                  </a:lnTo>
                  <a:lnTo>
                    <a:pt x="176" y="236"/>
                  </a:lnTo>
                  <a:lnTo>
                    <a:pt x="176" y="179"/>
                  </a:lnTo>
                </a:path>
              </a:pathLst>
            </a:custGeom>
            <a:solidFill>
              <a:srgbClr val="919191"/>
            </a:solidFill>
            <a:ln w="12700" cap="rnd">
              <a:solidFill>
                <a:srgbClr val="FFFFFF"/>
              </a:solidFill>
              <a:round/>
              <a:headEnd/>
              <a:tailEnd/>
            </a:ln>
          </p:spPr>
          <p:txBody>
            <a:bodyPr/>
            <a:lstStyle/>
            <a:p>
              <a:endParaRPr lang="zh-CN" altLang="en-US"/>
            </a:p>
          </p:txBody>
        </p:sp>
        <p:sp>
          <p:nvSpPr>
            <p:cNvPr id="124950" name="Freeform 152"/>
            <p:cNvSpPr>
              <a:spLocks/>
            </p:cNvSpPr>
            <p:nvPr/>
          </p:nvSpPr>
          <p:spPr bwMode="auto">
            <a:xfrm>
              <a:off x="1792" y="1595"/>
              <a:ext cx="425" cy="1"/>
            </a:xfrm>
            <a:custGeom>
              <a:avLst/>
              <a:gdLst>
                <a:gd name="T0" fmla="*/ 0 w 425"/>
                <a:gd name="T1" fmla="*/ 0 h 1"/>
                <a:gd name="T2" fmla="*/ 424 w 425"/>
                <a:gd name="T3" fmla="*/ 0 h 1"/>
                <a:gd name="T4" fmla="*/ 0 w 425"/>
                <a:gd name="T5" fmla="*/ 0 h 1"/>
                <a:gd name="T6" fmla="*/ 0 60000 65536"/>
                <a:gd name="T7" fmla="*/ 0 60000 65536"/>
                <a:gd name="T8" fmla="*/ 0 60000 65536"/>
                <a:gd name="T9" fmla="*/ 0 w 425"/>
                <a:gd name="T10" fmla="*/ 0 h 1"/>
                <a:gd name="T11" fmla="*/ 425 w 425"/>
                <a:gd name="T12" fmla="*/ 1 h 1"/>
              </a:gdLst>
              <a:ahLst/>
              <a:cxnLst>
                <a:cxn ang="T6">
                  <a:pos x="T0" y="T1"/>
                </a:cxn>
                <a:cxn ang="T7">
                  <a:pos x="T2" y="T3"/>
                </a:cxn>
                <a:cxn ang="T8">
                  <a:pos x="T4" y="T5"/>
                </a:cxn>
              </a:cxnLst>
              <a:rect l="T9" t="T10" r="T11" b="T12"/>
              <a:pathLst>
                <a:path w="425" h="1">
                  <a:moveTo>
                    <a:pt x="0" y="0"/>
                  </a:moveTo>
                  <a:lnTo>
                    <a:pt x="424" y="0"/>
                  </a:lnTo>
                  <a:lnTo>
                    <a:pt x="0" y="0"/>
                  </a:lnTo>
                </a:path>
              </a:pathLst>
            </a:custGeom>
            <a:solidFill>
              <a:srgbClr val="919191"/>
            </a:solidFill>
            <a:ln w="12700" cap="rnd">
              <a:solidFill>
                <a:srgbClr val="FFFFFF"/>
              </a:solidFill>
              <a:round/>
              <a:headEnd/>
              <a:tailEnd/>
            </a:ln>
          </p:spPr>
          <p:txBody>
            <a:bodyPr/>
            <a:lstStyle/>
            <a:p>
              <a:endParaRPr lang="zh-CN" altLang="en-US"/>
            </a:p>
          </p:txBody>
        </p:sp>
        <p:sp>
          <p:nvSpPr>
            <p:cNvPr id="124951" name="Freeform 153"/>
            <p:cNvSpPr>
              <a:spLocks/>
            </p:cNvSpPr>
            <p:nvPr/>
          </p:nvSpPr>
          <p:spPr bwMode="auto">
            <a:xfrm>
              <a:off x="1240" y="1595"/>
              <a:ext cx="73" cy="1"/>
            </a:xfrm>
            <a:custGeom>
              <a:avLst/>
              <a:gdLst>
                <a:gd name="T0" fmla="*/ 0 w 73"/>
                <a:gd name="T1" fmla="*/ 0 h 1"/>
                <a:gd name="T2" fmla="*/ 72 w 73"/>
                <a:gd name="T3" fmla="*/ 0 h 1"/>
                <a:gd name="T4" fmla="*/ 0 w 73"/>
                <a:gd name="T5" fmla="*/ 0 h 1"/>
                <a:gd name="T6" fmla="*/ 0 60000 65536"/>
                <a:gd name="T7" fmla="*/ 0 60000 65536"/>
                <a:gd name="T8" fmla="*/ 0 60000 65536"/>
                <a:gd name="T9" fmla="*/ 0 w 73"/>
                <a:gd name="T10" fmla="*/ 0 h 1"/>
                <a:gd name="T11" fmla="*/ 73 w 73"/>
                <a:gd name="T12" fmla="*/ 1 h 1"/>
              </a:gdLst>
              <a:ahLst/>
              <a:cxnLst>
                <a:cxn ang="T6">
                  <a:pos x="T0" y="T1"/>
                </a:cxn>
                <a:cxn ang="T7">
                  <a:pos x="T2" y="T3"/>
                </a:cxn>
                <a:cxn ang="T8">
                  <a:pos x="T4" y="T5"/>
                </a:cxn>
              </a:cxnLst>
              <a:rect l="T9" t="T10" r="T11" b="T12"/>
              <a:pathLst>
                <a:path w="73" h="1">
                  <a:moveTo>
                    <a:pt x="0" y="0"/>
                  </a:moveTo>
                  <a:lnTo>
                    <a:pt x="72" y="0"/>
                  </a:lnTo>
                  <a:lnTo>
                    <a:pt x="0" y="0"/>
                  </a:lnTo>
                </a:path>
              </a:pathLst>
            </a:custGeom>
            <a:solidFill>
              <a:srgbClr val="919191"/>
            </a:solidFill>
            <a:ln w="12700" cap="rnd">
              <a:solidFill>
                <a:srgbClr val="FFFFFF"/>
              </a:solidFill>
              <a:round/>
              <a:headEnd/>
              <a:tailEnd/>
            </a:ln>
          </p:spPr>
          <p:txBody>
            <a:bodyPr/>
            <a:lstStyle/>
            <a:p>
              <a:endParaRPr lang="zh-CN" altLang="en-US"/>
            </a:p>
          </p:txBody>
        </p:sp>
        <p:sp>
          <p:nvSpPr>
            <p:cNvPr id="124952" name="Rectangle 154"/>
            <p:cNvSpPr>
              <a:spLocks noChangeArrowheads="1"/>
            </p:cNvSpPr>
            <p:nvPr/>
          </p:nvSpPr>
          <p:spPr bwMode="auto">
            <a:xfrm>
              <a:off x="4088" y="2218"/>
              <a:ext cx="1000" cy="701"/>
            </a:xfrm>
            <a:prstGeom prst="rect">
              <a:avLst/>
            </a:prstGeom>
            <a:solidFill>
              <a:srgbClr val="919191"/>
            </a:solidFill>
            <a:ln w="9525">
              <a:noFill/>
              <a:miter lim="800000"/>
              <a:headEnd/>
              <a:tailEnd/>
            </a:ln>
          </p:spPr>
          <p:txBody>
            <a:bodyPr wrap="none" anchor="ctr"/>
            <a:lstStyle/>
            <a:p>
              <a:endParaRPr lang="zh-CN" altLang="en-US"/>
            </a:p>
          </p:txBody>
        </p:sp>
        <p:sp>
          <p:nvSpPr>
            <p:cNvPr id="124953" name="Rectangle 155"/>
            <p:cNvSpPr>
              <a:spLocks noChangeArrowheads="1"/>
            </p:cNvSpPr>
            <p:nvPr/>
          </p:nvSpPr>
          <p:spPr bwMode="auto">
            <a:xfrm>
              <a:off x="4092" y="2222"/>
              <a:ext cx="1000" cy="703"/>
            </a:xfrm>
            <a:prstGeom prst="rect">
              <a:avLst/>
            </a:prstGeom>
            <a:noFill/>
            <a:ln w="12700">
              <a:solidFill>
                <a:srgbClr val="FFFFFF"/>
              </a:solidFill>
              <a:miter lim="800000"/>
              <a:headEnd/>
              <a:tailEnd/>
            </a:ln>
          </p:spPr>
          <p:txBody>
            <a:bodyPr wrap="none" anchor="ctr"/>
            <a:lstStyle/>
            <a:p>
              <a:endParaRPr lang="zh-CN" altLang="en-US"/>
            </a:p>
          </p:txBody>
        </p:sp>
        <p:sp>
          <p:nvSpPr>
            <p:cNvPr id="124954" name="Freeform 156"/>
            <p:cNvSpPr>
              <a:spLocks/>
            </p:cNvSpPr>
            <p:nvPr/>
          </p:nvSpPr>
          <p:spPr bwMode="auto">
            <a:xfrm>
              <a:off x="4208" y="2715"/>
              <a:ext cx="537" cy="103"/>
            </a:xfrm>
            <a:custGeom>
              <a:avLst/>
              <a:gdLst>
                <a:gd name="T0" fmla="*/ 32 w 537"/>
                <a:gd name="T1" fmla="*/ 0 h 106"/>
                <a:gd name="T2" fmla="*/ 504 w 537"/>
                <a:gd name="T3" fmla="*/ 0 h 106"/>
                <a:gd name="T4" fmla="*/ 536 w 537"/>
                <a:gd name="T5" fmla="*/ 87 h 106"/>
                <a:gd name="T6" fmla="*/ 0 w 537"/>
                <a:gd name="T7" fmla="*/ 87 h 106"/>
                <a:gd name="T8" fmla="*/ 32 w 537"/>
                <a:gd name="T9" fmla="*/ 0 h 106"/>
                <a:gd name="T10" fmla="*/ 0 60000 65536"/>
                <a:gd name="T11" fmla="*/ 0 60000 65536"/>
                <a:gd name="T12" fmla="*/ 0 60000 65536"/>
                <a:gd name="T13" fmla="*/ 0 60000 65536"/>
                <a:gd name="T14" fmla="*/ 0 60000 65536"/>
                <a:gd name="T15" fmla="*/ 0 w 537"/>
                <a:gd name="T16" fmla="*/ 0 h 106"/>
                <a:gd name="T17" fmla="*/ 537 w 537"/>
                <a:gd name="T18" fmla="*/ 106 h 106"/>
              </a:gdLst>
              <a:ahLst/>
              <a:cxnLst>
                <a:cxn ang="T10">
                  <a:pos x="T0" y="T1"/>
                </a:cxn>
                <a:cxn ang="T11">
                  <a:pos x="T2" y="T3"/>
                </a:cxn>
                <a:cxn ang="T12">
                  <a:pos x="T4" y="T5"/>
                </a:cxn>
                <a:cxn ang="T13">
                  <a:pos x="T6" y="T7"/>
                </a:cxn>
                <a:cxn ang="T14">
                  <a:pos x="T8" y="T9"/>
                </a:cxn>
              </a:cxnLst>
              <a:rect l="T15" t="T16" r="T17" b="T18"/>
              <a:pathLst>
                <a:path w="537" h="106">
                  <a:moveTo>
                    <a:pt x="32" y="0"/>
                  </a:moveTo>
                  <a:lnTo>
                    <a:pt x="504" y="0"/>
                  </a:lnTo>
                  <a:lnTo>
                    <a:pt x="536" y="105"/>
                  </a:lnTo>
                  <a:lnTo>
                    <a:pt x="0" y="105"/>
                  </a:lnTo>
                  <a:lnTo>
                    <a:pt x="32" y="0"/>
                  </a:lnTo>
                </a:path>
              </a:pathLst>
            </a:custGeom>
            <a:noFill/>
            <a:ln w="12700" cap="rnd">
              <a:solidFill>
                <a:srgbClr val="FFFFFF"/>
              </a:solidFill>
              <a:round/>
              <a:headEnd/>
              <a:tailEnd/>
            </a:ln>
          </p:spPr>
          <p:txBody>
            <a:bodyPr/>
            <a:lstStyle/>
            <a:p>
              <a:endParaRPr lang="zh-CN" altLang="en-US"/>
            </a:p>
          </p:txBody>
        </p:sp>
        <p:sp>
          <p:nvSpPr>
            <p:cNvPr id="124955" name="Freeform 157"/>
            <p:cNvSpPr>
              <a:spLocks/>
            </p:cNvSpPr>
            <p:nvPr/>
          </p:nvSpPr>
          <p:spPr bwMode="auto">
            <a:xfrm>
              <a:off x="4208" y="2817"/>
              <a:ext cx="537" cy="41"/>
            </a:xfrm>
            <a:custGeom>
              <a:avLst/>
              <a:gdLst>
                <a:gd name="T0" fmla="*/ 0 w 537"/>
                <a:gd name="T1" fmla="*/ 0 h 42"/>
                <a:gd name="T2" fmla="*/ 536 w 537"/>
                <a:gd name="T3" fmla="*/ 0 h 42"/>
                <a:gd name="T4" fmla="*/ 536 w 537"/>
                <a:gd name="T5" fmla="*/ 35 h 42"/>
                <a:gd name="T6" fmla="*/ 0 w 537"/>
                <a:gd name="T7" fmla="*/ 35 h 42"/>
                <a:gd name="T8" fmla="*/ 0 w 537"/>
                <a:gd name="T9" fmla="*/ 0 h 42"/>
                <a:gd name="T10" fmla="*/ 0 60000 65536"/>
                <a:gd name="T11" fmla="*/ 0 60000 65536"/>
                <a:gd name="T12" fmla="*/ 0 60000 65536"/>
                <a:gd name="T13" fmla="*/ 0 60000 65536"/>
                <a:gd name="T14" fmla="*/ 0 60000 65536"/>
                <a:gd name="T15" fmla="*/ 0 w 537"/>
                <a:gd name="T16" fmla="*/ 0 h 42"/>
                <a:gd name="T17" fmla="*/ 537 w 537"/>
                <a:gd name="T18" fmla="*/ 42 h 42"/>
              </a:gdLst>
              <a:ahLst/>
              <a:cxnLst>
                <a:cxn ang="T10">
                  <a:pos x="T0" y="T1"/>
                </a:cxn>
                <a:cxn ang="T11">
                  <a:pos x="T2" y="T3"/>
                </a:cxn>
                <a:cxn ang="T12">
                  <a:pos x="T4" y="T5"/>
                </a:cxn>
                <a:cxn ang="T13">
                  <a:pos x="T6" y="T7"/>
                </a:cxn>
                <a:cxn ang="T14">
                  <a:pos x="T8" y="T9"/>
                </a:cxn>
              </a:cxnLst>
              <a:rect l="T15" t="T16" r="T17" b="T18"/>
              <a:pathLst>
                <a:path w="537" h="42">
                  <a:moveTo>
                    <a:pt x="0" y="0"/>
                  </a:moveTo>
                  <a:lnTo>
                    <a:pt x="536" y="0"/>
                  </a:lnTo>
                  <a:lnTo>
                    <a:pt x="536" y="41"/>
                  </a:lnTo>
                  <a:lnTo>
                    <a:pt x="0" y="41"/>
                  </a:lnTo>
                  <a:lnTo>
                    <a:pt x="0" y="0"/>
                  </a:lnTo>
                </a:path>
              </a:pathLst>
            </a:custGeom>
            <a:noFill/>
            <a:ln w="12700" cap="rnd">
              <a:solidFill>
                <a:srgbClr val="FFFFFF"/>
              </a:solidFill>
              <a:round/>
              <a:headEnd/>
              <a:tailEnd/>
            </a:ln>
          </p:spPr>
          <p:txBody>
            <a:bodyPr/>
            <a:lstStyle/>
            <a:p>
              <a:endParaRPr lang="zh-CN" altLang="en-US"/>
            </a:p>
          </p:txBody>
        </p:sp>
        <p:sp>
          <p:nvSpPr>
            <p:cNvPr id="124956" name="Freeform 158"/>
            <p:cNvSpPr>
              <a:spLocks/>
            </p:cNvSpPr>
            <p:nvPr/>
          </p:nvSpPr>
          <p:spPr bwMode="auto">
            <a:xfrm>
              <a:off x="4712" y="2715"/>
              <a:ext cx="177" cy="103"/>
            </a:xfrm>
            <a:custGeom>
              <a:avLst/>
              <a:gdLst>
                <a:gd name="T0" fmla="*/ 0 w 177"/>
                <a:gd name="T1" fmla="*/ 0 h 106"/>
                <a:gd name="T2" fmla="*/ 128 w 177"/>
                <a:gd name="T3" fmla="*/ 0 h 106"/>
                <a:gd name="T4" fmla="*/ 176 w 177"/>
                <a:gd name="T5" fmla="*/ 87 h 106"/>
                <a:gd name="T6" fmla="*/ 80 w 177"/>
                <a:gd name="T7" fmla="*/ 87 h 106"/>
                <a:gd name="T8" fmla="*/ 0 60000 65536"/>
                <a:gd name="T9" fmla="*/ 0 60000 65536"/>
                <a:gd name="T10" fmla="*/ 0 60000 65536"/>
                <a:gd name="T11" fmla="*/ 0 60000 65536"/>
                <a:gd name="T12" fmla="*/ 0 w 177"/>
                <a:gd name="T13" fmla="*/ 0 h 106"/>
                <a:gd name="T14" fmla="*/ 177 w 177"/>
                <a:gd name="T15" fmla="*/ 106 h 106"/>
              </a:gdLst>
              <a:ahLst/>
              <a:cxnLst>
                <a:cxn ang="T8">
                  <a:pos x="T0" y="T1"/>
                </a:cxn>
                <a:cxn ang="T9">
                  <a:pos x="T2" y="T3"/>
                </a:cxn>
                <a:cxn ang="T10">
                  <a:pos x="T4" y="T5"/>
                </a:cxn>
                <a:cxn ang="T11">
                  <a:pos x="T6" y="T7"/>
                </a:cxn>
              </a:cxnLst>
              <a:rect l="T12" t="T13" r="T14" b="T15"/>
              <a:pathLst>
                <a:path w="177" h="106">
                  <a:moveTo>
                    <a:pt x="0" y="0"/>
                  </a:moveTo>
                  <a:lnTo>
                    <a:pt x="128" y="0"/>
                  </a:lnTo>
                  <a:lnTo>
                    <a:pt x="176" y="105"/>
                  </a:lnTo>
                  <a:lnTo>
                    <a:pt x="80" y="105"/>
                  </a:lnTo>
                </a:path>
              </a:pathLst>
            </a:custGeom>
            <a:noFill/>
            <a:ln w="12700" cap="rnd">
              <a:solidFill>
                <a:srgbClr val="FFFFFF"/>
              </a:solidFill>
              <a:round/>
              <a:headEnd type="none" w="sm" len="sm"/>
              <a:tailEnd type="none" w="sm" len="sm"/>
            </a:ln>
          </p:spPr>
          <p:txBody>
            <a:bodyPr/>
            <a:lstStyle/>
            <a:p>
              <a:endParaRPr lang="zh-CN" altLang="en-US"/>
            </a:p>
          </p:txBody>
        </p:sp>
        <p:sp>
          <p:nvSpPr>
            <p:cNvPr id="124957" name="Freeform 159"/>
            <p:cNvSpPr>
              <a:spLocks/>
            </p:cNvSpPr>
            <p:nvPr/>
          </p:nvSpPr>
          <p:spPr bwMode="auto">
            <a:xfrm>
              <a:off x="4744" y="2817"/>
              <a:ext cx="145" cy="41"/>
            </a:xfrm>
            <a:custGeom>
              <a:avLst/>
              <a:gdLst>
                <a:gd name="T0" fmla="*/ 0 w 145"/>
                <a:gd name="T1" fmla="*/ 0 h 42"/>
                <a:gd name="T2" fmla="*/ 144 w 145"/>
                <a:gd name="T3" fmla="*/ 0 h 42"/>
                <a:gd name="T4" fmla="*/ 144 w 145"/>
                <a:gd name="T5" fmla="*/ 35 h 42"/>
                <a:gd name="T6" fmla="*/ 0 w 145"/>
                <a:gd name="T7" fmla="*/ 35 h 42"/>
                <a:gd name="T8" fmla="*/ 0 60000 65536"/>
                <a:gd name="T9" fmla="*/ 0 60000 65536"/>
                <a:gd name="T10" fmla="*/ 0 60000 65536"/>
                <a:gd name="T11" fmla="*/ 0 60000 65536"/>
                <a:gd name="T12" fmla="*/ 0 w 145"/>
                <a:gd name="T13" fmla="*/ 0 h 42"/>
                <a:gd name="T14" fmla="*/ 145 w 145"/>
                <a:gd name="T15" fmla="*/ 42 h 42"/>
              </a:gdLst>
              <a:ahLst/>
              <a:cxnLst>
                <a:cxn ang="T8">
                  <a:pos x="T0" y="T1"/>
                </a:cxn>
                <a:cxn ang="T9">
                  <a:pos x="T2" y="T3"/>
                </a:cxn>
                <a:cxn ang="T10">
                  <a:pos x="T4" y="T5"/>
                </a:cxn>
                <a:cxn ang="T11">
                  <a:pos x="T6" y="T7"/>
                </a:cxn>
              </a:cxnLst>
              <a:rect l="T12" t="T13" r="T14" b="T15"/>
              <a:pathLst>
                <a:path w="145" h="42">
                  <a:moveTo>
                    <a:pt x="0" y="0"/>
                  </a:moveTo>
                  <a:lnTo>
                    <a:pt x="144" y="0"/>
                  </a:lnTo>
                  <a:lnTo>
                    <a:pt x="144" y="41"/>
                  </a:lnTo>
                  <a:lnTo>
                    <a:pt x="0" y="41"/>
                  </a:lnTo>
                </a:path>
              </a:pathLst>
            </a:custGeom>
            <a:noFill/>
            <a:ln w="12700" cap="rnd">
              <a:solidFill>
                <a:srgbClr val="FFFFFF"/>
              </a:solidFill>
              <a:round/>
              <a:headEnd type="none" w="sm" len="sm"/>
              <a:tailEnd type="none" w="sm" len="sm"/>
            </a:ln>
          </p:spPr>
          <p:txBody>
            <a:bodyPr/>
            <a:lstStyle/>
            <a:p>
              <a:endParaRPr lang="zh-CN" altLang="en-US"/>
            </a:p>
          </p:txBody>
        </p:sp>
        <p:sp>
          <p:nvSpPr>
            <p:cNvPr id="124958" name="Rectangle 160"/>
            <p:cNvSpPr>
              <a:spLocks noChangeArrowheads="1"/>
            </p:cNvSpPr>
            <p:nvPr/>
          </p:nvSpPr>
          <p:spPr bwMode="auto">
            <a:xfrm>
              <a:off x="4352" y="2320"/>
              <a:ext cx="480" cy="332"/>
            </a:xfrm>
            <a:prstGeom prst="rect">
              <a:avLst/>
            </a:prstGeom>
            <a:noFill/>
            <a:ln w="9525">
              <a:noFill/>
              <a:miter lim="800000"/>
              <a:headEnd/>
              <a:tailEnd/>
            </a:ln>
          </p:spPr>
          <p:txBody>
            <a:bodyPr wrap="none" anchor="ctr"/>
            <a:lstStyle/>
            <a:p>
              <a:endParaRPr lang="zh-CN" altLang="en-US"/>
            </a:p>
          </p:txBody>
        </p:sp>
        <p:sp>
          <p:nvSpPr>
            <p:cNvPr id="124959" name="Rectangle 161"/>
            <p:cNvSpPr>
              <a:spLocks noChangeArrowheads="1"/>
            </p:cNvSpPr>
            <p:nvPr/>
          </p:nvSpPr>
          <p:spPr bwMode="auto">
            <a:xfrm>
              <a:off x="4356" y="2324"/>
              <a:ext cx="480" cy="332"/>
            </a:xfrm>
            <a:prstGeom prst="rect">
              <a:avLst/>
            </a:prstGeom>
            <a:noFill/>
            <a:ln w="12700">
              <a:solidFill>
                <a:srgbClr val="FFFFFF"/>
              </a:solidFill>
              <a:miter lim="800000"/>
              <a:headEnd/>
              <a:tailEnd/>
            </a:ln>
          </p:spPr>
          <p:txBody>
            <a:bodyPr wrap="none" anchor="ctr"/>
            <a:lstStyle/>
            <a:p>
              <a:endParaRPr lang="zh-CN" altLang="en-US"/>
            </a:p>
          </p:txBody>
        </p:sp>
        <p:sp>
          <p:nvSpPr>
            <p:cNvPr id="124960" name="Freeform 162"/>
            <p:cNvSpPr>
              <a:spLocks/>
            </p:cNvSpPr>
            <p:nvPr/>
          </p:nvSpPr>
          <p:spPr bwMode="auto">
            <a:xfrm>
              <a:off x="2608" y="1281"/>
              <a:ext cx="889" cy="1340"/>
            </a:xfrm>
            <a:custGeom>
              <a:avLst/>
              <a:gdLst>
                <a:gd name="T0" fmla="*/ 0 w 889"/>
                <a:gd name="T1" fmla="*/ 0 h 1379"/>
                <a:gd name="T2" fmla="*/ 888 w 889"/>
                <a:gd name="T3" fmla="*/ 0 h 1379"/>
                <a:gd name="T4" fmla="*/ 888 w 889"/>
                <a:gd name="T5" fmla="*/ 1159 h 1379"/>
                <a:gd name="T6" fmla="*/ 0 w 889"/>
                <a:gd name="T7" fmla="*/ 1159 h 1379"/>
                <a:gd name="T8" fmla="*/ 0 w 889"/>
                <a:gd name="T9" fmla="*/ 0 h 1379"/>
                <a:gd name="T10" fmla="*/ 0 60000 65536"/>
                <a:gd name="T11" fmla="*/ 0 60000 65536"/>
                <a:gd name="T12" fmla="*/ 0 60000 65536"/>
                <a:gd name="T13" fmla="*/ 0 60000 65536"/>
                <a:gd name="T14" fmla="*/ 0 60000 65536"/>
                <a:gd name="T15" fmla="*/ 0 w 889"/>
                <a:gd name="T16" fmla="*/ 0 h 1379"/>
                <a:gd name="T17" fmla="*/ 889 w 889"/>
                <a:gd name="T18" fmla="*/ 1379 h 1379"/>
              </a:gdLst>
              <a:ahLst/>
              <a:cxnLst>
                <a:cxn ang="T10">
                  <a:pos x="T0" y="T1"/>
                </a:cxn>
                <a:cxn ang="T11">
                  <a:pos x="T2" y="T3"/>
                </a:cxn>
                <a:cxn ang="T12">
                  <a:pos x="T4" y="T5"/>
                </a:cxn>
                <a:cxn ang="T13">
                  <a:pos x="T6" y="T7"/>
                </a:cxn>
                <a:cxn ang="T14">
                  <a:pos x="T8" y="T9"/>
                </a:cxn>
              </a:cxnLst>
              <a:rect l="T15" t="T16" r="T17" b="T18"/>
              <a:pathLst>
                <a:path w="889" h="1379">
                  <a:moveTo>
                    <a:pt x="0" y="0"/>
                  </a:moveTo>
                  <a:lnTo>
                    <a:pt x="888" y="0"/>
                  </a:lnTo>
                  <a:lnTo>
                    <a:pt x="888" y="1378"/>
                  </a:lnTo>
                  <a:lnTo>
                    <a:pt x="0" y="1378"/>
                  </a:lnTo>
                  <a:lnTo>
                    <a:pt x="0" y="0"/>
                  </a:lnTo>
                </a:path>
              </a:pathLst>
            </a:custGeom>
            <a:solidFill>
              <a:srgbClr val="919191"/>
            </a:solidFill>
            <a:ln w="12700" cap="rnd">
              <a:solidFill>
                <a:srgbClr val="FFFFFF"/>
              </a:solidFill>
              <a:round/>
              <a:headEnd/>
              <a:tailEnd/>
            </a:ln>
          </p:spPr>
          <p:txBody>
            <a:bodyPr/>
            <a:lstStyle/>
            <a:p>
              <a:endParaRPr lang="zh-CN" altLang="en-US"/>
            </a:p>
          </p:txBody>
        </p:sp>
        <p:sp>
          <p:nvSpPr>
            <p:cNvPr id="124961" name="Freeform 163"/>
            <p:cNvSpPr>
              <a:spLocks/>
            </p:cNvSpPr>
            <p:nvPr/>
          </p:nvSpPr>
          <p:spPr bwMode="auto">
            <a:xfrm>
              <a:off x="2744" y="2163"/>
              <a:ext cx="625" cy="135"/>
            </a:xfrm>
            <a:custGeom>
              <a:avLst/>
              <a:gdLst>
                <a:gd name="T0" fmla="*/ 148 w 625"/>
                <a:gd name="T1" fmla="*/ 114 h 139"/>
                <a:gd name="T2" fmla="*/ 0 w 625"/>
                <a:gd name="T3" fmla="*/ 115 h 139"/>
                <a:gd name="T4" fmla="*/ 0 w 625"/>
                <a:gd name="T5" fmla="*/ 0 h 139"/>
                <a:gd name="T6" fmla="*/ 624 w 625"/>
                <a:gd name="T7" fmla="*/ 0 h 139"/>
                <a:gd name="T8" fmla="*/ 624 w 625"/>
                <a:gd name="T9" fmla="*/ 115 h 139"/>
                <a:gd name="T10" fmla="*/ 372 w 625"/>
                <a:gd name="T11" fmla="*/ 114 h 139"/>
                <a:gd name="T12" fmla="*/ 0 60000 65536"/>
                <a:gd name="T13" fmla="*/ 0 60000 65536"/>
                <a:gd name="T14" fmla="*/ 0 60000 65536"/>
                <a:gd name="T15" fmla="*/ 0 60000 65536"/>
                <a:gd name="T16" fmla="*/ 0 60000 65536"/>
                <a:gd name="T17" fmla="*/ 0 60000 65536"/>
                <a:gd name="T18" fmla="*/ 0 w 625"/>
                <a:gd name="T19" fmla="*/ 0 h 139"/>
                <a:gd name="T20" fmla="*/ 625 w 62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625" h="139">
                  <a:moveTo>
                    <a:pt x="148" y="136"/>
                  </a:moveTo>
                  <a:lnTo>
                    <a:pt x="0" y="138"/>
                  </a:lnTo>
                  <a:lnTo>
                    <a:pt x="0" y="0"/>
                  </a:lnTo>
                  <a:lnTo>
                    <a:pt x="624" y="0"/>
                  </a:lnTo>
                  <a:lnTo>
                    <a:pt x="624" y="138"/>
                  </a:lnTo>
                  <a:lnTo>
                    <a:pt x="372" y="136"/>
                  </a:lnTo>
                </a:path>
              </a:pathLst>
            </a:custGeom>
            <a:solidFill>
              <a:srgbClr val="919191"/>
            </a:solidFill>
            <a:ln w="12700" cap="rnd">
              <a:solidFill>
                <a:srgbClr val="FFFFFF"/>
              </a:solidFill>
              <a:round/>
              <a:headEnd type="none" w="sm" len="sm"/>
              <a:tailEnd type="none" w="sm" len="sm"/>
            </a:ln>
          </p:spPr>
          <p:txBody>
            <a:bodyPr/>
            <a:lstStyle/>
            <a:p>
              <a:endParaRPr lang="zh-CN" altLang="en-US"/>
            </a:p>
          </p:txBody>
        </p:sp>
        <p:sp>
          <p:nvSpPr>
            <p:cNvPr id="124962" name="Freeform 164"/>
            <p:cNvSpPr>
              <a:spLocks/>
            </p:cNvSpPr>
            <p:nvPr/>
          </p:nvSpPr>
          <p:spPr bwMode="auto">
            <a:xfrm>
              <a:off x="2744" y="2432"/>
              <a:ext cx="625" cy="142"/>
            </a:xfrm>
            <a:custGeom>
              <a:avLst/>
              <a:gdLst>
                <a:gd name="T0" fmla="*/ 372 w 625"/>
                <a:gd name="T1" fmla="*/ 0 h 147"/>
                <a:gd name="T2" fmla="*/ 624 w 625"/>
                <a:gd name="T3" fmla="*/ 0 h 147"/>
                <a:gd name="T4" fmla="*/ 624 w 625"/>
                <a:gd name="T5" fmla="*/ 119 h 147"/>
                <a:gd name="T6" fmla="*/ 0 w 625"/>
                <a:gd name="T7" fmla="*/ 119 h 147"/>
                <a:gd name="T8" fmla="*/ 0 w 625"/>
                <a:gd name="T9" fmla="*/ 0 h 147"/>
                <a:gd name="T10" fmla="*/ 148 w 625"/>
                <a:gd name="T11" fmla="*/ 0 h 147"/>
                <a:gd name="T12" fmla="*/ 0 60000 65536"/>
                <a:gd name="T13" fmla="*/ 0 60000 65536"/>
                <a:gd name="T14" fmla="*/ 0 60000 65536"/>
                <a:gd name="T15" fmla="*/ 0 60000 65536"/>
                <a:gd name="T16" fmla="*/ 0 60000 65536"/>
                <a:gd name="T17" fmla="*/ 0 60000 65536"/>
                <a:gd name="T18" fmla="*/ 0 w 625"/>
                <a:gd name="T19" fmla="*/ 0 h 147"/>
                <a:gd name="T20" fmla="*/ 625 w 625"/>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625" h="147">
                  <a:moveTo>
                    <a:pt x="372" y="0"/>
                  </a:moveTo>
                  <a:lnTo>
                    <a:pt x="624" y="0"/>
                  </a:lnTo>
                  <a:lnTo>
                    <a:pt x="624" y="146"/>
                  </a:lnTo>
                  <a:lnTo>
                    <a:pt x="0" y="146"/>
                  </a:lnTo>
                  <a:lnTo>
                    <a:pt x="0" y="0"/>
                  </a:lnTo>
                  <a:lnTo>
                    <a:pt x="148" y="0"/>
                  </a:lnTo>
                </a:path>
              </a:pathLst>
            </a:custGeom>
            <a:solidFill>
              <a:srgbClr val="919191"/>
            </a:solidFill>
            <a:ln w="12700" cap="rnd">
              <a:solidFill>
                <a:srgbClr val="FFFFFF"/>
              </a:solidFill>
              <a:round/>
              <a:headEnd type="none" w="sm" len="sm"/>
              <a:tailEnd type="none" w="sm" len="sm"/>
            </a:ln>
          </p:spPr>
          <p:txBody>
            <a:bodyPr/>
            <a:lstStyle/>
            <a:p>
              <a:endParaRPr lang="zh-CN" altLang="en-US"/>
            </a:p>
          </p:txBody>
        </p:sp>
        <p:sp>
          <p:nvSpPr>
            <p:cNvPr id="124963" name="Freeform 165"/>
            <p:cNvSpPr>
              <a:spLocks/>
            </p:cNvSpPr>
            <p:nvPr/>
          </p:nvSpPr>
          <p:spPr bwMode="auto">
            <a:xfrm>
              <a:off x="2744" y="1335"/>
              <a:ext cx="625" cy="136"/>
            </a:xfrm>
            <a:custGeom>
              <a:avLst/>
              <a:gdLst>
                <a:gd name="T0" fmla="*/ 0 w 625"/>
                <a:gd name="T1" fmla="*/ 0 h 139"/>
                <a:gd name="T2" fmla="*/ 624 w 625"/>
                <a:gd name="T3" fmla="*/ 0 h 139"/>
                <a:gd name="T4" fmla="*/ 624 w 625"/>
                <a:gd name="T5" fmla="*/ 120 h 139"/>
                <a:gd name="T6" fmla="*/ 0 w 625"/>
                <a:gd name="T7" fmla="*/ 120 h 139"/>
                <a:gd name="T8" fmla="*/ 0 w 625"/>
                <a:gd name="T9" fmla="*/ 0 h 139"/>
                <a:gd name="T10" fmla="*/ 0 60000 65536"/>
                <a:gd name="T11" fmla="*/ 0 60000 65536"/>
                <a:gd name="T12" fmla="*/ 0 60000 65536"/>
                <a:gd name="T13" fmla="*/ 0 60000 65536"/>
                <a:gd name="T14" fmla="*/ 0 60000 65536"/>
                <a:gd name="T15" fmla="*/ 0 w 625"/>
                <a:gd name="T16" fmla="*/ 0 h 139"/>
                <a:gd name="T17" fmla="*/ 625 w 625"/>
                <a:gd name="T18" fmla="*/ 139 h 139"/>
              </a:gdLst>
              <a:ahLst/>
              <a:cxnLst>
                <a:cxn ang="T10">
                  <a:pos x="T0" y="T1"/>
                </a:cxn>
                <a:cxn ang="T11">
                  <a:pos x="T2" y="T3"/>
                </a:cxn>
                <a:cxn ang="T12">
                  <a:pos x="T4" y="T5"/>
                </a:cxn>
                <a:cxn ang="T13">
                  <a:pos x="T6" y="T7"/>
                </a:cxn>
                <a:cxn ang="T14">
                  <a:pos x="T8" y="T9"/>
                </a:cxn>
              </a:cxnLst>
              <a:rect l="T15" t="T16" r="T17" b="T18"/>
              <a:pathLst>
                <a:path w="625" h="139">
                  <a:moveTo>
                    <a:pt x="0" y="0"/>
                  </a:moveTo>
                  <a:lnTo>
                    <a:pt x="624" y="0"/>
                  </a:lnTo>
                  <a:lnTo>
                    <a:pt x="624" y="138"/>
                  </a:lnTo>
                  <a:lnTo>
                    <a:pt x="0" y="138"/>
                  </a:lnTo>
                  <a:lnTo>
                    <a:pt x="0" y="0"/>
                  </a:lnTo>
                </a:path>
              </a:pathLst>
            </a:custGeom>
            <a:solidFill>
              <a:srgbClr val="919191"/>
            </a:solidFill>
            <a:ln w="12700" cap="rnd">
              <a:solidFill>
                <a:srgbClr val="FFFFFF"/>
              </a:solidFill>
              <a:round/>
              <a:headEnd/>
              <a:tailEnd/>
            </a:ln>
          </p:spPr>
          <p:txBody>
            <a:bodyPr/>
            <a:lstStyle/>
            <a:p>
              <a:endParaRPr lang="zh-CN" altLang="en-US"/>
            </a:p>
          </p:txBody>
        </p:sp>
        <p:sp>
          <p:nvSpPr>
            <p:cNvPr id="124964" name="Freeform 166"/>
            <p:cNvSpPr>
              <a:spLocks/>
            </p:cNvSpPr>
            <p:nvPr/>
          </p:nvSpPr>
          <p:spPr bwMode="auto">
            <a:xfrm>
              <a:off x="2744" y="1612"/>
              <a:ext cx="625" cy="134"/>
            </a:xfrm>
            <a:custGeom>
              <a:avLst/>
              <a:gdLst>
                <a:gd name="T0" fmla="*/ 0 w 625"/>
                <a:gd name="T1" fmla="*/ 0 h 138"/>
                <a:gd name="T2" fmla="*/ 624 w 625"/>
                <a:gd name="T3" fmla="*/ 0 h 138"/>
                <a:gd name="T4" fmla="*/ 624 w 625"/>
                <a:gd name="T5" fmla="*/ 114 h 138"/>
                <a:gd name="T6" fmla="*/ 0 w 625"/>
                <a:gd name="T7" fmla="*/ 114 h 138"/>
                <a:gd name="T8" fmla="*/ 0 w 625"/>
                <a:gd name="T9" fmla="*/ 0 h 138"/>
                <a:gd name="T10" fmla="*/ 0 60000 65536"/>
                <a:gd name="T11" fmla="*/ 0 60000 65536"/>
                <a:gd name="T12" fmla="*/ 0 60000 65536"/>
                <a:gd name="T13" fmla="*/ 0 60000 65536"/>
                <a:gd name="T14" fmla="*/ 0 60000 65536"/>
                <a:gd name="T15" fmla="*/ 0 w 625"/>
                <a:gd name="T16" fmla="*/ 0 h 138"/>
                <a:gd name="T17" fmla="*/ 625 w 625"/>
                <a:gd name="T18" fmla="*/ 138 h 138"/>
              </a:gdLst>
              <a:ahLst/>
              <a:cxnLst>
                <a:cxn ang="T10">
                  <a:pos x="T0" y="T1"/>
                </a:cxn>
                <a:cxn ang="T11">
                  <a:pos x="T2" y="T3"/>
                </a:cxn>
                <a:cxn ang="T12">
                  <a:pos x="T4" y="T5"/>
                </a:cxn>
                <a:cxn ang="T13">
                  <a:pos x="T6" y="T7"/>
                </a:cxn>
                <a:cxn ang="T14">
                  <a:pos x="T8" y="T9"/>
                </a:cxn>
              </a:cxnLst>
              <a:rect l="T15" t="T16" r="T17" b="T18"/>
              <a:pathLst>
                <a:path w="625" h="138">
                  <a:moveTo>
                    <a:pt x="0" y="0"/>
                  </a:moveTo>
                  <a:lnTo>
                    <a:pt x="624" y="0"/>
                  </a:lnTo>
                  <a:lnTo>
                    <a:pt x="624" y="137"/>
                  </a:lnTo>
                  <a:lnTo>
                    <a:pt x="0" y="137"/>
                  </a:lnTo>
                  <a:lnTo>
                    <a:pt x="0" y="0"/>
                  </a:lnTo>
                </a:path>
              </a:pathLst>
            </a:custGeom>
            <a:solidFill>
              <a:srgbClr val="919191"/>
            </a:solidFill>
            <a:ln w="12700" cap="rnd">
              <a:solidFill>
                <a:srgbClr val="FFFFFF"/>
              </a:solidFill>
              <a:round/>
              <a:headEnd/>
              <a:tailEnd/>
            </a:ln>
          </p:spPr>
          <p:txBody>
            <a:bodyPr/>
            <a:lstStyle/>
            <a:p>
              <a:endParaRPr lang="zh-CN" altLang="en-US"/>
            </a:p>
          </p:txBody>
        </p:sp>
        <p:sp>
          <p:nvSpPr>
            <p:cNvPr id="124965" name="Freeform 167"/>
            <p:cNvSpPr>
              <a:spLocks/>
            </p:cNvSpPr>
            <p:nvPr/>
          </p:nvSpPr>
          <p:spPr bwMode="auto">
            <a:xfrm>
              <a:off x="2744" y="1887"/>
              <a:ext cx="625" cy="135"/>
            </a:xfrm>
            <a:custGeom>
              <a:avLst/>
              <a:gdLst>
                <a:gd name="T0" fmla="*/ 0 w 625"/>
                <a:gd name="T1" fmla="*/ 0 h 139"/>
                <a:gd name="T2" fmla="*/ 624 w 625"/>
                <a:gd name="T3" fmla="*/ 0 h 139"/>
                <a:gd name="T4" fmla="*/ 624 w 625"/>
                <a:gd name="T5" fmla="*/ 115 h 139"/>
                <a:gd name="T6" fmla="*/ 0 w 625"/>
                <a:gd name="T7" fmla="*/ 115 h 139"/>
                <a:gd name="T8" fmla="*/ 0 w 625"/>
                <a:gd name="T9" fmla="*/ 0 h 139"/>
                <a:gd name="T10" fmla="*/ 0 60000 65536"/>
                <a:gd name="T11" fmla="*/ 0 60000 65536"/>
                <a:gd name="T12" fmla="*/ 0 60000 65536"/>
                <a:gd name="T13" fmla="*/ 0 60000 65536"/>
                <a:gd name="T14" fmla="*/ 0 60000 65536"/>
                <a:gd name="T15" fmla="*/ 0 w 625"/>
                <a:gd name="T16" fmla="*/ 0 h 139"/>
                <a:gd name="T17" fmla="*/ 625 w 625"/>
                <a:gd name="T18" fmla="*/ 139 h 139"/>
              </a:gdLst>
              <a:ahLst/>
              <a:cxnLst>
                <a:cxn ang="T10">
                  <a:pos x="T0" y="T1"/>
                </a:cxn>
                <a:cxn ang="T11">
                  <a:pos x="T2" y="T3"/>
                </a:cxn>
                <a:cxn ang="T12">
                  <a:pos x="T4" y="T5"/>
                </a:cxn>
                <a:cxn ang="T13">
                  <a:pos x="T6" y="T7"/>
                </a:cxn>
                <a:cxn ang="T14">
                  <a:pos x="T8" y="T9"/>
                </a:cxn>
              </a:cxnLst>
              <a:rect l="T15" t="T16" r="T17" b="T18"/>
              <a:pathLst>
                <a:path w="625" h="139">
                  <a:moveTo>
                    <a:pt x="0" y="0"/>
                  </a:moveTo>
                  <a:lnTo>
                    <a:pt x="624" y="0"/>
                  </a:lnTo>
                  <a:lnTo>
                    <a:pt x="624" y="138"/>
                  </a:lnTo>
                  <a:lnTo>
                    <a:pt x="0" y="138"/>
                  </a:lnTo>
                  <a:lnTo>
                    <a:pt x="0" y="0"/>
                  </a:lnTo>
                </a:path>
              </a:pathLst>
            </a:custGeom>
            <a:solidFill>
              <a:srgbClr val="919191"/>
            </a:solidFill>
            <a:ln w="12700" cap="rnd">
              <a:solidFill>
                <a:srgbClr val="FFFFFF"/>
              </a:solidFill>
              <a:round/>
              <a:headEnd/>
              <a:tailEnd/>
            </a:ln>
          </p:spPr>
          <p:txBody>
            <a:bodyPr/>
            <a:lstStyle/>
            <a:p>
              <a:endParaRPr lang="zh-CN" altLang="en-US"/>
            </a:p>
          </p:txBody>
        </p:sp>
        <p:sp>
          <p:nvSpPr>
            <p:cNvPr id="124966" name="Freeform 168"/>
            <p:cNvSpPr>
              <a:spLocks/>
            </p:cNvSpPr>
            <p:nvPr/>
          </p:nvSpPr>
          <p:spPr bwMode="auto">
            <a:xfrm>
              <a:off x="2488" y="2952"/>
              <a:ext cx="193" cy="0"/>
            </a:xfrm>
            <a:custGeom>
              <a:avLst/>
              <a:gdLst>
                <a:gd name="T0" fmla="*/ 0 w 193"/>
                <a:gd name="T1" fmla="*/ 0 h 1"/>
                <a:gd name="T2" fmla="*/ 192 w 193"/>
                <a:gd name="T3" fmla="*/ 0 h 1"/>
                <a:gd name="T4" fmla="*/ 0 w 193"/>
                <a:gd name="T5" fmla="*/ 0 h 1"/>
                <a:gd name="T6" fmla="*/ 0 60000 65536"/>
                <a:gd name="T7" fmla="*/ 0 60000 65536"/>
                <a:gd name="T8" fmla="*/ 0 60000 65536"/>
                <a:gd name="T9" fmla="*/ 0 w 193"/>
                <a:gd name="T10" fmla="*/ 0 h 1"/>
                <a:gd name="T11" fmla="*/ 193 w 193"/>
                <a:gd name="T12" fmla="*/ 0 h 1"/>
              </a:gdLst>
              <a:ahLst/>
              <a:cxnLst>
                <a:cxn ang="T6">
                  <a:pos x="T0" y="T1"/>
                </a:cxn>
                <a:cxn ang="T7">
                  <a:pos x="T2" y="T3"/>
                </a:cxn>
                <a:cxn ang="T8">
                  <a:pos x="T4" y="T5"/>
                </a:cxn>
              </a:cxnLst>
              <a:rect l="T9" t="T10" r="T11" b="T12"/>
              <a:pathLst>
                <a:path w="193" h="1">
                  <a:moveTo>
                    <a:pt x="0" y="0"/>
                  </a:moveTo>
                  <a:lnTo>
                    <a:pt x="192" y="0"/>
                  </a:lnTo>
                  <a:lnTo>
                    <a:pt x="0" y="0"/>
                  </a:lnTo>
                </a:path>
              </a:pathLst>
            </a:custGeom>
            <a:noFill/>
            <a:ln w="12700" cap="rnd">
              <a:solidFill>
                <a:srgbClr val="FFF100"/>
              </a:solidFill>
              <a:round/>
              <a:headEnd/>
              <a:tailEnd/>
            </a:ln>
          </p:spPr>
          <p:txBody>
            <a:bodyPr/>
            <a:lstStyle/>
            <a:p>
              <a:endParaRPr lang="zh-CN" altLang="en-US"/>
            </a:p>
          </p:txBody>
        </p:sp>
        <p:sp>
          <p:nvSpPr>
            <p:cNvPr id="124967" name="Freeform 169"/>
            <p:cNvSpPr>
              <a:spLocks/>
            </p:cNvSpPr>
            <p:nvPr/>
          </p:nvSpPr>
          <p:spPr bwMode="auto">
            <a:xfrm>
              <a:off x="2488" y="2952"/>
              <a:ext cx="193" cy="0"/>
            </a:xfrm>
            <a:custGeom>
              <a:avLst/>
              <a:gdLst>
                <a:gd name="T0" fmla="*/ 0 w 193"/>
                <a:gd name="T1" fmla="*/ 0 h 1"/>
                <a:gd name="T2" fmla="*/ 192 w 193"/>
                <a:gd name="T3" fmla="*/ 0 h 1"/>
                <a:gd name="T4" fmla="*/ 0 w 193"/>
                <a:gd name="T5" fmla="*/ 0 h 1"/>
                <a:gd name="T6" fmla="*/ 0 60000 65536"/>
                <a:gd name="T7" fmla="*/ 0 60000 65536"/>
                <a:gd name="T8" fmla="*/ 0 60000 65536"/>
                <a:gd name="T9" fmla="*/ 0 w 193"/>
                <a:gd name="T10" fmla="*/ 0 h 1"/>
                <a:gd name="T11" fmla="*/ 193 w 193"/>
                <a:gd name="T12" fmla="*/ 0 h 1"/>
              </a:gdLst>
              <a:ahLst/>
              <a:cxnLst>
                <a:cxn ang="T6">
                  <a:pos x="T0" y="T1"/>
                </a:cxn>
                <a:cxn ang="T7">
                  <a:pos x="T2" y="T3"/>
                </a:cxn>
                <a:cxn ang="T8">
                  <a:pos x="T4" y="T5"/>
                </a:cxn>
              </a:cxnLst>
              <a:rect l="T9" t="T10" r="T11" b="T12"/>
              <a:pathLst>
                <a:path w="193" h="1">
                  <a:moveTo>
                    <a:pt x="0" y="0"/>
                  </a:moveTo>
                  <a:lnTo>
                    <a:pt x="192" y="0"/>
                  </a:lnTo>
                  <a:lnTo>
                    <a:pt x="0" y="0"/>
                  </a:lnTo>
                </a:path>
              </a:pathLst>
            </a:custGeom>
            <a:noFill/>
            <a:ln w="25400" cap="rnd">
              <a:solidFill>
                <a:srgbClr val="FFF100"/>
              </a:solidFill>
              <a:round/>
              <a:headEnd/>
              <a:tailEnd/>
            </a:ln>
          </p:spPr>
          <p:txBody>
            <a:bodyPr/>
            <a:lstStyle/>
            <a:p>
              <a:endParaRPr lang="zh-CN" altLang="en-US"/>
            </a:p>
          </p:txBody>
        </p:sp>
        <p:sp>
          <p:nvSpPr>
            <p:cNvPr id="124968" name="Freeform 170"/>
            <p:cNvSpPr>
              <a:spLocks/>
            </p:cNvSpPr>
            <p:nvPr/>
          </p:nvSpPr>
          <p:spPr bwMode="auto">
            <a:xfrm>
              <a:off x="2168" y="2952"/>
              <a:ext cx="241" cy="0"/>
            </a:xfrm>
            <a:custGeom>
              <a:avLst/>
              <a:gdLst>
                <a:gd name="T0" fmla="*/ 0 w 241"/>
                <a:gd name="T1" fmla="*/ 0 h 1"/>
                <a:gd name="T2" fmla="*/ 240 w 241"/>
                <a:gd name="T3" fmla="*/ 0 h 1"/>
                <a:gd name="T4" fmla="*/ 0 w 241"/>
                <a:gd name="T5" fmla="*/ 0 h 1"/>
                <a:gd name="T6" fmla="*/ 0 60000 65536"/>
                <a:gd name="T7" fmla="*/ 0 60000 65536"/>
                <a:gd name="T8" fmla="*/ 0 60000 65536"/>
                <a:gd name="T9" fmla="*/ 0 w 241"/>
                <a:gd name="T10" fmla="*/ 0 h 1"/>
                <a:gd name="T11" fmla="*/ 241 w 241"/>
                <a:gd name="T12" fmla="*/ 0 h 1"/>
              </a:gdLst>
              <a:ahLst/>
              <a:cxnLst>
                <a:cxn ang="T6">
                  <a:pos x="T0" y="T1"/>
                </a:cxn>
                <a:cxn ang="T7">
                  <a:pos x="T2" y="T3"/>
                </a:cxn>
                <a:cxn ang="T8">
                  <a:pos x="T4" y="T5"/>
                </a:cxn>
              </a:cxnLst>
              <a:rect l="T9" t="T10" r="T11" b="T12"/>
              <a:pathLst>
                <a:path w="241" h="1">
                  <a:moveTo>
                    <a:pt x="0" y="0"/>
                  </a:moveTo>
                  <a:lnTo>
                    <a:pt x="240" y="0"/>
                  </a:lnTo>
                  <a:lnTo>
                    <a:pt x="0" y="0"/>
                  </a:lnTo>
                </a:path>
              </a:pathLst>
            </a:custGeom>
            <a:noFill/>
            <a:ln w="25400" cap="rnd">
              <a:solidFill>
                <a:srgbClr val="FFF100"/>
              </a:solidFill>
              <a:round/>
              <a:headEnd/>
              <a:tailEnd/>
            </a:ln>
          </p:spPr>
          <p:txBody>
            <a:bodyPr/>
            <a:lstStyle/>
            <a:p>
              <a:endParaRPr lang="zh-CN" altLang="en-US"/>
            </a:p>
          </p:txBody>
        </p:sp>
        <p:sp>
          <p:nvSpPr>
            <p:cNvPr id="124969" name="Freeform 173"/>
            <p:cNvSpPr>
              <a:spLocks/>
            </p:cNvSpPr>
            <p:nvPr/>
          </p:nvSpPr>
          <p:spPr bwMode="auto">
            <a:xfrm>
              <a:off x="816" y="1927"/>
              <a:ext cx="505" cy="1"/>
            </a:xfrm>
            <a:custGeom>
              <a:avLst/>
              <a:gdLst>
                <a:gd name="T0" fmla="*/ 0 w 505"/>
                <a:gd name="T1" fmla="*/ 0 h 1"/>
                <a:gd name="T2" fmla="*/ 504 w 505"/>
                <a:gd name="T3" fmla="*/ 0 h 1"/>
                <a:gd name="T4" fmla="*/ 0 w 505"/>
                <a:gd name="T5" fmla="*/ 0 h 1"/>
                <a:gd name="T6" fmla="*/ 0 60000 65536"/>
                <a:gd name="T7" fmla="*/ 0 60000 65536"/>
                <a:gd name="T8" fmla="*/ 0 60000 65536"/>
                <a:gd name="T9" fmla="*/ 0 w 505"/>
                <a:gd name="T10" fmla="*/ 0 h 1"/>
                <a:gd name="T11" fmla="*/ 505 w 505"/>
                <a:gd name="T12" fmla="*/ 1 h 1"/>
              </a:gdLst>
              <a:ahLst/>
              <a:cxnLst>
                <a:cxn ang="T6">
                  <a:pos x="T0" y="T1"/>
                </a:cxn>
                <a:cxn ang="T7">
                  <a:pos x="T2" y="T3"/>
                </a:cxn>
                <a:cxn ang="T8">
                  <a:pos x="T4" y="T5"/>
                </a:cxn>
              </a:cxnLst>
              <a:rect l="T9" t="T10" r="T11" b="T12"/>
              <a:pathLst>
                <a:path w="505" h="1">
                  <a:moveTo>
                    <a:pt x="0" y="0"/>
                  </a:moveTo>
                  <a:lnTo>
                    <a:pt x="504" y="0"/>
                  </a:lnTo>
                  <a:lnTo>
                    <a:pt x="0" y="0"/>
                  </a:lnTo>
                </a:path>
              </a:pathLst>
            </a:custGeom>
            <a:noFill/>
            <a:ln w="25400" cap="rnd">
              <a:solidFill>
                <a:srgbClr val="FFF100"/>
              </a:solidFill>
              <a:round/>
              <a:headEnd/>
              <a:tailEnd/>
            </a:ln>
          </p:spPr>
          <p:txBody>
            <a:bodyPr/>
            <a:lstStyle/>
            <a:p>
              <a:endParaRPr lang="zh-CN" altLang="en-US"/>
            </a:p>
          </p:txBody>
        </p:sp>
        <p:sp>
          <p:nvSpPr>
            <p:cNvPr id="124970" name="Freeform 175"/>
            <p:cNvSpPr>
              <a:spLocks/>
            </p:cNvSpPr>
            <p:nvPr/>
          </p:nvSpPr>
          <p:spPr bwMode="auto">
            <a:xfrm>
              <a:off x="1864" y="2061"/>
              <a:ext cx="537" cy="837"/>
            </a:xfrm>
            <a:custGeom>
              <a:avLst/>
              <a:gdLst>
                <a:gd name="T0" fmla="*/ 536 w 537"/>
                <a:gd name="T1" fmla="*/ 0 h 860"/>
                <a:gd name="T2" fmla="*/ 0 w 537"/>
                <a:gd name="T3" fmla="*/ 0 h 860"/>
                <a:gd name="T4" fmla="*/ 0 w 537"/>
                <a:gd name="T5" fmla="*/ 730 h 860"/>
                <a:gd name="T6" fmla="*/ 0 60000 65536"/>
                <a:gd name="T7" fmla="*/ 0 60000 65536"/>
                <a:gd name="T8" fmla="*/ 0 60000 65536"/>
                <a:gd name="T9" fmla="*/ 0 w 537"/>
                <a:gd name="T10" fmla="*/ 0 h 860"/>
                <a:gd name="T11" fmla="*/ 537 w 537"/>
                <a:gd name="T12" fmla="*/ 860 h 860"/>
              </a:gdLst>
              <a:ahLst/>
              <a:cxnLst>
                <a:cxn ang="T6">
                  <a:pos x="T0" y="T1"/>
                </a:cxn>
                <a:cxn ang="T7">
                  <a:pos x="T2" y="T3"/>
                </a:cxn>
                <a:cxn ang="T8">
                  <a:pos x="T4" y="T5"/>
                </a:cxn>
              </a:cxnLst>
              <a:rect l="T9" t="T10" r="T11" b="T12"/>
              <a:pathLst>
                <a:path w="537" h="860">
                  <a:moveTo>
                    <a:pt x="536" y="0"/>
                  </a:moveTo>
                  <a:lnTo>
                    <a:pt x="0" y="0"/>
                  </a:lnTo>
                  <a:lnTo>
                    <a:pt x="0" y="859"/>
                  </a:lnTo>
                </a:path>
              </a:pathLst>
            </a:custGeom>
            <a:noFill/>
            <a:ln w="25400" cap="rnd">
              <a:solidFill>
                <a:srgbClr val="FFF100"/>
              </a:solidFill>
              <a:round/>
              <a:headEnd type="none" w="sm" len="sm"/>
              <a:tailEnd type="none" w="sm" len="sm"/>
            </a:ln>
          </p:spPr>
          <p:txBody>
            <a:bodyPr/>
            <a:lstStyle/>
            <a:p>
              <a:endParaRPr lang="zh-CN" altLang="en-US"/>
            </a:p>
          </p:txBody>
        </p:sp>
        <p:sp>
          <p:nvSpPr>
            <p:cNvPr id="124971" name="Freeform 177"/>
            <p:cNvSpPr>
              <a:spLocks/>
            </p:cNvSpPr>
            <p:nvPr/>
          </p:nvSpPr>
          <p:spPr bwMode="auto">
            <a:xfrm>
              <a:off x="2472" y="2061"/>
              <a:ext cx="1185" cy="1"/>
            </a:xfrm>
            <a:custGeom>
              <a:avLst/>
              <a:gdLst>
                <a:gd name="T0" fmla="*/ 1184 w 1185"/>
                <a:gd name="T1" fmla="*/ 0 h 1"/>
                <a:gd name="T2" fmla="*/ 0 w 1185"/>
                <a:gd name="T3" fmla="*/ 0 h 1"/>
                <a:gd name="T4" fmla="*/ 1184 w 1185"/>
                <a:gd name="T5" fmla="*/ 0 h 1"/>
                <a:gd name="T6" fmla="*/ 0 60000 65536"/>
                <a:gd name="T7" fmla="*/ 0 60000 65536"/>
                <a:gd name="T8" fmla="*/ 0 60000 65536"/>
                <a:gd name="T9" fmla="*/ 0 w 1185"/>
                <a:gd name="T10" fmla="*/ 0 h 1"/>
                <a:gd name="T11" fmla="*/ 1185 w 1185"/>
                <a:gd name="T12" fmla="*/ 1 h 1"/>
              </a:gdLst>
              <a:ahLst/>
              <a:cxnLst>
                <a:cxn ang="T6">
                  <a:pos x="T0" y="T1"/>
                </a:cxn>
                <a:cxn ang="T7">
                  <a:pos x="T2" y="T3"/>
                </a:cxn>
                <a:cxn ang="T8">
                  <a:pos x="T4" y="T5"/>
                </a:cxn>
              </a:cxnLst>
              <a:rect l="T9" t="T10" r="T11" b="T12"/>
              <a:pathLst>
                <a:path w="1185" h="1">
                  <a:moveTo>
                    <a:pt x="1184" y="0"/>
                  </a:moveTo>
                  <a:lnTo>
                    <a:pt x="0" y="0"/>
                  </a:lnTo>
                  <a:lnTo>
                    <a:pt x="1184" y="0"/>
                  </a:lnTo>
                </a:path>
              </a:pathLst>
            </a:custGeom>
            <a:noFill/>
            <a:ln w="25400" cap="rnd">
              <a:solidFill>
                <a:srgbClr val="FFF100"/>
              </a:solidFill>
              <a:round/>
              <a:headEnd/>
              <a:tailEnd/>
            </a:ln>
          </p:spPr>
          <p:txBody>
            <a:bodyPr/>
            <a:lstStyle/>
            <a:p>
              <a:endParaRPr lang="zh-CN" altLang="en-US"/>
            </a:p>
          </p:txBody>
        </p:sp>
        <p:sp>
          <p:nvSpPr>
            <p:cNvPr id="124972" name="Freeform 185"/>
            <p:cNvSpPr>
              <a:spLocks/>
            </p:cNvSpPr>
            <p:nvPr/>
          </p:nvSpPr>
          <p:spPr bwMode="auto">
            <a:xfrm>
              <a:off x="3725" y="2061"/>
              <a:ext cx="844" cy="1026"/>
            </a:xfrm>
            <a:custGeom>
              <a:avLst/>
              <a:gdLst>
                <a:gd name="T0" fmla="*/ 843 w 844"/>
                <a:gd name="T1" fmla="*/ 602 h 1055"/>
                <a:gd name="T2" fmla="*/ 843 w 844"/>
                <a:gd name="T3" fmla="*/ 892 h 1055"/>
                <a:gd name="T4" fmla="*/ 131 w 844"/>
                <a:gd name="T5" fmla="*/ 892 h 1055"/>
                <a:gd name="T6" fmla="*/ 131 w 844"/>
                <a:gd name="T7" fmla="*/ 0 h 1055"/>
                <a:gd name="T8" fmla="*/ 0 w 844"/>
                <a:gd name="T9" fmla="*/ 0 h 1055"/>
                <a:gd name="T10" fmla="*/ 0 60000 65536"/>
                <a:gd name="T11" fmla="*/ 0 60000 65536"/>
                <a:gd name="T12" fmla="*/ 0 60000 65536"/>
                <a:gd name="T13" fmla="*/ 0 60000 65536"/>
                <a:gd name="T14" fmla="*/ 0 60000 65536"/>
                <a:gd name="T15" fmla="*/ 0 w 844"/>
                <a:gd name="T16" fmla="*/ 0 h 1055"/>
                <a:gd name="T17" fmla="*/ 844 w 844"/>
                <a:gd name="T18" fmla="*/ 1055 h 1055"/>
              </a:gdLst>
              <a:ahLst/>
              <a:cxnLst>
                <a:cxn ang="T10">
                  <a:pos x="T0" y="T1"/>
                </a:cxn>
                <a:cxn ang="T11">
                  <a:pos x="T2" y="T3"/>
                </a:cxn>
                <a:cxn ang="T12">
                  <a:pos x="T4" y="T5"/>
                </a:cxn>
                <a:cxn ang="T13">
                  <a:pos x="T6" y="T7"/>
                </a:cxn>
                <a:cxn ang="T14">
                  <a:pos x="T8" y="T9"/>
                </a:cxn>
              </a:cxnLst>
              <a:rect l="T15" t="T16" r="T17" b="T18"/>
              <a:pathLst>
                <a:path w="844" h="1055">
                  <a:moveTo>
                    <a:pt x="843" y="713"/>
                  </a:moveTo>
                  <a:lnTo>
                    <a:pt x="843" y="1054"/>
                  </a:lnTo>
                  <a:lnTo>
                    <a:pt x="131" y="1054"/>
                  </a:lnTo>
                  <a:lnTo>
                    <a:pt x="131" y="0"/>
                  </a:lnTo>
                  <a:lnTo>
                    <a:pt x="0" y="0"/>
                  </a:lnTo>
                </a:path>
              </a:pathLst>
            </a:custGeom>
            <a:noFill/>
            <a:ln w="25400" cap="rnd">
              <a:solidFill>
                <a:srgbClr val="FFF100"/>
              </a:solidFill>
              <a:round/>
              <a:headEnd type="none" w="sm" len="sm"/>
              <a:tailEnd type="none" w="sm" len="sm"/>
            </a:ln>
          </p:spPr>
          <p:txBody>
            <a:bodyPr/>
            <a:lstStyle/>
            <a:p>
              <a:endParaRPr lang="zh-CN" altLang="en-US"/>
            </a:p>
          </p:txBody>
        </p:sp>
        <p:sp>
          <p:nvSpPr>
            <p:cNvPr id="124973" name="Freeform 186"/>
            <p:cNvSpPr>
              <a:spLocks/>
            </p:cNvSpPr>
            <p:nvPr/>
          </p:nvSpPr>
          <p:spPr bwMode="auto">
            <a:xfrm>
              <a:off x="1016" y="1942"/>
              <a:ext cx="825" cy="1018"/>
            </a:xfrm>
            <a:custGeom>
              <a:avLst/>
              <a:gdLst>
                <a:gd name="T0" fmla="*/ 0 w 825"/>
                <a:gd name="T1" fmla="*/ 0 h 1047"/>
                <a:gd name="T2" fmla="*/ 0 w 825"/>
                <a:gd name="T3" fmla="*/ 884 h 1047"/>
                <a:gd name="T4" fmla="*/ 824 w 825"/>
                <a:gd name="T5" fmla="*/ 884 h 1047"/>
                <a:gd name="T6" fmla="*/ 0 60000 65536"/>
                <a:gd name="T7" fmla="*/ 0 60000 65536"/>
                <a:gd name="T8" fmla="*/ 0 60000 65536"/>
                <a:gd name="T9" fmla="*/ 0 w 825"/>
                <a:gd name="T10" fmla="*/ 0 h 1047"/>
                <a:gd name="T11" fmla="*/ 825 w 825"/>
                <a:gd name="T12" fmla="*/ 1047 h 1047"/>
              </a:gdLst>
              <a:ahLst/>
              <a:cxnLst>
                <a:cxn ang="T6">
                  <a:pos x="T0" y="T1"/>
                </a:cxn>
                <a:cxn ang="T7">
                  <a:pos x="T2" y="T3"/>
                </a:cxn>
                <a:cxn ang="T8">
                  <a:pos x="T4" y="T5"/>
                </a:cxn>
              </a:cxnLst>
              <a:rect l="T9" t="T10" r="T11" b="T12"/>
              <a:pathLst>
                <a:path w="825" h="1047">
                  <a:moveTo>
                    <a:pt x="0" y="0"/>
                  </a:moveTo>
                  <a:lnTo>
                    <a:pt x="0" y="1046"/>
                  </a:lnTo>
                  <a:lnTo>
                    <a:pt x="824" y="1046"/>
                  </a:lnTo>
                </a:path>
              </a:pathLst>
            </a:custGeom>
            <a:noFill/>
            <a:ln w="25400" cap="rnd">
              <a:solidFill>
                <a:srgbClr val="FFF100"/>
              </a:solidFill>
              <a:round/>
              <a:headEnd type="none" w="sm" len="sm"/>
              <a:tailEnd type="none" w="sm" len="sm"/>
            </a:ln>
          </p:spPr>
          <p:txBody>
            <a:bodyPr/>
            <a:lstStyle/>
            <a:p>
              <a:endParaRPr lang="zh-CN" altLang="en-US"/>
            </a:p>
          </p:txBody>
        </p:sp>
        <p:sp>
          <p:nvSpPr>
            <p:cNvPr id="124974" name="Freeform 188"/>
            <p:cNvSpPr>
              <a:spLocks/>
            </p:cNvSpPr>
            <p:nvPr/>
          </p:nvSpPr>
          <p:spPr bwMode="auto">
            <a:xfrm>
              <a:off x="1992" y="2952"/>
              <a:ext cx="1" cy="199"/>
            </a:xfrm>
            <a:custGeom>
              <a:avLst/>
              <a:gdLst>
                <a:gd name="T0" fmla="*/ 0 w 1"/>
                <a:gd name="T1" fmla="*/ 0 h 204"/>
                <a:gd name="T2" fmla="*/ 0 w 1"/>
                <a:gd name="T3" fmla="*/ 175 h 204"/>
                <a:gd name="T4" fmla="*/ 0 w 1"/>
                <a:gd name="T5" fmla="*/ 0 h 204"/>
                <a:gd name="T6" fmla="*/ 0 60000 65536"/>
                <a:gd name="T7" fmla="*/ 0 60000 65536"/>
                <a:gd name="T8" fmla="*/ 0 60000 65536"/>
                <a:gd name="T9" fmla="*/ 0 w 1"/>
                <a:gd name="T10" fmla="*/ 0 h 204"/>
                <a:gd name="T11" fmla="*/ 1 w 1"/>
                <a:gd name="T12" fmla="*/ 204 h 204"/>
              </a:gdLst>
              <a:ahLst/>
              <a:cxnLst>
                <a:cxn ang="T6">
                  <a:pos x="T0" y="T1"/>
                </a:cxn>
                <a:cxn ang="T7">
                  <a:pos x="T2" y="T3"/>
                </a:cxn>
                <a:cxn ang="T8">
                  <a:pos x="T4" y="T5"/>
                </a:cxn>
              </a:cxnLst>
              <a:rect l="T9" t="T10" r="T11" b="T12"/>
              <a:pathLst>
                <a:path w="1" h="204">
                  <a:moveTo>
                    <a:pt x="0" y="0"/>
                  </a:moveTo>
                  <a:lnTo>
                    <a:pt x="0" y="203"/>
                  </a:lnTo>
                  <a:lnTo>
                    <a:pt x="0" y="0"/>
                  </a:lnTo>
                </a:path>
              </a:pathLst>
            </a:custGeom>
            <a:noFill/>
            <a:ln w="25400" cap="rnd">
              <a:solidFill>
                <a:srgbClr val="037C03"/>
              </a:solidFill>
              <a:round/>
              <a:headEnd/>
              <a:tailEnd/>
            </a:ln>
          </p:spPr>
          <p:txBody>
            <a:bodyPr/>
            <a:lstStyle/>
            <a:p>
              <a:endParaRPr lang="zh-CN" altLang="en-US"/>
            </a:p>
          </p:txBody>
        </p:sp>
        <p:sp>
          <p:nvSpPr>
            <p:cNvPr id="124975" name="Freeform 189"/>
            <p:cNvSpPr>
              <a:spLocks/>
            </p:cNvSpPr>
            <p:nvPr/>
          </p:nvSpPr>
          <p:spPr bwMode="auto">
            <a:xfrm>
              <a:off x="1888" y="3149"/>
              <a:ext cx="201" cy="2"/>
            </a:xfrm>
            <a:custGeom>
              <a:avLst/>
              <a:gdLst>
                <a:gd name="T0" fmla="*/ 0 w 201"/>
                <a:gd name="T1" fmla="*/ 0 h 1"/>
                <a:gd name="T2" fmla="*/ 200 w 201"/>
                <a:gd name="T3" fmla="*/ 0 h 1"/>
                <a:gd name="T4" fmla="*/ 0 w 201"/>
                <a:gd name="T5" fmla="*/ 0 h 1"/>
                <a:gd name="T6" fmla="*/ 0 60000 65536"/>
                <a:gd name="T7" fmla="*/ 0 60000 65536"/>
                <a:gd name="T8" fmla="*/ 0 60000 65536"/>
                <a:gd name="T9" fmla="*/ 0 w 201"/>
                <a:gd name="T10" fmla="*/ 0 h 1"/>
                <a:gd name="T11" fmla="*/ 201 w 201"/>
                <a:gd name="T12" fmla="*/ 1 h 1"/>
              </a:gdLst>
              <a:ahLst/>
              <a:cxnLst>
                <a:cxn ang="T6">
                  <a:pos x="T0" y="T1"/>
                </a:cxn>
                <a:cxn ang="T7">
                  <a:pos x="T2" y="T3"/>
                </a:cxn>
                <a:cxn ang="T8">
                  <a:pos x="T4" y="T5"/>
                </a:cxn>
              </a:cxnLst>
              <a:rect l="T9" t="T10" r="T11" b="T12"/>
              <a:pathLst>
                <a:path w="201" h="1">
                  <a:moveTo>
                    <a:pt x="0" y="0"/>
                  </a:moveTo>
                  <a:lnTo>
                    <a:pt x="200" y="0"/>
                  </a:lnTo>
                  <a:lnTo>
                    <a:pt x="0" y="0"/>
                  </a:lnTo>
                </a:path>
              </a:pathLst>
            </a:custGeom>
            <a:noFill/>
            <a:ln w="25400" cap="rnd">
              <a:solidFill>
                <a:srgbClr val="037C03"/>
              </a:solidFill>
              <a:round/>
              <a:headEnd/>
              <a:tailEnd/>
            </a:ln>
          </p:spPr>
          <p:txBody>
            <a:bodyPr/>
            <a:lstStyle/>
            <a:p>
              <a:endParaRPr lang="zh-CN" altLang="en-US"/>
            </a:p>
          </p:txBody>
        </p:sp>
        <p:sp>
          <p:nvSpPr>
            <p:cNvPr id="124976" name="Freeform 190"/>
            <p:cNvSpPr>
              <a:spLocks/>
            </p:cNvSpPr>
            <p:nvPr/>
          </p:nvSpPr>
          <p:spPr bwMode="auto">
            <a:xfrm>
              <a:off x="1920" y="3195"/>
              <a:ext cx="145" cy="1"/>
            </a:xfrm>
            <a:custGeom>
              <a:avLst/>
              <a:gdLst>
                <a:gd name="T0" fmla="*/ 0 w 145"/>
                <a:gd name="T1" fmla="*/ 0 h 1"/>
                <a:gd name="T2" fmla="*/ 144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0" y="0"/>
                  </a:lnTo>
                </a:path>
              </a:pathLst>
            </a:custGeom>
            <a:noFill/>
            <a:ln w="25400" cap="rnd">
              <a:solidFill>
                <a:srgbClr val="FFF100"/>
              </a:solidFill>
              <a:round/>
              <a:headEnd/>
              <a:tailEnd/>
            </a:ln>
          </p:spPr>
          <p:txBody>
            <a:bodyPr/>
            <a:lstStyle/>
            <a:p>
              <a:endParaRPr lang="zh-CN" altLang="en-US"/>
            </a:p>
          </p:txBody>
        </p:sp>
        <p:sp>
          <p:nvSpPr>
            <p:cNvPr id="124977" name="Freeform 191"/>
            <p:cNvSpPr>
              <a:spLocks/>
            </p:cNvSpPr>
            <p:nvPr/>
          </p:nvSpPr>
          <p:spPr bwMode="auto">
            <a:xfrm>
              <a:off x="1960" y="3251"/>
              <a:ext cx="65" cy="2"/>
            </a:xfrm>
            <a:custGeom>
              <a:avLst/>
              <a:gdLst>
                <a:gd name="T0" fmla="*/ 0 w 65"/>
                <a:gd name="T1" fmla="*/ 0 h 1"/>
                <a:gd name="T2" fmla="*/ 64 w 65"/>
                <a:gd name="T3" fmla="*/ 0 h 1"/>
                <a:gd name="T4" fmla="*/ 0 w 65"/>
                <a:gd name="T5" fmla="*/ 0 h 1"/>
                <a:gd name="T6" fmla="*/ 0 60000 65536"/>
                <a:gd name="T7" fmla="*/ 0 60000 65536"/>
                <a:gd name="T8" fmla="*/ 0 60000 65536"/>
                <a:gd name="T9" fmla="*/ 0 w 65"/>
                <a:gd name="T10" fmla="*/ 0 h 1"/>
                <a:gd name="T11" fmla="*/ 65 w 65"/>
                <a:gd name="T12" fmla="*/ 1 h 1"/>
              </a:gdLst>
              <a:ahLst/>
              <a:cxnLst>
                <a:cxn ang="T6">
                  <a:pos x="T0" y="T1"/>
                </a:cxn>
                <a:cxn ang="T7">
                  <a:pos x="T2" y="T3"/>
                </a:cxn>
                <a:cxn ang="T8">
                  <a:pos x="T4" y="T5"/>
                </a:cxn>
              </a:cxnLst>
              <a:rect l="T9" t="T10" r="T11" b="T12"/>
              <a:pathLst>
                <a:path w="65" h="1">
                  <a:moveTo>
                    <a:pt x="0" y="0"/>
                  </a:moveTo>
                  <a:lnTo>
                    <a:pt x="64" y="0"/>
                  </a:lnTo>
                  <a:lnTo>
                    <a:pt x="0" y="0"/>
                  </a:lnTo>
                </a:path>
              </a:pathLst>
            </a:custGeom>
            <a:noFill/>
            <a:ln w="25400" cap="rnd">
              <a:solidFill>
                <a:srgbClr val="037C03"/>
              </a:solidFill>
              <a:round/>
              <a:headEnd/>
              <a:tailEnd/>
            </a:ln>
          </p:spPr>
          <p:txBody>
            <a:bodyPr/>
            <a:lstStyle/>
            <a:p>
              <a:endParaRPr lang="zh-CN" altLang="en-US"/>
            </a:p>
          </p:txBody>
        </p:sp>
        <p:sp>
          <p:nvSpPr>
            <p:cNvPr id="124978" name="Freeform 192"/>
            <p:cNvSpPr>
              <a:spLocks/>
            </p:cNvSpPr>
            <p:nvPr/>
          </p:nvSpPr>
          <p:spPr bwMode="auto">
            <a:xfrm>
              <a:off x="1304" y="1422"/>
              <a:ext cx="457" cy="742"/>
            </a:xfrm>
            <a:custGeom>
              <a:avLst/>
              <a:gdLst>
                <a:gd name="T0" fmla="*/ 0 w 457"/>
                <a:gd name="T1" fmla="*/ 0 h 763"/>
                <a:gd name="T2" fmla="*/ 456 w 457"/>
                <a:gd name="T3" fmla="*/ 0 h 763"/>
                <a:gd name="T4" fmla="*/ 456 w 457"/>
                <a:gd name="T5" fmla="*/ 645 h 763"/>
                <a:gd name="T6" fmla="*/ 0 w 457"/>
                <a:gd name="T7" fmla="*/ 645 h 763"/>
                <a:gd name="T8" fmla="*/ 0 w 457"/>
                <a:gd name="T9" fmla="*/ 0 h 763"/>
                <a:gd name="T10" fmla="*/ 0 60000 65536"/>
                <a:gd name="T11" fmla="*/ 0 60000 65536"/>
                <a:gd name="T12" fmla="*/ 0 60000 65536"/>
                <a:gd name="T13" fmla="*/ 0 60000 65536"/>
                <a:gd name="T14" fmla="*/ 0 60000 65536"/>
                <a:gd name="T15" fmla="*/ 0 w 457"/>
                <a:gd name="T16" fmla="*/ 0 h 763"/>
                <a:gd name="T17" fmla="*/ 457 w 457"/>
                <a:gd name="T18" fmla="*/ 763 h 763"/>
              </a:gdLst>
              <a:ahLst/>
              <a:cxnLst>
                <a:cxn ang="T10">
                  <a:pos x="T0" y="T1"/>
                </a:cxn>
                <a:cxn ang="T11">
                  <a:pos x="T2" y="T3"/>
                </a:cxn>
                <a:cxn ang="T12">
                  <a:pos x="T4" y="T5"/>
                </a:cxn>
                <a:cxn ang="T13">
                  <a:pos x="T6" y="T7"/>
                </a:cxn>
                <a:cxn ang="T14">
                  <a:pos x="T8" y="T9"/>
                </a:cxn>
              </a:cxnLst>
              <a:rect l="T15" t="T16" r="T17" b="T18"/>
              <a:pathLst>
                <a:path w="457" h="763">
                  <a:moveTo>
                    <a:pt x="0" y="0"/>
                  </a:moveTo>
                  <a:lnTo>
                    <a:pt x="456" y="0"/>
                  </a:lnTo>
                  <a:lnTo>
                    <a:pt x="456" y="762"/>
                  </a:lnTo>
                  <a:lnTo>
                    <a:pt x="0" y="762"/>
                  </a:lnTo>
                  <a:lnTo>
                    <a:pt x="0" y="0"/>
                  </a:lnTo>
                </a:path>
              </a:pathLst>
            </a:custGeom>
            <a:solidFill>
              <a:schemeClr val="bg1"/>
            </a:solidFill>
            <a:ln w="25400" cap="rnd">
              <a:solidFill>
                <a:srgbClr val="000000"/>
              </a:solidFill>
              <a:round/>
              <a:headEnd/>
              <a:tailEnd/>
            </a:ln>
          </p:spPr>
          <p:txBody>
            <a:bodyPr/>
            <a:lstStyle/>
            <a:p>
              <a:endParaRPr lang="zh-CN" altLang="en-US"/>
            </a:p>
          </p:txBody>
        </p:sp>
        <p:sp>
          <p:nvSpPr>
            <p:cNvPr id="124979" name="Oval 198"/>
            <p:cNvSpPr>
              <a:spLocks noChangeArrowheads="1"/>
            </p:cNvSpPr>
            <p:nvPr/>
          </p:nvSpPr>
          <p:spPr bwMode="auto">
            <a:xfrm>
              <a:off x="2968" y="1480"/>
              <a:ext cx="80" cy="78"/>
            </a:xfrm>
            <a:prstGeom prst="ellipse">
              <a:avLst/>
            </a:prstGeom>
            <a:solidFill>
              <a:schemeClr val="tx1"/>
            </a:solidFill>
            <a:ln w="9525">
              <a:noFill/>
              <a:round/>
              <a:headEnd/>
              <a:tailEnd/>
            </a:ln>
          </p:spPr>
          <p:txBody>
            <a:bodyPr wrap="none" anchor="ctr"/>
            <a:lstStyle/>
            <a:p>
              <a:endParaRPr lang="zh-CN" altLang="en-US"/>
            </a:p>
          </p:txBody>
        </p:sp>
        <p:sp>
          <p:nvSpPr>
            <p:cNvPr id="124980" name="Line 199"/>
            <p:cNvSpPr>
              <a:spLocks noChangeShapeType="1"/>
            </p:cNvSpPr>
            <p:nvPr/>
          </p:nvSpPr>
          <p:spPr bwMode="auto">
            <a:xfrm>
              <a:off x="3008" y="1524"/>
              <a:ext cx="0" cy="923"/>
            </a:xfrm>
            <a:prstGeom prst="line">
              <a:avLst/>
            </a:prstGeom>
            <a:noFill/>
            <a:ln w="25400">
              <a:solidFill>
                <a:schemeClr val="tx1"/>
              </a:solidFill>
              <a:round/>
              <a:headEnd type="none" w="sm" len="sm"/>
              <a:tailEnd type="stealth" w="med" len="lg"/>
            </a:ln>
          </p:spPr>
          <p:txBody>
            <a:bodyPr wrap="none" anchor="ctr"/>
            <a:lstStyle/>
            <a:p>
              <a:endParaRPr lang="zh-CN" altLang="en-US"/>
            </a:p>
          </p:txBody>
        </p:sp>
        <p:sp>
          <p:nvSpPr>
            <p:cNvPr id="124981" name="Rectangle 200"/>
            <p:cNvSpPr>
              <a:spLocks noChangeArrowheads="1"/>
            </p:cNvSpPr>
            <p:nvPr/>
          </p:nvSpPr>
          <p:spPr bwMode="auto">
            <a:xfrm>
              <a:off x="1230" y="1690"/>
              <a:ext cx="628" cy="227"/>
            </a:xfrm>
            <a:prstGeom prst="rect">
              <a:avLst/>
            </a:prstGeom>
            <a:noFill/>
            <a:ln w="9525">
              <a:noFill/>
              <a:miter lim="800000"/>
              <a:headEnd/>
              <a:tailEnd/>
            </a:ln>
          </p:spPr>
          <p:txBody>
            <a:bodyPr lIns="92075" tIns="46038" rIns="92075" bIns="46038">
              <a:spAutoFit/>
            </a:bodyPr>
            <a:lstStyle/>
            <a:p>
              <a:pPr algn="ctr" eaLnBrk="0" hangingPunct="0"/>
              <a:r>
                <a:rPr kumimoji="1" lang="en-US" altLang="zh-CN" sz="1400"/>
                <a:t>kWhZ</a:t>
              </a:r>
            </a:p>
          </p:txBody>
        </p:sp>
        <p:sp>
          <p:nvSpPr>
            <p:cNvPr id="124982" name="Rectangle 204"/>
            <p:cNvSpPr>
              <a:spLocks noChangeArrowheads="1"/>
            </p:cNvSpPr>
            <p:nvPr/>
          </p:nvSpPr>
          <p:spPr bwMode="auto">
            <a:xfrm>
              <a:off x="378" y="1375"/>
              <a:ext cx="432" cy="671"/>
            </a:xfrm>
            <a:prstGeom prst="rect">
              <a:avLst/>
            </a:prstGeom>
            <a:noFill/>
            <a:ln w="9525">
              <a:noFill/>
              <a:miter lim="800000"/>
              <a:headEnd/>
              <a:tailEnd/>
            </a:ln>
          </p:spPr>
          <p:txBody>
            <a:bodyPr lIns="92075" tIns="46038" rIns="92075" bIns="46038">
              <a:spAutoFit/>
            </a:bodyPr>
            <a:lstStyle/>
            <a:p>
              <a:pPr eaLnBrk="0" hangingPunct="0">
                <a:lnSpc>
                  <a:spcPct val="95000"/>
                </a:lnSpc>
              </a:pPr>
              <a:r>
                <a:rPr kumimoji="1" lang="en-US" altLang="zh-CN" sz="1400" b="1"/>
                <a:t>L1</a:t>
              </a:r>
            </a:p>
            <a:p>
              <a:pPr eaLnBrk="0" hangingPunct="0">
                <a:lnSpc>
                  <a:spcPct val="95000"/>
                </a:lnSpc>
              </a:pPr>
              <a:r>
                <a:rPr kumimoji="1" lang="en-US" altLang="zh-CN" sz="1400" b="1"/>
                <a:t>L2</a:t>
              </a:r>
            </a:p>
            <a:p>
              <a:pPr eaLnBrk="0" hangingPunct="0">
                <a:lnSpc>
                  <a:spcPct val="95000"/>
                </a:lnSpc>
              </a:pPr>
              <a:r>
                <a:rPr kumimoji="1" lang="en-US" altLang="zh-CN" sz="1400" b="1"/>
                <a:t>L3</a:t>
              </a:r>
            </a:p>
            <a:p>
              <a:pPr eaLnBrk="0" hangingPunct="0">
                <a:lnSpc>
                  <a:spcPct val="95000"/>
                </a:lnSpc>
              </a:pPr>
              <a:r>
                <a:rPr kumimoji="1" lang="en-US" altLang="zh-CN" sz="1400" b="1"/>
                <a:t>PEN</a:t>
              </a:r>
            </a:p>
          </p:txBody>
        </p:sp>
        <p:sp>
          <p:nvSpPr>
            <p:cNvPr id="124983" name="Freeform 205"/>
            <p:cNvSpPr>
              <a:spLocks/>
            </p:cNvSpPr>
            <p:nvPr/>
          </p:nvSpPr>
          <p:spPr bwMode="auto">
            <a:xfrm>
              <a:off x="2488" y="2952"/>
              <a:ext cx="193" cy="0"/>
            </a:xfrm>
            <a:custGeom>
              <a:avLst/>
              <a:gdLst>
                <a:gd name="T0" fmla="*/ 0 w 193"/>
                <a:gd name="T1" fmla="*/ 0 h 1"/>
                <a:gd name="T2" fmla="*/ 192 w 193"/>
                <a:gd name="T3" fmla="*/ 0 h 1"/>
                <a:gd name="T4" fmla="*/ 0 w 193"/>
                <a:gd name="T5" fmla="*/ 0 h 1"/>
                <a:gd name="T6" fmla="*/ 0 60000 65536"/>
                <a:gd name="T7" fmla="*/ 0 60000 65536"/>
                <a:gd name="T8" fmla="*/ 0 60000 65536"/>
                <a:gd name="T9" fmla="*/ 0 w 193"/>
                <a:gd name="T10" fmla="*/ 0 h 1"/>
                <a:gd name="T11" fmla="*/ 193 w 193"/>
                <a:gd name="T12" fmla="*/ 0 h 1"/>
              </a:gdLst>
              <a:ahLst/>
              <a:cxnLst>
                <a:cxn ang="T6">
                  <a:pos x="T0" y="T1"/>
                </a:cxn>
                <a:cxn ang="T7">
                  <a:pos x="T2" y="T3"/>
                </a:cxn>
                <a:cxn ang="T8">
                  <a:pos x="T4" y="T5"/>
                </a:cxn>
              </a:cxnLst>
              <a:rect l="T9" t="T10" r="T11" b="T12"/>
              <a:pathLst>
                <a:path w="193" h="1">
                  <a:moveTo>
                    <a:pt x="0" y="0"/>
                  </a:moveTo>
                  <a:lnTo>
                    <a:pt x="192" y="0"/>
                  </a:lnTo>
                  <a:lnTo>
                    <a:pt x="0" y="0"/>
                  </a:lnTo>
                </a:path>
              </a:pathLst>
            </a:custGeom>
            <a:noFill/>
            <a:ln w="25400" cap="rnd">
              <a:solidFill>
                <a:srgbClr val="037C03"/>
              </a:solidFill>
              <a:prstDash val="dash"/>
              <a:round/>
              <a:headEnd/>
              <a:tailEnd/>
            </a:ln>
          </p:spPr>
          <p:txBody>
            <a:bodyPr/>
            <a:lstStyle/>
            <a:p>
              <a:endParaRPr lang="zh-CN" altLang="en-US"/>
            </a:p>
          </p:txBody>
        </p:sp>
        <p:sp>
          <p:nvSpPr>
            <p:cNvPr id="124984" name="Freeform 206"/>
            <p:cNvSpPr>
              <a:spLocks/>
            </p:cNvSpPr>
            <p:nvPr/>
          </p:nvSpPr>
          <p:spPr bwMode="auto">
            <a:xfrm>
              <a:off x="2168" y="2952"/>
              <a:ext cx="241" cy="0"/>
            </a:xfrm>
            <a:custGeom>
              <a:avLst/>
              <a:gdLst>
                <a:gd name="T0" fmla="*/ 0 w 241"/>
                <a:gd name="T1" fmla="*/ 0 h 1"/>
                <a:gd name="T2" fmla="*/ 240 w 241"/>
                <a:gd name="T3" fmla="*/ 0 h 1"/>
                <a:gd name="T4" fmla="*/ 0 w 241"/>
                <a:gd name="T5" fmla="*/ 0 h 1"/>
                <a:gd name="T6" fmla="*/ 0 60000 65536"/>
                <a:gd name="T7" fmla="*/ 0 60000 65536"/>
                <a:gd name="T8" fmla="*/ 0 60000 65536"/>
                <a:gd name="T9" fmla="*/ 0 w 241"/>
                <a:gd name="T10" fmla="*/ 0 h 1"/>
                <a:gd name="T11" fmla="*/ 241 w 241"/>
                <a:gd name="T12" fmla="*/ 0 h 1"/>
              </a:gdLst>
              <a:ahLst/>
              <a:cxnLst>
                <a:cxn ang="T6">
                  <a:pos x="T0" y="T1"/>
                </a:cxn>
                <a:cxn ang="T7">
                  <a:pos x="T2" y="T3"/>
                </a:cxn>
                <a:cxn ang="T8">
                  <a:pos x="T4" y="T5"/>
                </a:cxn>
              </a:cxnLst>
              <a:rect l="T9" t="T10" r="T11" b="T12"/>
              <a:pathLst>
                <a:path w="241" h="1">
                  <a:moveTo>
                    <a:pt x="0" y="0"/>
                  </a:moveTo>
                  <a:lnTo>
                    <a:pt x="240" y="0"/>
                  </a:lnTo>
                  <a:lnTo>
                    <a:pt x="0" y="0"/>
                  </a:lnTo>
                </a:path>
              </a:pathLst>
            </a:custGeom>
            <a:noFill/>
            <a:ln w="25400" cap="rnd">
              <a:solidFill>
                <a:srgbClr val="037C03"/>
              </a:solidFill>
              <a:prstDash val="dash"/>
              <a:round/>
              <a:headEnd/>
              <a:tailEnd/>
            </a:ln>
          </p:spPr>
          <p:txBody>
            <a:bodyPr/>
            <a:lstStyle/>
            <a:p>
              <a:endParaRPr lang="zh-CN" altLang="en-US"/>
            </a:p>
          </p:txBody>
        </p:sp>
        <p:sp>
          <p:nvSpPr>
            <p:cNvPr id="124985" name="Freeform 207"/>
            <p:cNvSpPr>
              <a:spLocks/>
            </p:cNvSpPr>
            <p:nvPr/>
          </p:nvSpPr>
          <p:spPr bwMode="auto">
            <a:xfrm>
              <a:off x="816" y="1927"/>
              <a:ext cx="505" cy="1"/>
            </a:xfrm>
            <a:custGeom>
              <a:avLst/>
              <a:gdLst>
                <a:gd name="T0" fmla="*/ 0 w 505"/>
                <a:gd name="T1" fmla="*/ 0 h 1"/>
                <a:gd name="T2" fmla="*/ 504 w 505"/>
                <a:gd name="T3" fmla="*/ 0 h 1"/>
                <a:gd name="T4" fmla="*/ 0 w 505"/>
                <a:gd name="T5" fmla="*/ 0 h 1"/>
                <a:gd name="T6" fmla="*/ 0 60000 65536"/>
                <a:gd name="T7" fmla="*/ 0 60000 65536"/>
                <a:gd name="T8" fmla="*/ 0 60000 65536"/>
                <a:gd name="T9" fmla="*/ 0 w 505"/>
                <a:gd name="T10" fmla="*/ 0 h 1"/>
                <a:gd name="T11" fmla="*/ 505 w 505"/>
                <a:gd name="T12" fmla="*/ 1 h 1"/>
              </a:gdLst>
              <a:ahLst/>
              <a:cxnLst>
                <a:cxn ang="T6">
                  <a:pos x="T0" y="T1"/>
                </a:cxn>
                <a:cxn ang="T7">
                  <a:pos x="T2" y="T3"/>
                </a:cxn>
                <a:cxn ang="T8">
                  <a:pos x="T4" y="T5"/>
                </a:cxn>
              </a:cxnLst>
              <a:rect l="T9" t="T10" r="T11" b="T12"/>
              <a:pathLst>
                <a:path w="505" h="1">
                  <a:moveTo>
                    <a:pt x="0" y="0"/>
                  </a:moveTo>
                  <a:lnTo>
                    <a:pt x="504" y="0"/>
                  </a:lnTo>
                  <a:lnTo>
                    <a:pt x="0" y="0"/>
                  </a:lnTo>
                </a:path>
              </a:pathLst>
            </a:custGeom>
            <a:noFill/>
            <a:ln w="25400" cap="rnd">
              <a:solidFill>
                <a:srgbClr val="037C03"/>
              </a:solidFill>
              <a:prstDash val="dash"/>
              <a:round/>
              <a:headEnd/>
              <a:tailEnd/>
            </a:ln>
          </p:spPr>
          <p:txBody>
            <a:bodyPr/>
            <a:lstStyle/>
            <a:p>
              <a:endParaRPr lang="zh-CN" altLang="en-US"/>
            </a:p>
          </p:txBody>
        </p:sp>
        <p:sp>
          <p:nvSpPr>
            <p:cNvPr id="124986" name="Freeform 208"/>
            <p:cNvSpPr>
              <a:spLocks/>
            </p:cNvSpPr>
            <p:nvPr/>
          </p:nvSpPr>
          <p:spPr bwMode="auto">
            <a:xfrm>
              <a:off x="2472" y="2061"/>
              <a:ext cx="1185" cy="1"/>
            </a:xfrm>
            <a:custGeom>
              <a:avLst/>
              <a:gdLst>
                <a:gd name="T0" fmla="*/ 1184 w 1185"/>
                <a:gd name="T1" fmla="*/ 0 h 1"/>
                <a:gd name="T2" fmla="*/ 0 w 1185"/>
                <a:gd name="T3" fmla="*/ 0 h 1"/>
                <a:gd name="T4" fmla="*/ 1184 w 1185"/>
                <a:gd name="T5" fmla="*/ 0 h 1"/>
                <a:gd name="T6" fmla="*/ 0 60000 65536"/>
                <a:gd name="T7" fmla="*/ 0 60000 65536"/>
                <a:gd name="T8" fmla="*/ 0 60000 65536"/>
                <a:gd name="T9" fmla="*/ 0 w 1185"/>
                <a:gd name="T10" fmla="*/ 0 h 1"/>
                <a:gd name="T11" fmla="*/ 1185 w 1185"/>
                <a:gd name="T12" fmla="*/ 1 h 1"/>
              </a:gdLst>
              <a:ahLst/>
              <a:cxnLst>
                <a:cxn ang="T6">
                  <a:pos x="T0" y="T1"/>
                </a:cxn>
                <a:cxn ang="T7">
                  <a:pos x="T2" y="T3"/>
                </a:cxn>
                <a:cxn ang="T8">
                  <a:pos x="T4" y="T5"/>
                </a:cxn>
              </a:cxnLst>
              <a:rect l="T9" t="T10" r="T11" b="T12"/>
              <a:pathLst>
                <a:path w="1185" h="1">
                  <a:moveTo>
                    <a:pt x="1184" y="0"/>
                  </a:moveTo>
                  <a:lnTo>
                    <a:pt x="0" y="0"/>
                  </a:lnTo>
                  <a:lnTo>
                    <a:pt x="1184" y="0"/>
                  </a:lnTo>
                </a:path>
              </a:pathLst>
            </a:custGeom>
            <a:noFill/>
            <a:ln w="25400" cap="rnd">
              <a:solidFill>
                <a:srgbClr val="037C03"/>
              </a:solidFill>
              <a:prstDash val="dash"/>
              <a:round/>
              <a:headEnd/>
              <a:tailEnd/>
            </a:ln>
          </p:spPr>
          <p:txBody>
            <a:bodyPr/>
            <a:lstStyle/>
            <a:p>
              <a:endParaRPr lang="zh-CN" altLang="en-US"/>
            </a:p>
          </p:txBody>
        </p:sp>
        <p:sp>
          <p:nvSpPr>
            <p:cNvPr id="124987" name="Freeform 209"/>
            <p:cNvSpPr>
              <a:spLocks/>
            </p:cNvSpPr>
            <p:nvPr/>
          </p:nvSpPr>
          <p:spPr bwMode="auto">
            <a:xfrm>
              <a:off x="3725" y="2061"/>
              <a:ext cx="844" cy="1026"/>
            </a:xfrm>
            <a:custGeom>
              <a:avLst/>
              <a:gdLst>
                <a:gd name="T0" fmla="*/ 843 w 844"/>
                <a:gd name="T1" fmla="*/ 602 h 1055"/>
                <a:gd name="T2" fmla="*/ 843 w 844"/>
                <a:gd name="T3" fmla="*/ 892 h 1055"/>
                <a:gd name="T4" fmla="*/ 131 w 844"/>
                <a:gd name="T5" fmla="*/ 892 h 1055"/>
                <a:gd name="T6" fmla="*/ 131 w 844"/>
                <a:gd name="T7" fmla="*/ 0 h 1055"/>
                <a:gd name="T8" fmla="*/ 0 w 844"/>
                <a:gd name="T9" fmla="*/ 0 h 1055"/>
                <a:gd name="T10" fmla="*/ 0 60000 65536"/>
                <a:gd name="T11" fmla="*/ 0 60000 65536"/>
                <a:gd name="T12" fmla="*/ 0 60000 65536"/>
                <a:gd name="T13" fmla="*/ 0 60000 65536"/>
                <a:gd name="T14" fmla="*/ 0 60000 65536"/>
                <a:gd name="T15" fmla="*/ 0 w 844"/>
                <a:gd name="T16" fmla="*/ 0 h 1055"/>
                <a:gd name="T17" fmla="*/ 844 w 844"/>
                <a:gd name="T18" fmla="*/ 1055 h 1055"/>
              </a:gdLst>
              <a:ahLst/>
              <a:cxnLst>
                <a:cxn ang="T10">
                  <a:pos x="T0" y="T1"/>
                </a:cxn>
                <a:cxn ang="T11">
                  <a:pos x="T2" y="T3"/>
                </a:cxn>
                <a:cxn ang="T12">
                  <a:pos x="T4" y="T5"/>
                </a:cxn>
                <a:cxn ang="T13">
                  <a:pos x="T6" y="T7"/>
                </a:cxn>
                <a:cxn ang="T14">
                  <a:pos x="T8" y="T9"/>
                </a:cxn>
              </a:cxnLst>
              <a:rect l="T15" t="T16" r="T17" b="T18"/>
              <a:pathLst>
                <a:path w="844" h="1055">
                  <a:moveTo>
                    <a:pt x="843" y="713"/>
                  </a:moveTo>
                  <a:lnTo>
                    <a:pt x="843" y="1054"/>
                  </a:lnTo>
                  <a:lnTo>
                    <a:pt x="131" y="1054"/>
                  </a:lnTo>
                  <a:lnTo>
                    <a:pt x="131" y="0"/>
                  </a:lnTo>
                  <a:lnTo>
                    <a:pt x="0" y="0"/>
                  </a:lnTo>
                </a:path>
              </a:pathLst>
            </a:custGeom>
            <a:noFill/>
            <a:ln w="25400" cap="rnd">
              <a:solidFill>
                <a:srgbClr val="037C03"/>
              </a:solidFill>
              <a:prstDash val="dash"/>
              <a:round/>
              <a:headEnd type="none" w="sm" len="sm"/>
              <a:tailEnd type="none" w="sm" len="sm"/>
            </a:ln>
          </p:spPr>
          <p:txBody>
            <a:bodyPr/>
            <a:lstStyle/>
            <a:p>
              <a:endParaRPr lang="zh-CN" altLang="en-US"/>
            </a:p>
          </p:txBody>
        </p:sp>
        <p:sp>
          <p:nvSpPr>
            <p:cNvPr id="124988" name="Freeform 210"/>
            <p:cNvSpPr>
              <a:spLocks/>
            </p:cNvSpPr>
            <p:nvPr/>
          </p:nvSpPr>
          <p:spPr bwMode="auto">
            <a:xfrm>
              <a:off x="1016" y="1942"/>
              <a:ext cx="825" cy="1018"/>
            </a:xfrm>
            <a:custGeom>
              <a:avLst/>
              <a:gdLst>
                <a:gd name="T0" fmla="*/ 0 w 825"/>
                <a:gd name="T1" fmla="*/ 0 h 1047"/>
                <a:gd name="T2" fmla="*/ 0 w 825"/>
                <a:gd name="T3" fmla="*/ 884 h 1047"/>
                <a:gd name="T4" fmla="*/ 824 w 825"/>
                <a:gd name="T5" fmla="*/ 884 h 1047"/>
                <a:gd name="T6" fmla="*/ 0 60000 65536"/>
                <a:gd name="T7" fmla="*/ 0 60000 65536"/>
                <a:gd name="T8" fmla="*/ 0 60000 65536"/>
                <a:gd name="T9" fmla="*/ 0 w 825"/>
                <a:gd name="T10" fmla="*/ 0 h 1047"/>
                <a:gd name="T11" fmla="*/ 825 w 825"/>
                <a:gd name="T12" fmla="*/ 1047 h 1047"/>
              </a:gdLst>
              <a:ahLst/>
              <a:cxnLst>
                <a:cxn ang="T6">
                  <a:pos x="T0" y="T1"/>
                </a:cxn>
                <a:cxn ang="T7">
                  <a:pos x="T2" y="T3"/>
                </a:cxn>
                <a:cxn ang="T8">
                  <a:pos x="T4" y="T5"/>
                </a:cxn>
              </a:cxnLst>
              <a:rect l="T9" t="T10" r="T11" b="T12"/>
              <a:pathLst>
                <a:path w="825" h="1047">
                  <a:moveTo>
                    <a:pt x="0" y="0"/>
                  </a:moveTo>
                  <a:lnTo>
                    <a:pt x="0" y="1046"/>
                  </a:lnTo>
                  <a:lnTo>
                    <a:pt x="824" y="1046"/>
                  </a:lnTo>
                </a:path>
              </a:pathLst>
            </a:custGeom>
            <a:noFill/>
            <a:ln w="25400" cap="rnd">
              <a:solidFill>
                <a:srgbClr val="037C03"/>
              </a:solidFill>
              <a:prstDash val="dash"/>
              <a:round/>
              <a:headEnd type="none" w="sm" len="sm"/>
              <a:tailEnd type="none" w="sm" len="sm"/>
            </a:ln>
          </p:spPr>
          <p:txBody>
            <a:bodyPr/>
            <a:lstStyle/>
            <a:p>
              <a:endParaRPr lang="zh-CN" altLang="en-US"/>
            </a:p>
          </p:txBody>
        </p:sp>
        <p:sp>
          <p:nvSpPr>
            <p:cNvPr id="124989" name="Freeform 213"/>
            <p:cNvSpPr>
              <a:spLocks/>
            </p:cNvSpPr>
            <p:nvPr/>
          </p:nvSpPr>
          <p:spPr bwMode="auto">
            <a:xfrm>
              <a:off x="1864" y="2061"/>
              <a:ext cx="537" cy="837"/>
            </a:xfrm>
            <a:custGeom>
              <a:avLst/>
              <a:gdLst>
                <a:gd name="T0" fmla="*/ 536 w 537"/>
                <a:gd name="T1" fmla="*/ 0 h 860"/>
                <a:gd name="T2" fmla="*/ 0 w 537"/>
                <a:gd name="T3" fmla="*/ 0 h 860"/>
                <a:gd name="T4" fmla="*/ 0 w 537"/>
                <a:gd name="T5" fmla="*/ 730 h 860"/>
                <a:gd name="T6" fmla="*/ 0 60000 65536"/>
                <a:gd name="T7" fmla="*/ 0 60000 65536"/>
                <a:gd name="T8" fmla="*/ 0 60000 65536"/>
                <a:gd name="T9" fmla="*/ 0 w 537"/>
                <a:gd name="T10" fmla="*/ 0 h 860"/>
                <a:gd name="T11" fmla="*/ 537 w 537"/>
                <a:gd name="T12" fmla="*/ 860 h 860"/>
              </a:gdLst>
              <a:ahLst/>
              <a:cxnLst>
                <a:cxn ang="T6">
                  <a:pos x="T0" y="T1"/>
                </a:cxn>
                <a:cxn ang="T7">
                  <a:pos x="T2" y="T3"/>
                </a:cxn>
                <a:cxn ang="T8">
                  <a:pos x="T4" y="T5"/>
                </a:cxn>
              </a:cxnLst>
              <a:rect l="T9" t="T10" r="T11" b="T12"/>
              <a:pathLst>
                <a:path w="537" h="860">
                  <a:moveTo>
                    <a:pt x="536" y="0"/>
                  </a:moveTo>
                  <a:lnTo>
                    <a:pt x="0" y="0"/>
                  </a:lnTo>
                  <a:lnTo>
                    <a:pt x="0" y="859"/>
                  </a:lnTo>
                </a:path>
              </a:pathLst>
            </a:custGeom>
            <a:noFill/>
            <a:ln w="25400" cap="rnd">
              <a:solidFill>
                <a:srgbClr val="037C03"/>
              </a:solidFill>
              <a:prstDash val="dash"/>
              <a:round/>
              <a:headEnd type="none" w="sm" len="sm"/>
              <a:tailEnd type="none" w="sm" len="sm"/>
            </a:ln>
          </p:spPr>
          <p:txBody>
            <a:bodyPr/>
            <a:lstStyle/>
            <a:p>
              <a:endParaRPr lang="zh-CN" altLang="en-US"/>
            </a:p>
          </p:txBody>
        </p:sp>
        <p:sp>
          <p:nvSpPr>
            <p:cNvPr id="124990" name="Line 214"/>
            <p:cNvSpPr>
              <a:spLocks noChangeShapeType="1"/>
            </p:cNvSpPr>
            <p:nvPr/>
          </p:nvSpPr>
          <p:spPr bwMode="auto">
            <a:xfrm>
              <a:off x="2053" y="1524"/>
              <a:ext cx="0" cy="923"/>
            </a:xfrm>
            <a:prstGeom prst="line">
              <a:avLst/>
            </a:prstGeom>
            <a:noFill/>
            <a:ln w="25400">
              <a:solidFill>
                <a:schemeClr val="tx1"/>
              </a:solidFill>
              <a:round/>
              <a:headEnd type="none" w="sm" len="sm"/>
              <a:tailEnd type="stealth" w="med" len="lg"/>
            </a:ln>
          </p:spPr>
          <p:txBody>
            <a:bodyPr wrap="none" anchor="ctr"/>
            <a:lstStyle/>
            <a:p>
              <a:endParaRPr lang="zh-CN" altLang="en-US"/>
            </a:p>
          </p:txBody>
        </p:sp>
        <p:sp>
          <p:nvSpPr>
            <p:cNvPr id="124991" name="Line 215"/>
            <p:cNvSpPr>
              <a:spLocks noChangeShapeType="1"/>
            </p:cNvSpPr>
            <p:nvPr/>
          </p:nvSpPr>
          <p:spPr bwMode="auto">
            <a:xfrm>
              <a:off x="2772" y="2060"/>
              <a:ext cx="0" cy="824"/>
            </a:xfrm>
            <a:prstGeom prst="line">
              <a:avLst/>
            </a:prstGeom>
            <a:noFill/>
            <a:ln w="25400">
              <a:solidFill>
                <a:srgbClr val="FAFD00"/>
              </a:solidFill>
              <a:round/>
              <a:headEnd type="none" w="sm" len="sm"/>
              <a:tailEnd type="none" w="sm" len="sm"/>
            </a:ln>
          </p:spPr>
          <p:txBody>
            <a:bodyPr wrap="none" anchor="ctr"/>
            <a:lstStyle/>
            <a:p>
              <a:endParaRPr lang="zh-CN" altLang="en-US"/>
            </a:p>
          </p:txBody>
        </p:sp>
        <p:sp>
          <p:nvSpPr>
            <p:cNvPr id="124992" name="Line 216"/>
            <p:cNvSpPr>
              <a:spLocks noChangeShapeType="1"/>
            </p:cNvSpPr>
            <p:nvPr/>
          </p:nvSpPr>
          <p:spPr bwMode="auto">
            <a:xfrm>
              <a:off x="2772" y="2060"/>
              <a:ext cx="0" cy="824"/>
            </a:xfrm>
            <a:prstGeom prst="line">
              <a:avLst/>
            </a:prstGeom>
            <a:noFill/>
            <a:ln w="25400">
              <a:solidFill>
                <a:srgbClr val="037C03"/>
              </a:solidFill>
              <a:prstDash val="dash"/>
              <a:round/>
              <a:headEnd type="none" w="sm" len="sm"/>
              <a:tailEnd type="none" w="sm" len="sm"/>
            </a:ln>
          </p:spPr>
          <p:txBody>
            <a:bodyPr wrap="none" anchor="ctr"/>
            <a:lstStyle/>
            <a:p>
              <a:endParaRPr lang="zh-CN" altLang="en-US"/>
            </a:p>
          </p:txBody>
        </p:sp>
        <p:sp>
          <p:nvSpPr>
            <p:cNvPr id="124993" name="Line 217"/>
            <p:cNvSpPr>
              <a:spLocks noChangeShapeType="1"/>
            </p:cNvSpPr>
            <p:nvPr/>
          </p:nvSpPr>
          <p:spPr bwMode="auto">
            <a:xfrm>
              <a:off x="2050" y="2655"/>
              <a:ext cx="0" cy="229"/>
            </a:xfrm>
            <a:prstGeom prst="line">
              <a:avLst/>
            </a:prstGeom>
            <a:noFill/>
            <a:ln w="25400">
              <a:solidFill>
                <a:srgbClr val="FAFD00"/>
              </a:solidFill>
              <a:round/>
              <a:headEnd type="none" w="sm" len="sm"/>
              <a:tailEnd type="none" w="sm" len="sm"/>
            </a:ln>
          </p:spPr>
          <p:txBody>
            <a:bodyPr wrap="none" anchor="ctr"/>
            <a:lstStyle/>
            <a:p>
              <a:endParaRPr lang="zh-CN" altLang="en-US"/>
            </a:p>
          </p:txBody>
        </p:sp>
        <p:sp>
          <p:nvSpPr>
            <p:cNvPr id="124994" name="Line 218"/>
            <p:cNvSpPr>
              <a:spLocks noChangeShapeType="1"/>
            </p:cNvSpPr>
            <p:nvPr/>
          </p:nvSpPr>
          <p:spPr bwMode="auto">
            <a:xfrm>
              <a:off x="2050" y="2655"/>
              <a:ext cx="0" cy="229"/>
            </a:xfrm>
            <a:prstGeom prst="line">
              <a:avLst/>
            </a:prstGeom>
            <a:noFill/>
            <a:ln w="25400">
              <a:solidFill>
                <a:srgbClr val="037C03"/>
              </a:solidFill>
              <a:prstDash val="dash"/>
              <a:round/>
              <a:headEnd type="none" w="sm" len="sm"/>
              <a:tailEnd type="none" w="sm" len="sm"/>
            </a:ln>
          </p:spPr>
          <p:txBody>
            <a:bodyPr wrap="none" anchor="ctr"/>
            <a:lstStyle/>
            <a:p>
              <a:endParaRPr lang="zh-CN" altLang="en-US"/>
            </a:p>
          </p:txBody>
        </p:sp>
        <p:sp>
          <p:nvSpPr>
            <p:cNvPr id="124995" name="Freeform 220"/>
            <p:cNvSpPr>
              <a:spLocks/>
            </p:cNvSpPr>
            <p:nvPr/>
          </p:nvSpPr>
          <p:spPr bwMode="auto">
            <a:xfrm>
              <a:off x="1800" y="2881"/>
              <a:ext cx="129" cy="158"/>
            </a:xfrm>
            <a:custGeom>
              <a:avLst/>
              <a:gdLst>
                <a:gd name="T0" fmla="*/ 64 w 129"/>
                <a:gd name="T1" fmla="*/ 0 h 163"/>
                <a:gd name="T2" fmla="*/ 128 w 129"/>
                <a:gd name="T3" fmla="*/ 0 h 163"/>
                <a:gd name="T4" fmla="*/ 0 w 129"/>
                <a:gd name="T5" fmla="*/ 134 h 163"/>
                <a:gd name="T6" fmla="*/ 0 w 129"/>
                <a:gd name="T7" fmla="*/ 69 h 163"/>
                <a:gd name="T8" fmla="*/ 64 w 129"/>
                <a:gd name="T9" fmla="*/ 0 h 163"/>
                <a:gd name="T10" fmla="*/ 0 60000 65536"/>
                <a:gd name="T11" fmla="*/ 0 60000 65536"/>
                <a:gd name="T12" fmla="*/ 0 60000 65536"/>
                <a:gd name="T13" fmla="*/ 0 60000 65536"/>
                <a:gd name="T14" fmla="*/ 0 60000 65536"/>
                <a:gd name="T15" fmla="*/ 0 w 129"/>
                <a:gd name="T16" fmla="*/ 0 h 163"/>
                <a:gd name="T17" fmla="*/ 129 w 129"/>
                <a:gd name="T18" fmla="*/ 163 h 163"/>
              </a:gdLst>
              <a:ahLst/>
              <a:cxnLst>
                <a:cxn ang="T10">
                  <a:pos x="T0" y="T1"/>
                </a:cxn>
                <a:cxn ang="T11">
                  <a:pos x="T2" y="T3"/>
                </a:cxn>
                <a:cxn ang="T12">
                  <a:pos x="T4" y="T5"/>
                </a:cxn>
                <a:cxn ang="T13">
                  <a:pos x="T6" y="T7"/>
                </a:cxn>
                <a:cxn ang="T14">
                  <a:pos x="T8" y="T9"/>
                </a:cxn>
              </a:cxnLst>
              <a:rect l="T15" t="T16" r="T17" b="T18"/>
              <a:pathLst>
                <a:path w="129" h="163">
                  <a:moveTo>
                    <a:pt x="64" y="0"/>
                  </a:moveTo>
                  <a:lnTo>
                    <a:pt x="128" y="0"/>
                  </a:lnTo>
                  <a:lnTo>
                    <a:pt x="0" y="162"/>
                  </a:lnTo>
                  <a:lnTo>
                    <a:pt x="0" y="81"/>
                  </a:lnTo>
                  <a:lnTo>
                    <a:pt x="64" y="0"/>
                  </a:lnTo>
                </a:path>
              </a:pathLst>
            </a:custGeom>
            <a:solidFill>
              <a:srgbClr val="037C03"/>
            </a:solidFill>
            <a:ln w="9525" cap="rnd">
              <a:noFill/>
              <a:round/>
              <a:headEnd/>
              <a:tailEnd/>
            </a:ln>
          </p:spPr>
          <p:txBody>
            <a:bodyPr/>
            <a:lstStyle/>
            <a:p>
              <a:endParaRPr lang="zh-CN" altLang="en-US"/>
            </a:p>
          </p:txBody>
        </p:sp>
        <p:sp>
          <p:nvSpPr>
            <p:cNvPr id="124996" name="Freeform 221"/>
            <p:cNvSpPr>
              <a:spLocks/>
            </p:cNvSpPr>
            <p:nvPr/>
          </p:nvSpPr>
          <p:spPr bwMode="auto">
            <a:xfrm>
              <a:off x="1864" y="2881"/>
              <a:ext cx="193" cy="158"/>
            </a:xfrm>
            <a:custGeom>
              <a:avLst/>
              <a:gdLst>
                <a:gd name="T0" fmla="*/ 128 w 193"/>
                <a:gd name="T1" fmla="*/ 0 h 163"/>
                <a:gd name="T2" fmla="*/ 192 w 193"/>
                <a:gd name="T3" fmla="*/ 0 h 163"/>
                <a:gd name="T4" fmla="*/ 64 w 193"/>
                <a:gd name="T5" fmla="*/ 134 h 163"/>
                <a:gd name="T6" fmla="*/ 0 w 193"/>
                <a:gd name="T7" fmla="*/ 134 h 163"/>
                <a:gd name="T8" fmla="*/ 128 w 193"/>
                <a:gd name="T9" fmla="*/ 0 h 163"/>
                <a:gd name="T10" fmla="*/ 0 60000 65536"/>
                <a:gd name="T11" fmla="*/ 0 60000 65536"/>
                <a:gd name="T12" fmla="*/ 0 60000 65536"/>
                <a:gd name="T13" fmla="*/ 0 60000 65536"/>
                <a:gd name="T14" fmla="*/ 0 60000 65536"/>
                <a:gd name="T15" fmla="*/ 0 w 193"/>
                <a:gd name="T16" fmla="*/ 0 h 163"/>
                <a:gd name="T17" fmla="*/ 193 w 193"/>
                <a:gd name="T18" fmla="*/ 163 h 163"/>
              </a:gdLst>
              <a:ahLst/>
              <a:cxnLst>
                <a:cxn ang="T10">
                  <a:pos x="T0" y="T1"/>
                </a:cxn>
                <a:cxn ang="T11">
                  <a:pos x="T2" y="T3"/>
                </a:cxn>
                <a:cxn ang="T12">
                  <a:pos x="T4" y="T5"/>
                </a:cxn>
                <a:cxn ang="T13">
                  <a:pos x="T6" y="T7"/>
                </a:cxn>
                <a:cxn ang="T14">
                  <a:pos x="T8" y="T9"/>
                </a:cxn>
              </a:cxnLst>
              <a:rect l="T15" t="T16" r="T17" b="T18"/>
              <a:pathLst>
                <a:path w="193" h="163">
                  <a:moveTo>
                    <a:pt x="128" y="0"/>
                  </a:moveTo>
                  <a:lnTo>
                    <a:pt x="192" y="0"/>
                  </a:lnTo>
                  <a:lnTo>
                    <a:pt x="64" y="162"/>
                  </a:lnTo>
                  <a:lnTo>
                    <a:pt x="0" y="162"/>
                  </a:lnTo>
                  <a:lnTo>
                    <a:pt x="128" y="0"/>
                  </a:lnTo>
                </a:path>
              </a:pathLst>
            </a:custGeom>
            <a:solidFill>
              <a:srgbClr val="037C03"/>
            </a:solidFill>
            <a:ln w="9525" cap="rnd">
              <a:noFill/>
              <a:round/>
              <a:headEnd/>
              <a:tailEnd/>
            </a:ln>
          </p:spPr>
          <p:txBody>
            <a:bodyPr/>
            <a:lstStyle/>
            <a:p>
              <a:endParaRPr lang="zh-CN" altLang="en-US"/>
            </a:p>
          </p:txBody>
        </p:sp>
        <p:sp>
          <p:nvSpPr>
            <p:cNvPr id="124997" name="Freeform 222"/>
            <p:cNvSpPr>
              <a:spLocks/>
            </p:cNvSpPr>
            <p:nvPr/>
          </p:nvSpPr>
          <p:spPr bwMode="auto">
            <a:xfrm>
              <a:off x="1992" y="2881"/>
              <a:ext cx="193" cy="158"/>
            </a:xfrm>
            <a:custGeom>
              <a:avLst/>
              <a:gdLst>
                <a:gd name="T0" fmla="*/ 128 w 193"/>
                <a:gd name="T1" fmla="*/ 0 h 163"/>
                <a:gd name="T2" fmla="*/ 192 w 193"/>
                <a:gd name="T3" fmla="*/ 0 h 163"/>
                <a:gd name="T4" fmla="*/ 64 w 193"/>
                <a:gd name="T5" fmla="*/ 134 h 163"/>
                <a:gd name="T6" fmla="*/ 0 w 193"/>
                <a:gd name="T7" fmla="*/ 134 h 163"/>
                <a:gd name="T8" fmla="*/ 128 w 193"/>
                <a:gd name="T9" fmla="*/ 0 h 163"/>
                <a:gd name="T10" fmla="*/ 0 60000 65536"/>
                <a:gd name="T11" fmla="*/ 0 60000 65536"/>
                <a:gd name="T12" fmla="*/ 0 60000 65536"/>
                <a:gd name="T13" fmla="*/ 0 60000 65536"/>
                <a:gd name="T14" fmla="*/ 0 60000 65536"/>
                <a:gd name="T15" fmla="*/ 0 w 193"/>
                <a:gd name="T16" fmla="*/ 0 h 163"/>
                <a:gd name="T17" fmla="*/ 193 w 193"/>
                <a:gd name="T18" fmla="*/ 163 h 163"/>
              </a:gdLst>
              <a:ahLst/>
              <a:cxnLst>
                <a:cxn ang="T10">
                  <a:pos x="T0" y="T1"/>
                </a:cxn>
                <a:cxn ang="T11">
                  <a:pos x="T2" y="T3"/>
                </a:cxn>
                <a:cxn ang="T12">
                  <a:pos x="T4" y="T5"/>
                </a:cxn>
                <a:cxn ang="T13">
                  <a:pos x="T6" y="T7"/>
                </a:cxn>
                <a:cxn ang="T14">
                  <a:pos x="T8" y="T9"/>
                </a:cxn>
              </a:cxnLst>
              <a:rect l="T15" t="T16" r="T17" b="T18"/>
              <a:pathLst>
                <a:path w="193" h="163">
                  <a:moveTo>
                    <a:pt x="128" y="0"/>
                  </a:moveTo>
                  <a:lnTo>
                    <a:pt x="192" y="0"/>
                  </a:lnTo>
                  <a:lnTo>
                    <a:pt x="64" y="162"/>
                  </a:lnTo>
                  <a:lnTo>
                    <a:pt x="0" y="162"/>
                  </a:lnTo>
                  <a:lnTo>
                    <a:pt x="128" y="0"/>
                  </a:lnTo>
                </a:path>
              </a:pathLst>
            </a:custGeom>
            <a:solidFill>
              <a:srgbClr val="037C03"/>
            </a:solidFill>
            <a:ln w="9525" cap="rnd">
              <a:noFill/>
              <a:round/>
              <a:headEnd/>
              <a:tailEnd/>
            </a:ln>
          </p:spPr>
          <p:txBody>
            <a:bodyPr/>
            <a:lstStyle/>
            <a:p>
              <a:endParaRPr lang="zh-CN" altLang="en-US"/>
            </a:p>
          </p:txBody>
        </p:sp>
        <p:sp>
          <p:nvSpPr>
            <p:cNvPr id="124998" name="Freeform 223"/>
            <p:cNvSpPr>
              <a:spLocks/>
            </p:cNvSpPr>
            <p:nvPr/>
          </p:nvSpPr>
          <p:spPr bwMode="auto">
            <a:xfrm>
              <a:off x="2120" y="2959"/>
              <a:ext cx="65" cy="80"/>
            </a:xfrm>
            <a:custGeom>
              <a:avLst/>
              <a:gdLst>
                <a:gd name="T0" fmla="*/ 64 w 65"/>
                <a:gd name="T1" fmla="*/ 0 h 82"/>
                <a:gd name="T2" fmla="*/ 64 w 65"/>
                <a:gd name="T3" fmla="*/ 69 h 82"/>
                <a:gd name="T4" fmla="*/ 0 w 65"/>
                <a:gd name="T5" fmla="*/ 69 h 82"/>
                <a:gd name="T6" fmla="*/ 64 w 65"/>
                <a:gd name="T7" fmla="*/ 0 h 82"/>
                <a:gd name="T8" fmla="*/ 0 60000 65536"/>
                <a:gd name="T9" fmla="*/ 0 60000 65536"/>
                <a:gd name="T10" fmla="*/ 0 60000 65536"/>
                <a:gd name="T11" fmla="*/ 0 60000 65536"/>
                <a:gd name="T12" fmla="*/ 0 w 65"/>
                <a:gd name="T13" fmla="*/ 0 h 82"/>
                <a:gd name="T14" fmla="*/ 65 w 65"/>
                <a:gd name="T15" fmla="*/ 82 h 82"/>
              </a:gdLst>
              <a:ahLst/>
              <a:cxnLst>
                <a:cxn ang="T8">
                  <a:pos x="T0" y="T1"/>
                </a:cxn>
                <a:cxn ang="T9">
                  <a:pos x="T2" y="T3"/>
                </a:cxn>
                <a:cxn ang="T10">
                  <a:pos x="T4" y="T5"/>
                </a:cxn>
                <a:cxn ang="T11">
                  <a:pos x="T6" y="T7"/>
                </a:cxn>
              </a:cxnLst>
              <a:rect l="T12" t="T13" r="T14" b="T15"/>
              <a:pathLst>
                <a:path w="65" h="82">
                  <a:moveTo>
                    <a:pt x="64" y="0"/>
                  </a:moveTo>
                  <a:lnTo>
                    <a:pt x="64" y="81"/>
                  </a:lnTo>
                  <a:lnTo>
                    <a:pt x="0" y="81"/>
                  </a:lnTo>
                  <a:lnTo>
                    <a:pt x="64" y="0"/>
                  </a:lnTo>
                </a:path>
              </a:pathLst>
            </a:custGeom>
            <a:solidFill>
              <a:srgbClr val="037C03"/>
            </a:solidFill>
            <a:ln w="9525" cap="rnd">
              <a:noFill/>
              <a:round/>
              <a:headEnd/>
              <a:tailEnd/>
            </a:ln>
          </p:spPr>
          <p:txBody>
            <a:bodyPr/>
            <a:lstStyle/>
            <a:p>
              <a:endParaRPr lang="zh-CN" altLang="en-US"/>
            </a:p>
          </p:txBody>
        </p:sp>
        <p:sp>
          <p:nvSpPr>
            <p:cNvPr id="124999" name="Freeform 224"/>
            <p:cNvSpPr>
              <a:spLocks/>
            </p:cNvSpPr>
            <p:nvPr/>
          </p:nvSpPr>
          <p:spPr bwMode="auto">
            <a:xfrm>
              <a:off x="1800" y="2881"/>
              <a:ext cx="65" cy="79"/>
            </a:xfrm>
            <a:custGeom>
              <a:avLst/>
              <a:gdLst>
                <a:gd name="T0" fmla="*/ 0 w 65"/>
                <a:gd name="T1" fmla="*/ 0 h 82"/>
                <a:gd name="T2" fmla="*/ 64 w 65"/>
                <a:gd name="T3" fmla="*/ 0 h 82"/>
                <a:gd name="T4" fmla="*/ 0 w 65"/>
                <a:gd name="T5" fmla="*/ 64 h 82"/>
                <a:gd name="T6" fmla="*/ 0 w 65"/>
                <a:gd name="T7" fmla="*/ 0 h 82"/>
                <a:gd name="T8" fmla="*/ 0 60000 65536"/>
                <a:gd name="T9" fmla="*/ 0 60000 65536"/>
                <a:gd name="T10" fmla="*/ 0 60000 65536"/>
                <a:gd name="T11" fmla="*/ 0 60000 65536"/>
                <a:gd name="T12" fmla="*/ 0 w 65"/>
                <a:gd name="T13" fmla="*/ 0 h 82"/>
                <a:gd name="T14" fmla="*/ 65 w 65"/>
                <a:gd name="T15" fmla="*/ 82 h 82"/>
              </a:gdLst>
              <a:ahLst/>
              <a:cxnLst>
                <a:cxn ang="T8">
                  <a:pos x="T0" y="T1"/>
                </a:cxn>
                <a:cxn ang="T9">
                  <a:pos x="T2" y="T3"/>
                </a:cxn>
                <a:cxn ang="T10">
                  <a:pos x="T4" y="T5"/>
                </a:cxn>
                <a:cxn ang="T11">
                  <a:pos x="T6" y="T7"/>
                </a:cxn>
              </a:cxnLst>
              <a:rect l="T12" t="T13" r="T14" b="T15"/>
              <a:pathLst>
                <a:path w="65" h="82">
                  <a:moveTo>
                    <a:pt x="0" y="0"/>
                  </a:moveTo>
                  <a:lnTo>
                    <a:pt x="64" y="0"/>
                  </a:lnTo>
                  <a:lnTo>
                    <a:pt x="0" y="81"/>
                  </a:lnTo>
                  <a:lnTo>
                    <a:pt x="0" y="0"/>
                  </a:lnTo>
                </a:path>
              </a:pathLst>
            </a:custGeom>
            <a:solidFill>
              <a:srgbClr val="FAFD00"/>
            </a:solidFill>
            <a:ln w="9525" cap="rnd">
              <a:noFill/>
              <a:round/>
              <a:headEnd/>
              <a:tailEnd/>
            </a:ln>
          </p:spPr>
          <p:txBody>
            <a:bodyPr/>
            <a:lstStyle/>
            <a:p>
              <a:endParaRPr lang="zh-CN" altLang="en-US"/>
            </a:p>
          </p:txBody>
        </p:sp>
        <p:sp>
          <p:nvSpPr>
            <p:cNvPr id="125000" name="Freeform 225"/>
            <p:cNvSpPr>
              <a:spLocks/>
            </p:cNvSpPr>
            <p:nvPr/>
          </p:nvSpPr>
          <p:spPr bwMode="auto">
            <a:xfrm>
              <a:off x="1800" y="2881"/>
              <a:ext cx="193" cy="158"/>
            </a:xfrm>
            <a:custGeom>
              <a:avLst/>
              <a:gdLst>
                <a:gd name="T0" fmla="*/ 128 w 193"/>
                <a:gd name="T1" fmla="*/ 0 h 163"/>
                <a:gd name="T2" fmla="*/ 192 w 193"/>
                <a:gd name="T3" fmla="*/ 0 h 163"/>
                <a:gd name="T4" fmla="*/ 64 w 193"/>
                <a:gd name="T5" fmla="*/ 134 h 163"/>
                <a:gd name="T6" fmla="*/ 0 w 193"/>
                <a:gd name="T7" fmla="*/ 134 h 163"/>
                <a:gd name="T8" fmla="*/ 128 w 193"/>
                <a:gd name="T9" fmla="*/ 0 h 163"/>
                <a:gd name="T10" fmla="*/ 0 60000 65536"/>
                <a:gd name="T11" fmla="*/ 0 60000 65536"/>
                <a:gd name="T12" fmla="*/ 0 60000 65536"/>
                <a:gd name="T13" fmla="*/ 0 60000 65536"/>
                <a:gd name="T14" fmla="*/ 0 60000 65536"/>
                <a:gd name="T15" fmla="*/ 0 w 193"/>
                <a:gd name="T16" fmla="*/ 0 h 163"/>
                <a:gd name="T17" fmla="*/ 193 w 193"/>
                <a:gd name="T18" fmla="*/ 163 h 163"/>
              </a:gdLst>
              <a:ahLst/>
              <a:cxnLst>
                <a:cxn ang="T10">
                  <a:pos x="T0" y="T1"/>
                </a:cxn>
                <a:cxn ang="T11">
                  <a:pos x="T2" y="T3"/>
                </a:cxn>
                <a:cxn ang="T12">
                  <a:pos x="T4" y="T5"/>
                </a:cxn>
                <a:cxn ang="T13">
                  <a:pos x="T6" y="T7"/>
                </a:cxn>
                <a:cxn ang="T14">
                  <a:pos x="T8" y="T9"/>
                </a:cxn>
              </a:cxnLst>
              <a:rect l="T15" t="T16" r="T17" b="T18"/>
              <a:pathLst>
                <a:path w="193" h="163">
                  <a:moveTo>
                    <a:pt x="128" y="0"/>
                  </a:moveTo>
                  <a:lnTo>
                    <a:pt x="192" y="0"/>
                  </a:lnTo>
                  <a:lnTo>
                    <a:pt x="64" y="162"/>
                  </a:lnTo>
                  <a:lnTo>
                    <a:pt x="0" y="162"/>
                  </a:lnTo>
                  <a:lnTo>
                    <a:pt x="128" y="0"/>
                  </a:lnTo>
                </a:path>
              </a:pathLst>
            </a:custGeom>
            <a:solidFill>
              <a:srgbClr val="FAFD00"/>
            </a:solidFill>
            <a:ln w="9525" cap="rnd">
              <a:noFill/>
              <a:round/>
              <a:headEnd/>
              <a:tailEnd/>
            </a:ln>
          </p:spPr>
          <p:txBody>
            <a:bodyPr/>
            <a:lstStyle/>
            <a:p>
              <a:endParaRPr lang="zh-CN" altLang="en-US"/>
            </a:p>
          </p:txBody>
        </p:sp>
        <p:sp>
          <p:nvSpPr>
            <p:cNvPr id="125001" name="Freeform 226"/>
            <p:cNvSpPr>
              <a:spLocks/>
            </p:cNvSpPr>
            <p:nvPr/>
          </p:nvSpPr>
          <p:spPr bwMode="auto">
            <a:xfrm>
              <a:off x="1928" y="2881"/>
              <a:ext cx="193" cy="158"/>
            </a:xfrm>
            <a:custGeom>
              <a:avLst/>
              <a:gdLst>
                <a:gd name="T0" fmla="*/ 128 w 193"/>
                <a:gd name="T1" fmla="*/ 0 h 163"/>
                <a:gd name="T2" fmla="*/ 192 w 193"/>
                <a:gd name="T3" fmla="*/ 0 h 163"/>
                <a:gd name="T4" fmla="*/ 64 w 193"/>
                <a:gd name="T5" fmla="*/ 134 h 163"/>
                <a:gd name="T6" fmla="*/ 0 w 193"/>
                <a:gd name="T7" fmla="*/ 134 h 163"/>
                <a:gd name="T8" fmla="*/ 128 w 193"/>
                <a:gd name="T9" fmla="*/ 0 h 163"/>
                <a:gd name="T10" fmla="*/ 0 60000 65536"/>
                <a:gd name="T11" fmla="*/ 0 60000 65536"/>
                <a:gd name="T12" fmla="*/ 0 60000 65536"/>
                <a:gd name="T13" fmla="*/ 0 60000 65536"/>
                <a:gd name="T14" fmla="*/ 0 60000 65536"/>
                <a:gd name="T15" fmla="*/ 0 w 193"/>
                <a:gd name="T16" fmla="*/ 0 h 163"/>
                <a:gd name="T17" fmla="*/ 193 w 193"/>
                <a:gd name="T18" fmla="*/ 163 h 163"/>
              </a:gdLst>
              <a:ahLst/>
              <a:cxnLst>
                <a:cxn ang="T10">
                  <a:pos x="T0" y="T1"/>
                </a:cxn>
                <a:cxn ang="T11">
                  <a:pos x="T2" y="T3"/>
                </a:cxn>
                <a:cxn ang="T12">
                  <a:pos x="T4" y="T5"/>
                </a:cxn>
                <a:cxn ang="T13">
                  <a:pos x="T6" y="T7"/>
                </a:cxn>
                <a:cxn ang="T14">
                  <a:pos x="T8" y="T9"/>
                </a:cxn>
              </a:cxnLst>
              <a:rect l="T15" t="T16" r="T17" b="T18"/>
              <a:pathLst>
                <a:path w="193" h="163">
                  <a:moveTo>
                    <a:pt x="128" y="0"/>
                  </a:moveTo>
                  <a:lnTo>
                    <a:pt x="192" y="0"/>
                  </a:lnTo>
                  <a:lnTo>
                    <a:pt x="64" y="162"/>
                  </a:lnTo>
                  <a:lnTo>
                    <a:pt x="0" y="162"/>
                  </a:lnTo>
                  <a:lnTo>
                    <a:pt x="128" y="0"/>
                  </a:lnTo>
                </a:path>
              </a:pathLst>
            </a:custGeom>
            <a:solidFill>
              <a:srgbClr val="FAFD00"/>
            </a:solidFill>
            <a:ln w="9525" cap="rnd">
              <a:noFill/>
              <a:round/>
              <a:headEnd/>
              <a:tailEnd/>
            </a:ln>
          </p:spPr>
          <p:txBody>
            <a:bodyPr/>
            <a:lstStyle/>
            <a:p>
              <a:endParaRPr lang="zh-CN" altLang="en-US"/>
            </a:p>
          </p:txBody>
        </p:sp>
        <p:sp>
          <p:nvSpPr>
            <p:cNvPr id="125002" name="Freeform 227"/>
            <p:cNvSpPr>
              <a:spLocks/>
            </p:cNvSpPr>
            <p:nvPr/>
          </p:nvSpPr>
          <p:spPr bwMode="auto">
            <a:xfrm>
              <a:off x="2056" y="2881"/>
              <a:ext cx="129" cy="158"/>
            </a:xfrm>
            <a:custGeom>
              <a:avLst/>
              <a:gdLst>
                <a:gd name="T0" fmla="*/ 128 w 129"/>
                <a:gd name="T1" fmla="*/ 0 h 163"/>
                <a:gd name="T2" fmla="*/ 128 w 129"/>
                <a:gd name="T3" fmla="*/ 69 h 163"/>
                <a:gd name="T4" fmla="*/ 64 w 129"/>
                <a:gd name="T5" fmla="*/ 134 h 163"/>
                <a:gd name="T6" fmla="*/ 0 w 129"/>
                <a:gd name="T7" fmla="*/ 134 h 163"/>
                <a:gd name="T8" fmla="*/ 128 w 129"/>
                <a:gd name="T9" fmla="*/ 0 h 163"/>
                <a:gd name="T10" fmla="*/ 0 60000 65536"/>
                <a:gd name="T11" fmla="*/ 0 60000 65536"/>
                <a:gd name="T12" fmla="*/ 0 60000 65536"/>
                <a:gd name="T13" fmla="*/ 0 60000 65536"/>
                <a:gd name="T14" fmla="*/ 0 60000 65536"/>
                <a:gd name="T15" fmla="*/ 0 w 129"/>
                <a:gd name="T16" fmla="*/ 0 h 163"/>
                <a:gd name="T17" fmla="*/ 129 w 129"/>
                <a:gd name="T18" fmla="*/ 163 h 163"/>
              </a:gdLst>
              <a:ahLst/>
              <a:cxnLst>
                <a:cxn ang="T10">
                  <a:pos x="T0" y="T1"/>
                </a:cxn>
                <a:cxn ang="T11">
                  <a:pos x="T2" y="T3"/>
                </a:cxn>
                <a:cxn ang="T12">
                  <a:pos x="T4" y="T5"/>
                </a:cxn>
                <a:cxn ang="T13">
                  <a:pos x="T6" y="T7"/>
                </a:cxn>
                <a:cxn ang="T14">
                  <a:pos x="T8" y="T9"/>
                </a:cxn>
              </a:cxnLst>
              <a:rect l="T15" t="T16" r="T17" b="T18"/>
              <a:pathLst>
                <a:path w="129" h="163">
                  <a:moveTo>
                    <a:pt x="128" y="0"/>
                  </a:moveTo>
                  <a:lnTo>
                    <a:pt x="128" y="81"/>
                  </a:lnTo>
                  <a:lnTo>
                    <a:pt x="64" y="162"/>
                  </a:lnTo>
                  <a:lnTo>
                    <a:pt x="0" y="162"/>
                  </a:lnTo>
                  <a:lnTo>
                    <a:pt x="128" y="0"/>
                  </a:lnTo>
                </a:path>
              </a:pathLst>
            </a:custGeom>
            <a:solidFill>
              <a:srgbClr val="FAFD00"/>
            </a:solidFill>
            <a:ln w="9525" cap="rnd">
              <a:noFill/>
              <a:round/>
              <a:headEnd/>
              <a:tailEnd/>
            </a:ln>
          </p:spPr>
          <p:txBody>
            <a:bodyPr/>
            <a:lstStyle/>
            <a:p>
              <a:endParaRPr lang="zh-CN" altLang="en-US"/>
            </a:p>
          </p:txBody>
        </p:sp>
        <p:sp>
          <p:nvSpPr>
            <p:cNvPr id="125003" name="Rectangle 228"/>
            <p:cNvSpPr>
              <a:spLocks noChangeArrowheads="1"/>
            </p:cNvSpPr>
            <p:nvPr/>
          </p:nvSpPr>
          <p:spPr bwMode="auto">
            <a:xfrm>
              <a:off x="1796" y="2884"/>
              <a:ext cx="384" cy="150"/>
            </a:xfrm>
            <a:prstGeom prst="rect">
              <a:avLst/>
            </a:prstGeom>
            <a:noFill/>
            <a:ln w="12700">
              <a:solidFill>
                <a:srgbClr val="000000"/>
              </a:solidFill>
              <a:miter lim="800000"/>
              <a:headEnd/>
              <a:tailEnd/>
            </a:ln>
          </p:spPr>
          <p:txBody>
            <a:bodyPr wrap="none" anchor="ctr"/>
            <a:lstStyle/>
            <a:p>
              <a:endParaRPr lang="zh-CN" altLang="en-US"/>
            </a:p>
          </p:txBody>
        </p:sp>
        <p:sp>
          <p:nvSpPr>
            <p:cNvPr id="125004" name="Rectangle 229"/>
            <p:cNvSpPr>
              <a:spLocks noChangeArrowheads="1"/>
            </p:cNvSpPr>
            <p:nvPr/>
          </p:nvSpPr>
          <p:spPr bwMode="auto">
            <a:xfrm>
              <a:off x="1104" y="1047"/>
              <a:ext cx="1248" cy="173"/>
            </a:xfrm>
            <a:prstGeom prst="rect">
              <a:avLst/>
            </a:prstGeom>
            <a:noFill/>
            <a:ln w="9525">
              <a:noFill/>
              <a:miter lim="800000"/>
              <a:headEnd/>
              <a:tailEnd/>
            </a:ln>
          </p:spPr>
          <p:txBody>
            <a:bodyPr lIns="92075" tIns="46038" rIns="92075" bIns="46038">
              <a:spAutoFit/>
            </a:bodyPr>
            <a:lstStyle/>
            <a:p>
              <a:pPr algn="ctr" eaLnBrk="0" hangingPunct="0">
                <a:lnSpc>
                  <a:spcPct val="75000"/>
                </a:lnSpc>
              </a:pPr>
              <a:r>
                <a:rPr kumimoji="1" lang="zh-CN" altLang="en-US" sz="1600" b="1">
                  <a:latin typeface="宋体" pitchFamily="2" charset="-122"/>
                </a:rPr>
                <a:t>雷击放电器</a:t>
              </a:r>
            </a:p>
          </p:txBody>
        </p:sp>
        <p:sp>
          <p:nvSpPr>
            <p:cNvPr id="125005" name="Rectangle 230"/>
            <p:cNvSpPr>
              <a:spLocks noChangeArrowheads="1"/>
            </p:cNvSpPr>
            <p:nvPr/>
          </p:nvSpPr>
          <p:spPr bwMode="auto">
            <a:xfrm>
              <a:off x="2304" y="954"/>
              <a:ext cx="1536" cy="296"/>
            </a:xfrm>
            <a:prstGeom prst="rect">
              <a:avLst/>
            </a:prstGeom>
            <a:noFill/>
            <a:ln w="9525">
              <a:noFill/>
              <a:miter lim="800000"/>
              <a:headEnd/>
              <a:tailEnd/>
            </a:ln>
          </p:spPr>
          <p:txBody>
            <a:bodyPr lIns="92075" tIns="46038" rIns="92075" bIns="46038">
              <a:spAutoFit/>
            </a:bodyPr>
            <a:lstStyle/>
            <a:p>
              <a:pPr algn="ctr" eaLnBrk="0" hangingPunct="0">
                <a:lnSpc>
                  <a:spcPct val="75000"/>
                </a:lnSpc>
              </a:pPr>
              <a:r>
                <a:rPr kumimoji="1" lang="en-US" altLang="zh-CN" sz="1700">
                  <a:solidFill>
                    <a:srgbClr val="FFFF00"/>
                  </a:solidFill>
                </a:rPr>
                <a:t/>
              </a:r>
              <a:br>
                <a:rPr kumimoji="1" lang="en-US" altLang="zh-CN" sz="1700">
                  <a:solidFill>
                    <a:srgbClr val="FFFF00"/>
                  </a:solidFill>
                </a:rPr>
              </a:br>
              <a:r>
                <a:rPr kumimoji="1" lang="zh-CN" altLang="en-US" sz="1600" b="1">
                  <a:latin typeface="宋体" pitchFamily="2" charset="-122"/>
                </a:rPr>
                <a:t>过电压放电器</a:t>
              </a:r>
            </a:p>
          </p:txBody>
        </p:sp>
        <p:sp>
          <p:nvSpPr>
            <p:cNvPr id="125006" name="Rectangle 231"/>
            <p:cNvSpPr>
              <a:spLocks noChangeArrowheads="1"/>
            </p:cNvSpPr>
            <p:nvPr/>
          </p:nvSpPr>
          <p:spPr bwMode="auto">
            <a:xfrm>
              <a:off x="3792" y="954"/>
              <a:ext cx="1536" cy="296"/>
            </a:xfrm>
            <a:prstGeom prst="rect">
              <a:avLst/>
            </a:prstGeom>
            <a:noFill/>
            <a:ln w="9525">
              <a:noFill/>
              <a:miter lim="800000"/>
              <a:headEnd/>
              <a:tailEnd/>
            </a:ln>
          </p:spPr>
          <p:txBody>
            <a:bodyPr lIns="92075" tIns="46038" rIns="92075" bIns="46038">
              <a:spAutoFit/>
            </a:bodyPr>
            <a:lstStyle/>
            <a:p>
              <a:pPr algn="ctr" eaLnBrk="0" hangingPunct="0">
                <a:lnSpc>
                  <a:spcPct val="75000"/>
                </a:lnSpc>
              </a:pPr>
              <a:r>
                <a:rPr kumimoji="1" lang="en-US" altLang="zh-CN" sz="1700">
                  <a:solidFill>
                    <a:srgbClr val="FFFF00"/>
                  </a:solidFill>
                </a:rPr>
                <a:t/>
              </a:r>
              <a:br>
                <a:rPr kumimoji="1" lang="en-US" altLang="zh-CN" sz="1700">
                  <a:solidFill>
                    <a:srgbClr val="FFFF00"/>
                  </a:solidFill>
                </a:rPr>
              </a:br>
              <a:r>
                <a:rPr kumimoji="1" lang="zh-CN" altLang="en-US" sz="1600" b="1">
                  <a:latin typeface="宋体" pitchFamily="2" charset="-122"/>
                </a:rPr>
                <a:t>仪器保护</a:t>
              </a:r>
            </a:p>
          </p:txBody>
        </p:sp>
        <p:sp>
          <p:nvSpPr>
            <p:cNvPr id="125007" name="Line 232"/>
            <p:cNvSpPr>
              <a:spLocks noChangeShapeType="1"/>
            </p:cNvSpPr>
            <p:nvPr/>
          </p:nvSpPr>
          <p:spPr bwMode="auto">
            <a:xfrm>
              <a:off x="3010" y="2655"/>
              <a:ext cx="0" cy="229"/>
            </a:xfrm>
            <a:prstGeom prst="line">
              <a:avLst/>
            </a:prstGeom>
            <a:noFill/>
            <a:ln w="25400">
              <a:solidFill>
                <a:srgbClr val="FAFD00"/>
              </a:solidFill>
              <a:round/>
              <a:headEnd type="none" w="sm" len="sm"/>
              <a:tailEnd type="none" w="sm" len="sm"/>
            </a:ln>
          </p:spPr>
          <p:txBody>
            <a:bodyPr wrap="none" anchor="ctr"/>
            <a:lstStyle/>
            <a:p>
              <a:endParaRPr lang="zh-CN" altLang="en-US"/>
            </a:p>
          </p:txBody>
        </p:sp>
        <p:sp>
          <p:nvSpPr>
            <p:cNvPr id="125008" name="Line 233"/>
            <p:cNvSpPr>
              <a:spLocks noChangeShapeType="1"/>
            </p:cNvSpPr>
            <p:nvPr/>
          </p:nvSpPr>
          <p:spPr bwMode="auto">
            <a:xfrm>
              <a:off x="3010" y="2655"/>
              <a:ext cx="0" cy="229"/>
            </a:xfrm>
            <a:prstGeom prst="line">
              <a:avLst/>
            </a:prstGeom>
            <a:noFill/>
            <a:ln w="25400">
              <a:solidFill>
                <a:srgbClr val="037C03"/>
              </a:solidFill>
              <a:prstDash val="dash"/>
              <a:round/>
              <a:headEnd type="none" w="sm" len="sm"/>
              <a:tailEnd type="none" w="sm" len="sm"/>
            </a:ln>
          </p:spPr>
          <p:txBody>
            <a:bodyPr wrap="none" anchor="ctr"/>
            <a:lstStyle/>
            <a:p>
              <a:endParaRPr lang="zh-CN" altLang="en-US"/>
            </a:p>
          </p:txBody>
        </p:sp>
        <p:grpSp>
          <p:nvGrpSpPr>
            <p:cNvPr id="125009" name="Group 235"/>
            <p:cNvGrpSpPr>
              <a:grpSpLocks/>
            </p:cNvGrpSpPr>
            <p:nvPr/>
          </p:nvGrpSpPr>
          <p:grpSpPr bwMode="auto">
            <a:xfrm>
              <a:off x="2684" y="2881"/>
              <a:ext cx="389" cy="158"/>
              <a:chOff x="2684" y="2750"/>
              <a:chExt cx="389" cy="163"/>
            </a:xfrm>
          </p:grpSpPr>
          <p:sp>
            <p:nvSpPr>
              <p:cNvPr id="125039" name="Freeform 236"/>
              <p:cNvSpPr>
                <a:spLocks/>
              </p:cNvSpPr>
              <p:nvPr/>
            </p:nvSpPr>
            <p:spPr bwMode="auto">
              <a:xfrm>
                <a:off x="2688" y="2750"/>
                <a:ext cx="129" cy="163"/>
              </a:xfrm>
              <a:custGeom>
                <a:avLst/>
                <a:gdLst>
                  <a:gd name="T0" fmla="*/ 64 w 129"/>
                  <a:gd name="T1" fmla="*/ 0 h 163"/>
                  <a:gd name="T2" fmla="*/ 128 w 129"/>
                  <a:gd name="T3" fmla="*/ 0 h 163"/>
                  <a:gd name="T4" fmla="*/ 0 w 129"/>
                  <a:gd name="T5" fmla="*/ 162 h 163"/>
                  <a:gd name="T6" fmla="*/ 0 w 129"/>
                  <a:gd name="T7" fmla="*/ 81 h 163"/>
                  <a:gd name="T8" fmla="*/ 64 w 129"/>
                  <a:gd name="T9" fmla="*/ 0 h 163"/>
                  <a:gd name="T10" fmla="*/ 0 60000 65536"/>
                  <a:gd name="T11" fmla="*/ 0 60000 65536"/>
                  <a:gd name="T12" fmla="*/ 0 60000 65536"/>
                  <a:gd name="T13" fmla="*/ 0 60000 65536"/>
                  <a:gd name="T14" fmla="*/ 0 60000 65536"/>
                  <a:gd name="T15" fmla="*/ 0 w 129"/>
                  <a:gd name="T16" fmla="*/ 0 h 163"/>
                  <a:gd name="T17" fmla="*/ 129 w 129"/>
                  <a:gd name="T18" fmla="*/ 163 h 163"/>
                </a:gdLst>
                <a:ahLst/>
                <a:cxnLst>
                  <a:cxn ang="T10">
                    <a:pos x="T0" y="T1"/>
                  </a:cxn>
                  <a:cxn ang="T11">
                    <a:pos x="T2" y="T3"/>
                  </a:cxn>
                  <a:cxn ang="T12">
                    <a:pos x="T4" y="T5"/>
                  </a:cxn>
                  <a:cxn ang="T13">
                    <a:pos x="T6" y="T7"/>
                  </a:cxn>
                  <a:cxn ang="T14">
                    <a:pos x="T8" y="T9"/>
                  </a:cxn>
                </a:cxnLst>
                <a:rect l="T15" t="T16" r="T17" b="T18"/>
                <a:pathLst>
                  <a:path w="129" h="163">
                    <a:moveTo>
                      <a:pt x="64" y="0"/>
                    </a:moveTo>
                    <a:lnTo>
                      <a:pt x="128" y="0"/>
                    </a:lnTo>
                    <a:lnTo>
                      <a:pt x="0" y="162"/>
                    </a:lnTo>
                    <a:lnTo>
                      <a:pt x="0" y="81"/>
                    </a:lnTo>
                    <a:lnTo>
                      <a:pt x="64" y="0"/>
                    </a:lnTo>
                  </a:path>
                </a:pathLst>
              </a:custGeom>
              <a:solidFill>
                <a:srgbClr val="037C03"/>
              </a:solidFill>
              <a:ln w="9525" cap="rnd">
                <a:noFill/>
                <a:round/>
                <a:headEnd/>
                <a:tailEnd/>
              </a:ln>
            </p:spPr>
            <p:txBody>
              <a:bodyPr/>
              <a:lstStyle/>
              <a:p>
                <a:endParaRPr lang="zh-CN" altLang="en-US"/>
              </a:p>
            </p:txBody>
          </p:sp>
          <p:sp>
            <p:nvSpPr>
              <p:cNvPr id="125040" name="Freeform 237"/>
              <p:cNvSpPr>
                <a:spLocks/>
              </p:cNvSpPr>
              <p:nvPr/>
            </p:nvSpPr>
            <p:spPr bwMode="auto">
              <a:xfrm>
                <a:off x="2752" y="2750"/>
                <a:ext cx="193" cy="163"/>
              </a:xfrm>
              <a:custGeom>
                <a:avLst/>
                <a:gdLst>
                  <a:gd name="T0" fmla="*/ 128 w 193"/>
                  <a:gd name="T1" fmla="*/ 0 h 163"/>
                  <a:gd name="T2" fmla="*/ 192 w 193"/>
                  <a:gd name="T3" fmla="*/ 0 h 163"/>
                  <a:gd name="T4" fmla="*/ 64 w 193"/>
                  <a:gd name="T5" fmla="*/ 162 h 163"/>
                  <a:gd name="T6" fmla="*/ 0 w 193"/>
                  <a:gd name="T7" fmla="*/ 162 h 163"/>
                  <a:gd name="T8" fmla="*/ 128 w 193"/>
                  <a:gd name="T9" fmla="*/ 0 h 163"/>
                  <a:gd name="T10" fmla="*/ 0 60000 65536"/>
                  <a:gd name="T11" fmla="*/ 0 60000 65536"/>
                  <a:gd name="T12" fmla="*/ 0 60000 65536"/>
                  <a:gd name="T13" fmla="*/ 0 60000 65536"/>
                  <a:gd name="T14" fmla="*/ 0 60000 65536"/>
                  <a:gd name="T15" fmla="*/ 0 w 193"/>
                  <a:gd name="T16" fmla="*/ 0 h 163"/>
                  <a:gd name="T17" fmla="*/ 193 w 193"/>
                  <a:gd name="T18" fmla="*/ 163 h 163"/>
                </a:gdLst>
                <a:ahLst/>
                <a:cxnLst>
                  <a:cxn ang="T10">
                    <a:pos x="T0" y="T1"/>
                  </a:cxn>
                  <a:cxn ang="T11">
                    <a:pos x="T2" y="T3"/>
                  </a:cxn>
                  <a:cxn ang="T12">
                    <a:pos x="T4" y="T5"/>
                  </a:cxn>
                  <a:cxn ang="T13">
                    <a:pos x="T6" y="T7"/>
                  </a:cxn>
                  <a:cxn ang="T14">
                    <a:pos x="T8" y="T9"/>
                  </a:cxn>
                </a:cxnLst>
                <a:rect l="T15" t="T16" r="T17" b="T18"/>
                <a:pathLst>
                  <a:path w="193" h="163">
                    <a:moveTo>
                      <a:pt x="128" y="0"/>
                    </a:moveTo>
                    <a:lnTo>
                      <a:pt x="192" y="0"/>
                    </a:lnTo>
                    <a:lnTo>
                      <a:pt x="64" y="162"/>
                    </a:lnTo>
                    <a:lnTo>
                      <a:pt x="0" y="162"/>
                    </a:lnTo>
                    <a:lnTo>
                      <a:pt x="128" y="0"/>
                    </a:lnTo>
                  </a:path>
                </a:pathLst>
              </a:custGeom>
              <a:solidFill>
                <a:srgbClr val="037C03"/>
              </a:solidFill>
              <a:ln w="9525" cap="rnd">
                <a:noFill/>
                <a:round/>
                <a:headEnd/>
                <a:tailEnd/>
              </a:ln>
            </p:spPr>
            <p:txBody>
              <a:bodyPr/>
              <a:lstStyle/>
              <a:p>
                <a:endParaRPr lang="zh-CN" altLang="en-US"/>
              </a:p>
            </p:txBody>
          </p:sp>
          <p:sp>
            <p:nvSpPr>
              <p:cNvPr id="125041" name="Freeform 238"/>
              <p:cNvSpPr>
                <a:spLocks/>
              </p:cNvSpPr>
              <p:nvPr/>
            </p:nvSpPr>
            <p:spPr bwMode="auto">
              <a:xfrm>
                <a:off x="2880" y="2750"/>
                <a:ext cx="193" cy="163"/>
              </a:xfrm>
              <a:custGeom>
                <a:avLst/>
                <a:gdLst>
                  <a:gd name="T0" fmla="*/ 128 w 193"/>
                  <a:gd name="T1" fmla="*/ 0 h 163"/>
                  <a:gd name="T2" fmla="*/ 192 w 193"/>
                  <a:gd name="T3" fmla="*/ 0 h 163"/>
                  <a:gd name="T4" fmla="*/ 64 w 193"/>
                  <a:gd name="T5" fmla="*/ 162 h 163"/>
                  <a:gd name="T6" fmla="*/ 0 w 193"/>
                  <a:gd name="T7" fmla="*/ 162 h 163"/>
                  <a:gd name="T8" fmla="*/ 128 w 193"/>
                  <a:gd name="T9" fmla="*/ 0 h 163"/>
                  <a:gd name="T10" fmla="*/ 0 60000 65536"/>
                  <a:gd name="T11" fmla="*/ 0 60000 65536"/>
                  <a:gd name="T12" fmla="*/ 0 60000 65536"/>
                  <a:gd name="T13" fmla="*/ 0 60000 65536"/>
                  <a:gd name="T14" fmla="*/ 0 60000 65536"/>
                  <a:gd name="T15" fmla="*/ 0 w 193"/>
                  <a:gd name="T16" fmla="*/ 0 h 163"/>
                  <a:gd name="T17" fmla="*/ 193 w 193"/>
                  <a:gd name="T18" fmla="*/ 163 h 163"/>
                </a:gdLst>
                <a:ahLst/>
                <a:cxnLst>
                  <a:cxn ang="T10">
                    <a:pos x="T0" y="T1"/>
                  </a:cxn>
                  <a:cxn ang="T11">
                    <a:pos x="T2" y="T3"/>
                  </a:cxn>
                  <a:cxn ang="T12">
                    <a:pos x="T4" y="T5"/>
                  </a:cxn>
                  <a:cxn ang="T13">
                    <a:pos x="T6" y="T7"/>
                  </a:cxn>
                  <a:cxn ang="T14">
                    <a:pos x="T8" y="T9"/>
                  </a:cxn>
                </a:cxnLst>
                <a:rect l="T15" t="T16" r="T17" b="T18"/>
                <a:pathLst>
                  <a:path w="193" h="163">
                    <a:moveTo>
                      <a:pt x="128" y="0"/>
                    </a:moveTo>
                    <a:lnTo>
                      <a:pt x="192" y="0"/>
                    </a:lnTo>
                    <a:lnTo>
                      <a:pt x="64" y="162"/>
                    </a:lnTo>
                    <a:lnTo>
                      <a:pt x="0" y="162"/>
                    </a:lnTo>
                    <a:lnTo>
                      <a:pt x="128" y="0"/>
                    </a:lnTo>
                  </a:path>
                </a:pathLst>
              </a:custGeom>
              <a:solidFill>
                <a:srgbClr val="037C03"/>
              </a:solidFill>
              <a:ln w="9525" cap="rnd">
                <a:noFill/>
                <a:round/>
                <a:headEnd/>
                <a:tailEnd/>
              </a:ln>
            </p:spPr>
            <p:txBody>
              <a:bodyPr/>
              <a:lstStyle/>
              <a:p>
                <a:endParaRPr lang="zh-CN" altLang="en-US"/>
              </a:p>
            </p:txBody>
          </p:sp>
          <p:sp>
            <p:nvSpPr>
              <p:cNvPr id="125042" name="Freeform 239"/>
              <p:cNvSpPr>
                <a:spLocks/>
              </p:cNvSpPr>
              <p:nvPr/>
            </p:nvSpPr>
            <p:spPr bwMode="auto">
              <a:xfrm>
                <a:off x="3008" y="2831"/>
                <a:ext cx="65" cy="82"/>
              </a:xfrm>
              <a:custGeom>
                <a:avLst/>
                <a:gdLst>
                  <a:gd name="T0" fmla="*/ 64 w 65"/>
                  <a:gd name="T1" fmla="*/ 0 h 82"/>
                  <a:gd name="T2" fmla="*/ 64 w 65"/>
                  <a:gd name="T3" fmla="*/ 81 h 82"/>
                  <a:gd name="T4" fmla="*/ 0 w 65"/>
                  <a:gd name="T5" fmla="*/ 81 h 82"/>
                  <a:gd name="T6" fmla="*/ 64 w 65"/>
                  <a:gd name="T7" fmla="*/ 0 h 82"/>
                  <a:gd name="T8" fmla="*/ 0 60000 65536"/>
                  <a:gd name="T9" fmla="*/ 0 60000 65536"/>
                  <a:gd name="T10" fmla="*/ 0 60000 65536"/>
                  <a:gd name="T11" fmla="*/ 0 60000 65536"/>
                  <a:gd name="T12" fmla="*/ 0 w 65"/>
                  <a:gd name="T13" fmla="*/ 0 h 82"/>
                  <a:gd name="T14" fmla="*/ 65 w 65"/>
                  <a:gd name="T15" fmla="*/ 82 h 82"/>
                </a:gdLst>
                <a:ahLst/>
                <a:cxnLst>
                  <a:cxn ang="T8">
                    <a:pos x="T0" y="T1"/>
                  </a:cxn>
                  <a:cxn ang="T9">
                    <a:pos x="T2" y="T3"/>
                  </a:cxn>
                  <a:cxn ang="T10">
                    <a:pos x="T4" y="T5"/>
                  </a:cxn>
                  <a:cxn ang="T11">
                    <a:pos x="T6" y="T7"/>
                  </a:cxn>
                </a:cxnLst>
                <a:rect l="T12" t="T13" r="T14" b="T15"/>
                <a:pathLst>
                  <a:path w="65" h="82">
                    <a:moveTo>
                      <a:pt x="64" y="0"/>
                    </a:moveTo>
                    <a:lnTo>
                      <a:pt x="64" y="81"/>
                    </a:lnTo>
                    <a:lnTo>
                      <a:pt x="0" y="81"/>
                    </a:lnTo>
                    <a:lnTo>
                      <a:pt x="64" y="0"/>
                    </a:lnTo>
                  </a:path>
                </a:pathLst>
              </a:custGeom>
              <a:solidFill>
                <a:srgbClr val="037C03"/>
              </a:solidFill>
              <a:ln w="9525" cap="rnd">
                <a:noFill/>
                <a:round/>
                <a:headEnd/>
                <a:tailEnd/>
              </a:ln>
            </p:spPr>
            <p:txBody>
              <a:bodyPr/>
              <a:lstStyle/>
              <a:p>
                <a:endParaRPr lang="zh-CN" altLang="en-US"/>
              </a:p>
            </p:txBody>
          </p:sp>
          <p:sp>
            <p:nvSpPr>
              <p:cNvPr id="125043" name="Freeform 240"/>
              <p:cNvSpPr>
                <a:spLocks/>
              </p:cNvSpPr>
              <p:nvPr/>
            </p:nvSpPr>
            <p:spPr bwMode="auto">
              <a:xfrm>
                <a:off x="2688" y="2750"/>
                <a:ext cx="65" cy="82"/>
              </a:xfrm>
              <a:custGeom>
                <a:avLst/>
                <a:gdLst>
                  <a:gd name="T0" fmla="*/ 0 w 65"/>
                  <a:gd name="T1" fmla="*/ 0 h 82"/>
                  <a:gd name="T2" fmla="*/ 64 w 65"/>
                  <a:gd name="T3" fmla="*/ 0 h 82"/>
                  <a:gd name="T4" fmla="*/ 0 w 65"/>
                  <a:gd name="T5" fmla="*/ 81 h 82"/>
                  <a:gd name="T6" fmla="*/ 0 w 65"/>
                  <a:gd name="T7" fmla="*/ 0 h 82"/>
                  <a:gd name="T8" fmla="*/ 0 60000 65536"/>
                  <a:gd name="T9" fmla="*/ 0 60000 65536"/>
                  <a:gd name="T10" fmla="*/ 0 60000 65536"/>
                  <a:gd name="T11" fmla="*/ 0 60000 65536"/>
                  <a:gd name="T12" fmla="*/ 0 w 65"/>
                  <a:gd name="T13" fmla="*/ 0 h 82"/>
                  <a:gd name="T14" fmla="*/ 65 w 65"/>
                  <a:gd name="T15" fmla="*/ 82 h 82"/>
                </a:gdLst>
                <a:ahLst/>
                <a:cxnLst>
                  <a:cxn ang="T8">
                    <a:pos x="T0" y="T1"/>
                  </a:cxn>
                  <a:cxn ang="T9">
                    <a:pos x="T2" y="T3"/>
                  </a:cxn>
                  <a:cxn ang="T10">
                    <a:pos x="T4" y="T5"/>
                  </a:cxn>
                  <a:cxn ang="T11">
                    <a:pos x="T6" y="T7"/>
                  </a:cxn>
                </a:cxnLst>
                <a:rect l="T12" t="T13" r="T14" b="T15"/>
                <a:pathLst>
                  <a:path w="65" h="82">
                    <a:moveTo>
                      <a:pt x="0" y="0"/>
                    </a:moveTo>
                    <a:lnTo>
                      <a:pt x="64" y="0"/>
                    </a:lnTo>
                    <a:lnTo>
                      <a:pt x="0" y="81"/>
                    </a:lnTo>
                    <a:lnTo>
                      <a:pt x="0" y="0"/>
                    </a:lnTo>
                  </a:path>
                </a:pathLst>
              </a:custGeom>
              <a:solidFill>
                <a:srgbClr val="FAFD00"/>
              </a:solidFill>
              <a:ln w="9525" cap="rnd">
                <a:noFill/>
                <a:round/>
                <a:headEnd/>
                <a:tailEnd/>
              </a:ln>
            </p:spPr>
            <p:txBody>
              <a:bodyPr/>
              <a:lstStyle/>
              <a:p>
                <a:endParaRPr lang="zh-CN" altLang="en-US"/>
              </a:p>
            </p:txBody>
          </p:sp>
          <p:sp>
            <p:nvSpPr>
              <p:cNvPr id="125044" name="Freeform 241"/>
              <p:cNvSpPr>
                <a:spLocks/>
              </p:cNvSpPr>
              <p:nvPr/>
            </p:nvSpPr>
            <p:spPr bwMode="auto">
              <a:xfrm>
                <a:off x="2688" y="2750"/>
                <a:ext cx="193" cy="163"/>
              </a:xfrm>
              <a:custGeom>
                <a:avLst/>
                <a:gdLst>
                  <a:gd name="T0" fmla="*/ 128 w 193"/>
                  <a:gd name="T1" fmla="*/ 0 h 163"/>
                  <a:gd name="T2" fmla="*/ 192 w 193"/>
                  <a:gd name="T3" fmla="*/ 0 h 163"/>
                  <a:gd name="T4" fmla="*/ 64 w 193"/>
                  <a:gd name="T5" fmla="*/ 162 h 163"/>
                  <a:gd name="T6" fmla="*/ 0 w 193"/>
                  <a:gd name="T7" fmla="*/ 162 h 163"/>
                  <a:gd name="T8" fmla="*/ 128 w 193"/>
                  <a:gd name="T9" fmla="*/ 0 h 163"/>
                  <a:gd name="T10" fmla="*/ 0 60000 65536"/>
                  <a:gd name="T11" fmla="*/ 0 60000 65536"/>
                  <a:gd name="T12" fmla="*/ 0 60000 65536"/>
                  <a:gd name="T13" fmla="*/ 0 60000 65536"/>
                  <a:gd name="T14" fmla="*/ 0 60000 65536"/>
                  <a:gd name="T15" fmla="*/ 0 w 193"/>
                  <a:gd name="T16" fmla="*/ 0 h 163"/>
                  <a:gd name="T17" fmla="*/ 193 w 193"/>
                  <a:gd name="T18" fmla="*/ 163 h 163"/>
                </a:gdLst>
                <a:ahLst/>
                <a:cxnLst>
                  <a:cxn ang="T10">
                    <a:pos x="T0" y="T1"/>
                  </a:cxn>
                  <a:cxn ang="T11">
                    <a:pos x="T2" y="T3"/>
                  </a:cxn>
                  <a:cxn ang="T12">
                    <a:pos x="T4" y="T5"/>
                  </a:cxn>
                  <a:cxn ang="T13">
                    <a:pos x="T6" y="T7"/>
                  </a:cxn>
                  <a:cxn ang="T14">
                    <a:pos x="T8" y="T9"/>
                  </a:cxn>
                </a:cxnLst>
                <a:rect l="T15" t="T16" r="T17" b="T18"/>
                <a:pathLst>
                  <a:path w="193" h="163">
                    <a:moveTo>
                      <a:pt x="128" y="0"/>
                    </a:moveTo>
                    <a:lnTo>
                      <a:pt x="192" y="0"/>
                    </a:lnTo>
                    <a:lnTo>
                      <a:pt x="64" y="162"/>
                    </a:lnTo>
                    <a:lnTo>
                      <a:pt x="0" y="162"/>
                    </a:lnTo>
                    <a:lnTo>
                      <a:pt x="128" y="0"/>
                    </a:lnTo>
                  </a:path>
                </a:pathLst>
              </a:custGeom>
              <a:solidFill>
                <a:srgbClr val="FAFD00"/>
              </a:solidFill>
              <a:ln w="9525" cap="rnd">
                <a:noFill/>
                <a:round/>
                <a:headEnd/>
                <a:tailEnd/>
              </a:ln>
            </p:spPr>
            <p:txBody>
              <a:bodyPr/>
              <a:lstStyle/>
              <a:p>
                <a:endParaRPr lang="zh-CN" altLang="en-US"/>
              </a:p>
            </p:txBody>
          </p:sp>
          <p:sp>
            <p:nvSpPr>
              <p:cNvPr id="125045" name="Freeform 242"/>
              <p:cNvSpPr>
                <a:spLocks/>
              </p:cNvSpPr>
              <p:nvPr/>
            </p:nvSpPr>
            <p:spPr bwMode="auto">
              <a:xfrm>
                <a:off x="2816" y="2750"/>
                <a:ext cx="193" cy="163"/>
              </a:xfrm>
              <a:custGeom>
                <a:avLst/>
                <a:gdLst>
                  <a:gd name="T0" fmla="*/ 128 w 193"/>
                  <a:gd name="T1" fmla="*/ 0 h 163"/>
                  <a:gd name="T2" fmla="*/ 192 w 193"/>
                  <a:gd name="T3" fmla="*/ 0 h 163"/>
                  <a:gd name="T4" fmla="*/ 64 w 193"/>
                  <a:gd name="T5" fmla="*/ 162 h 163"/>
                  <a:gd name="T6" fmla="*/ 0 w 193"/>
                  <a:gd name="T7" fmla="*/ 162 h 163"/>
                  <a:gd name="T8" fmla="*/ 128 w 193"/>
                  <a:gd name="T9" fmla="*/ 0 h 163"/>
                  <a:gd name="T10" fmla="*/ 0 60000 65536"/>
                  <a:gd name="T11" fmla="*/ 0 60000 65536"/>
                  <a:gd name="T12" fmla="*/ 0 60000 65536"/>
                  <a:gd name="T13" fmla="*/ 0 60000 65536"/>
                  <a:gd name="T14" fmla="*/ 0 60000 65536"/>
                  <a:gd name="T15" fmla="*/ 0 w 193"/>
                  <a:gd name="T16" fmla="*/ 0 h 163"/>
                  <a:gd name="T17" fmla="*/ 193 w 193"/>
                  <a:gd name="T18" fmla="*/ 163 h 163"/>
                </a:gdLst>
                <a:ahLst/>
                <a:cxnLst>
                  <a:cxn ang="T10">
                    <a:pos x="T0" y="T1"/>
                  </a:cxn>
                  <a:cxn ang="T11">
                    <a:pos x="T2" y="T3"/>
                  </a:cxn>
                  <a:cxn ang="T12">
                    <a:pos x="T4" y="T5"/>
                  </a:cxn>
                  <a:cxn ang="T13">
                    <a:pos x="T6" y="T7"/>
                  </a:cxn>
                  <a:cxn ang="T14">
                    <a:pos x="T8" y="T9"/>
                  </a:cxn>
                </a:cxnLst>
                <a:rect l="T15" t="T16" r="T17" b="T18"/>
                <a:pathLst>
                  <a:path w="193" h="163">
                    <a:moveTo>
                      <a:pt x="128" y="0"/>
                    </a:moveTo>
                    <a:lnTo>
                      <a:pt x="192" y="0"/>
                    </a:lnTo>
                    <a:lnTo>
                      <a:pt x="64" y="162"/>
                    </a:lnTo>
                    <a:lnTo>
                      <a:pt x="0" y="162"/>
                    </a:lnTo>
                    <a:lnTo>
                      <a:pt x="128" y="0"/>
                    </a:lnTo>
                  </a:path>
                </a:pathLst>
              </a:custGeom>
              <a:solidFill>
                <a:srgbClr val="FAFD00"/>
              </a:solidFill>
              <a:ln w="9525" cap="rnd">
                <a:noFill/>
                <a:round/>
                <a:headEnd/>
                <a:tailEnd/>
              </a:ln>
            </p:spPr>
            <p:txBody>
              <a:bodyPr/>
              <a:lstStyle/>
              <a:p>
                <a:endParaRPr lang="zh-CN" altLang="en-US"/>
              </a:p>
            </p:txBody>
          </p:sp>
          <p:sp>
            <p:nvSpPr>
              <p:cNvPr id="125046" name="Freeform 243"/>
              <p:cNvSpPr>
                <a:spLocks/>
              </p:cNvSpPr>
              <p:nvPr/>
            </p:nvSpPr>
            <p:spPr bwMode="auto">
              <a:xfrm>
                <a:off x="2944" y="2750"/>
                <a:ext cx="129" cy="163"/>
              </a:xfrm>
              <a:custGeom>
                <a:avLst/>
                <a:gdLst>
                  <a:gd name="T0" fmla="*/ 128 w 129"/>
                  <a:gd name="T1" fmla="*/ 0 h 163"/>
                  <a:gd name="T2" fmla="*/ 128 w 129"/>
                  <a:gd name="T3" fmla="*/ 81 h 163"/>
                  <a:gd name="T4" fmla="*/ 64 w 129"/>
                  <a:gd name="T5" fmla="*/ 162 h 163"/>
                  <a:gd name="T6" fmla="*/ 0 w 129"/>
                  <a:gd name="T7" fmla="*/ 162 h 163"/>
                  <a:gd name="T8" fmla="*/ 128 w 129"/>
                  <a:gd name="T9" fmla="*/ 0 h 163"/>
                  <a:gd name="T10" fmla="*/ 0 60000 65536"/>
                  <a:gd name="T11" fmla="*/ 0 60000 65536"/>
                  <a:gd name="T12" fmla="*/ 0 60000 65536"/>
                  <a:gd name="T13" fmla="*/ 0 60000 65536"/>
                  <a:gd name="T14" fmla="*/ 0 60000 65536"/>
                  <a:gd name="T15" fmla="*/ 0 w 129"/>
                  <a:gd name="T16" fmla="*/ 0 h 163"/>
                  <a:gd name="T17" fmla="*/ 129 w 129"/>
                  <a:gd name="T18" fmla="*/ 163 h 163"/>
                </a:gdLst>
                <a:ahLst/>
                <a:cxnLst>
                  <a:cxn ang="T10">
                    <a:pos x="T0" y="T1"/>
                  </a:cxn>
                  <a:cxn ang="T11">
                    <a:pos x="T2" y="T3"/>
                  </a:cxn>
                  <a:cxn ang="T12">
                    <a:pos x="T4" y="T5"/>
                  </a:cxn>
                  <a:cxn ang="T13">
                    <a:pos x="T6" y="T7"/>
                  </a:cxn>
                  <a:cxn ang="T14">
                    <a:pos x="T8" y="T9"/>
                  </a:cxn>
                </a:cxnLst>
                <a:rect l="T15" t="T16" r="T17" b="T18"/>
                <a:pathLst>
                  <a:path w="129" h="163">
                    <a:moveTo>
                      <a:pt x="128" y="0"/>
                    </a:moveTo>
                    <a:lnTo>
                      <a:pt x="128" y="81"/>
                    </a:lnTo>
                    <a:lnTo>
                      <a:pt x="64" y="162"/>
                    </a:lnTo>
                    <a:lnTo>
                      <a:pt x="0" y="162"/>
                    </a:lnTo>
                    <a:lnTo>
                      <a:pt x="128" y="0"/>
                    </a:lnTo>
                  </a:path>
                </a:pathLst>
              </a:custGeom>
              <a:solidFill>
                <a:srgbClr val="FAFD00"/>
              </a:solidFill>
              <a:ln w="9525" cap="rnd">
                <a:noFill/>
                <a:round/>
                <a:headEnd/>
                <a:tailEnd/>
              </a:ln>
            </p:spPr>
            <p:txBody>
              <a:bodyPr/>
              <a:lstStyle/>
              <a:p>
                <a:endParaRPr lang="zh-CN" altLang="en-US"/>
              </a:p>
            </p:txBody>
          </p:sp>
          <p:sp>
            <p:nvSpPr>
              <p:cNvPr id="125047" name="Rectangle 244"/>
              <p:cNvSpPr>
                <a:spLocks noChangeArrowheads="1"/>
              </p:cNvSpPr>
              <p:nvPr/>
            </p:nvSpPr>
            <p:spPr bwMode="auto">
              <a:xfrm>
                <a:off x="2684" y="2754"/>
                <a:ext cx="384" cy="154"/>
              </a:xfrm>
              <a:prstGeom prst="rect">
                <a:avLst/>
              </a:prstGeom>
              <a:noFill/>
              <a:ln w="12700">
                <a:solidFill>
                  <a:srgbClr val="000000"/>
                </a:solidFill>
                <a:miter lim="800000"/>
                <a:headEnd/>
                <a:tailEnd/>
              </a:ln>
            </p:spPr>
            <p:txBody>
              <a:bodyPr wrap="none" anchor="ctr"/>
              <a:lstStyle/>
              <a:p>
                <a:endParaRPr lang="zh-CN" altLang="en-US"/>
              </a:p>
            </p:txBody>
          </p:sp>
        </p:grpSp>
        <p:sp>
          <p:nvSpPr>
            <p:cNvPr id="125010" name="Oval 245"/>
            <p:cNvSpPr>
              <a:spLocks noChangeArrowheads="1"/>
            </p:cNvSpPr>
            <p:nvPr/>
          </p:nvSpPr>
          <p:spPr bwMode="auto">
            <a:xfrm>
              <a:off x="976" y="1888"/>
              <a:ext cx="80" cy="79"/>
            </a:xfrm>
            <a:prstGeom prst="ellipse">
              <a:avLst/>
            </a:prstGeom>
            <a:solidFill>
              <a:schemeClr val="tx1"/>
            </a:solidFill>
            <a:ln w="9525">
              <a:noFill/>
              <a:round/>
              <a:headEnd/>
              <a:tailEnd/>
            </a:ln>
          </p:spPr>
          <p:txBody>
            <a:bodyPr wrap="none" anchor="ctr"/>
            <a:lstStyle/>
            <a:p>
              <a:endParaRPr lang="zh-CN" altLang="en-US"/>
            </a:p>
          </p:txBody>
        </p:sp>
        <p:sp>
          <p:nvSpPr>
            <p:cNvPr id="125011" name="Oval 246"/>
            <p:cNvSpPr>
              <a:spLocks noChangeArrowheads="1"/>
            </p:cNvSpPr>
            <p:nvPr/>
          </p:nvSpPr>
          <p:spPr bwMode="auto">
            <a:xfrm>
              <a:off x="2736" y="2021"/>
              <a:ext cx="80" cy="78"/>
            </a:xfrm>
            <a:prstGeom prst="ellipse">
              <a:avLst/>
            </a:prstGeom>
            <a:solidFill>
              <a:schemeClr val="tx1"/>
            </a:solidFill>
            <a:ln w="9525">
              <a:noFill/>
              <a:round/>
              <a:headEnd/>
              <a:tailEnd/>
            </a:ln>
          </p:spPr>
          <p:txBody>
            <a:bodyPr wrap="none" anchor="ctr"/>
            <a:lstStyle/>
            <a:p>
              <a:endParaRPr lang="zh-CN" altLang="en-US"/>
            </a:p>
          </p:txBody>
        </p:sp>
        <p:sp>
          <p:nvSpPr>
            <p:cNvPr id="125012" name="Rectangle 187"/>
            <p:cNvSpPr>
              <a:spLocks noChangeArrowheads="1"/>
            </p:cNvSpPr>
            <p:nvPr/>
          </p:nvSpPr>
          <p:spPr bwMode="auto">
            <a:xfrm>
              <a:off x="4464" y="2290"/>
              <a:ext cx="208" cy="441"/>
            </a:xfrm>
            <a:prstGeom prst="rect">
              <a:avLst/>
            </a:prstGeom>
            <a:noFill/>
            <a:ln w="25400">
              <a:solidFill>
                <a:schemeClr val="tx1"/>
              </a:solidFill>
              <a:miter lim="800000"/>
              <a:headEnd/>
              <a:tailEnd/>
            </a:ln>
          </p:spPr>
          <p:txBody>
            <a:bodyPr wrap="none" anchor="ctr"/>
            <a:lstStyle/>
            <a:p>
              <a:endParaRPr lang="zh-CN" altLang="en-US"/>
            </a:p>
          </p:txBody>
        </p:sp>
        <p:sp>
          <p:nvSpPr>
            <p:cNvPr id="125013" name="Freeform 203"/>
            <p:cNvSpPr>
              <a:spLocks/>
            </p:cNvSpPr>
            <p:nvPr/>
          </p:nvSpPr>
          <p:spPr bwMode="auto">
            <a:xfrm>
              <a:off x="3701" y="1429"/>
              <a:ext cx="47" cy="718"/>
            </a:xfrm>
            <a:custGeom>
              <a:avLst/>
              <a:gdLst>
                <a:gd name="T0" fmla="*/ 46 w 47"/>
                <a:gd name="T1" fmla="*/ 621 h 739"/>
                <a:gd name="T2" fmla="*/ 43 w 47"/>
                <a:gd name="T3" fmla="*/ 613 h 739"/>
                <a:gd name="T4" fmla="*/ 39 w 47"/>
                <a:gd name="T5" fmla="*/ 604 h 739"/>
                <a:gd name="T6" fmla="*/ 34 w 47"/>
                <a:gd name="T7" fmla="*/ 593 h 739"/>
                <a:gd name="T8" fmla="*/ 23 w 47"/>
                <a:gd name="T9" fmla="*/ 559 h 739"/>
                <a:gd name="T10" fmla="*/ 18 w 47"/>
                <a:gd name="T11" fmla="*/ 538 h 739"/>
                <a:gd name="T12" fmla="*/ 12 w 47"/>
                <a:gd name="T13" fmla="*/ 515 h 739"/>
                <a:gd name="T14" fmla="*/ 8 w 47"/>
                <a:gd name="T15" fmla="*/ 489 h 739"/>
                <a:gd name="T16" fmla="*/ 4 w 47"/>
                <a:gd name="T17" fmla="*/ 462 h 739"/>
                <a:gd name="T18" fmla="*/ 3 w 47"/>
                <a:gd name="T19" fmla="*/ 449 h 739"/>
                <a:gd name="T20" fmla="*/ 1 w 47"/>
                <a:gd name="T21" fmla="*/ 434 h 739"/>
                <a:gd name="T22" fmla="*/ 0 w 47"/>
                <a:gd name="T23" fmla="*/ 418 h 739"/>
                <a:gd name="T24" fmla="*/ 0 w 47"/>
                <a:gd name="T25" fmla="*/ 403 h 739"/>
                <a:gd name="T26" fmla="*/ 0 w 47"/>
                <a:gd name="T27" fmla="*/ 388 h 739"/>
                <a:gd name="T28" fmla="*/ 1 w 47"/>
                <a:gd name="T29" fmla="*/ 371 h 739"/>
                <a:gd name="T30" fmla="*/ 2 w 47"/>
                <a:gd name="T31" fmla="*/ 355 h 739"/>
                <a:gd name="T32" fmla="*/ 3 w 47"/>
                <a:gd name="T33" fmla="*/ 339 h 739"/>
                <a:gd name="T34" fmla="*/ 6 w 47"/>
                <a:gd name="T35" fmla="*/ 321 h 739"/>
                <a:gd name="T36" fmla="*/ 9 w 47"/>
                <a:gd name="T37" fmla="*/ 305 h 739"/>
                <a:gd name="T38" fmla="*/ 12 w 47"/>
                <a:gd name="T39" fmla="*/ 288 h 739"/>
                <a:gd name="T40" fmla="*/ 16 w 47"/>
                <a:gd name="T41" fmla="*/ 270 h 739"/>
                <a:gd name="T42" fmla="*/ 22 w 47"/>
                <a:gd name="T43" fmla="*/ 247 h 739"/>
                <a:gd name="T44" fmla="*/ 27 w 47"/>
                <a:gd name="T45" fmla="*/ 222 h 739"/>
                <a:gd name="T46" fmla="*/ 30 w 47"/>
                <a:gd name="T47" fmla="*/ 200 h 739"/>
                <a:gd name="T48" fmla="*/ 32 w 47"/>
                <a:gd name="T49" fmla="*/ 179 h 739"/>
                <a:gd name="T50" fmla="*/ 33 w 47"/>
                <a:gd name="T51" fmla="*/ 159 h 739"/>
                <a:gd name="T52" fmla="*/ 33 w 47"/>
                <a:gd name="T53" fmla="*/ 139 h 739"/>
                <a:gd name="T54" fmla="*/ 33 w 47"/>
                <a:gd name="T55" fmla="*/ 120 h 739"/>
                <a:gd name="T56" fmla="*/ 32 w 47"/>
                <a:gd name="T57" fmla="*/ 104 h 739"/>
                <a:gd name="T58" fmla="*/ 27 w 47"/>
                <a:gd name="T59" fmla="*/ 45 h 739"/>
                <a:gd name="T60" fmla="*/ 27 w 47"/>
                <a:gd name="T61" fmla="*/ 30 h 739"/>
                <a:gd name="T62" fmla="*/ 27 w 47"/>
                <a:gd name="T63" fmla="*/ 17 h 739"/>
                <a:gd name="T64" fmla="*/ 27 w 47"/>
                <a:gd name="T65" fmla="*/ 11 h 739"/>
                <a:gd name="T66" fmla="*/ 28 w 47"/>
                <a:gd name="T67" fmla="*/ 0 h 7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739"/>
                <a:gd name="T104" fmla="*/ 47 w 47"/>
                <a:gd name="T105" fmla="*/ 739 h 7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739">
                  <a:moveTo>
                    <a:pt x="46" y="738"/>
                  </a:moveTo>
                  <a:lnTo>
                    <a:pt x="43" y="729"/>
                  </a:lnTo>
                  <a:lnTo>
                    <a:pt x="39" y="718"/>
                  </a:lnTo>
                  <a:lnTo>
                    <a:pt x="34" y="704"/>
                  </a:lnTo>
                  <a:lnTo>
                    <a:pt x="23" y="664"/>
                  </a:lnTo>
                  <a:lnTo>
                    <a:pt x="18" y="640"/>
                  </a:lnTo>
                  <a:lnTo>
                    <a:pt x="12" y="612"/>
                  </a:lnTo>
                  <a:lnTo>
                    <a:pt x="8" y="582"/>
                  </a:lnTo>
                  <a:lnTo>
                    <a:pt x="4" y="550"/>
                  </a:lnTo>
                  <a:lnTo>
                    <a:pt x="3" y="533"/>
                  </a:lnTo>
                  <a:lnTo>
                    <a:pt x="1" y="516"/>
                  </a:lnTo>
                  <a:lnTo>
                    <a:pt x="0" y="497"/>
                  </a:lnTo>
                  <a:lnTo>
                    <a:pt x="0" y="479"/>
                  </a:lnTo>
                  <a:lnTo>
                    <a:pt x="0" y="461"/>
                  </a:lnTo>
                  <a:lnTo>
                    <a:pt x="1" y="441"/>
                  </a:lnTo>
                  <a:lnTo>
                    <a:pt x="2" y="422"/>
                  </a:lnTo>
                  <a:lnTo>
                    <a:pt x="3" y="402"/>
                  </a:lnTo>
                  <a:lnTo>
                    <a:pt x="6" y="382"/>
                  </a:lnTo>
                  <a:lnTo>
                    <a:pt x="9" y="362"/>
                  </a:lnTo>
                  <a:lnTo>
                    <a:pt x="12" y="342"/>
                  </a:lnTo>
                  <a:lnTo>
                    <a:pt x="16" y="321"/>
                  </a:lnTo>
                  <a:lnTo>
                    <a:pt x="22" y="293"/>
                  </a:lnTo>
                  <a:lnTo>
                    <a:pt x="27" y="265"/>
                  </a:lnTo>
                  <a:lnTo>
                    <a:pt x="30" y="238"/>
                  </a:lnTo>
                  <a:lnTo>
                    <a:pt x="32" y="213"/>
                  </a:lnTo>
                  <a:lnTo>
                    <a:pt x="33" y="189"/>
                  </a:lnTo>
                  <a:lnTo>
                    <a:pt x="33" y="165"/>
                  </a:lnTo>
                  <a:lnTo>
                    <a:pt x="33" y="143"/>
                  </a:lnTo>
                  <a:lnTo>
                    <a:pt x="32" y="122"/>
                  </a:lnTo>
                  <a:lnTo>
                    <a:pt x="27" y="51"/>
                  </a:lnTo>
                  <a:lnTo>
                    <a:pt x="27" y="36"/>
                  </a:lnTo>
                  <a:lnTo>
                    <a:pt x="27" y="23"/>
                  </a:lnTo>
                  <a:lnTo>
                    <a:pt x="27" y="11"/>
                  </a:lnTo>
                  <a:lnTo>
                    <a:pt x="28" y="0"/>
                  </a:lnTo>
                </a:path>
              </a:pathLst>
            </a:custGeom>
            <a:noFill/>
            <a:ln w="12700" cap="rnd">
              <a:solidFill>
                <a:schemeClr val="tx1"/>
              </a:solidFill>
              <a:prstDash val="dashDot"/>
              <a:round/>
              <a:headEnd type="none" w="sm" len="sm"/>
              <a:tailEnd type="none" w="sm" len="sm"/>
            </a:ln>
          </p:spPr>
          <p:txBody>
            <a:bodyPr/>
            <a:lstStyle/>
            <a:p>
              <a:endParaRPr lang="zh-CN" altLang="en-US"/>
            </a:p>
          </p:txBody>
        </p:sp>
        <p:sp>
          <p:nvSpPr>
            <p:cNvPr id="125014" name="Rectangle 219"/>
            <p:cNvSpPr>
              <a:spLocks noChangeArrowheads="1"/>
            </p:cNvSpPr>
            <p:nvPr/>
          </p:nvSpPr>
          <p:spPr bwMode="auto">
            <a:xfrm>
              <a:off x="1952" y="2210"/>
              <a:ext cx="208" cy="442"/>
            </a:xfrm>
            <a:prstGeom prst="rect">
              <a:avLst/>
            </a:prstGeom>
            <a:noFill/>
            <a:ln w="25400">
              <a:solidFill>
                <a:schemeClr val="tx1"/>
              </a:solidFill>
              <a:miter lim="800000"/>
              <a:headEnd/>
              <a:tailEnd/>
            </a:ln>
          </p:spPr>
          <p:txBody>
            <a:bodyPr wrap="none" anchor="ctr"/>
            <a:lstStyle/>
            <a:p>
              <a:endParaRPr lang="zh-CN" altLang="en-US"/>
            </a:p>
          </p:txBody>
        </p:sp>
        <p:sp>
          <p:nvSpPr>
            <p:cNvPr id="125015" name="Rectangle 234"/>
            <p:cNvSpPr>
              <a:spLocks noChangeArrowheads="1"/>
            </p:cNvSpPr>
            <p:nvPr/>
          </p:nvSpPr>
          <p:spPr bwMode="auto">
            <a:xfrm>
              <a:off x="2896" y="2210"/>
              <a:ext cx="216" cy="442"/>
            </a:xfrm>
            <a:prstGeom prst="rect">
              <a:avLst/>
            </a:prstGeom>
            <a:noFill/>
            <a:ln w="25400">
              <a:solidFill>
                <a:schemeClr val="tx1"/>
              </a:solidFill>
              <a:miter lim="800000"/>
              <a:headEnd/>
              <a:tailEnd/>
            </a:ln>
          </p:spPr>
          <p:txBody>
            <a:bodyPr wrap="none" anchor="ctr"/>
            <a:lstStyle/>
            <a:p>
              <a:endParaRPr lang="zh-CN" altLang="en-US"/>
            </a:p>
          </p:txBody>
        </p:sp>
        <p:sp>
          <p:nvSpPr>
            <p:cNvPr id="125016" name="Freeform 140"/>
            <p:cNvSpPr>
              <a:spLocks/>
            </p:cNvSpPr>
            <p:nvPr/>
          </p:nvSpPr>
          <p:spPr bwMode="auto">
            <a:xfrm>
              <a:off x="560" y="3519"/>
              <a:ext cx="4553" cy="372"/>
            </a:xfrm>
            <a:custGeom>
              <a:avLst/>
              <a:gdLst>
                <a:gd name="T0" fmla="*/ 0 w 4553"/>
                <a:gd name="T1" fmla="*/ 0 h 382"/>
                <a:gd name="T2" fmla="*/ 1688 w 4553"/>
                <a:gd name="T3" fmla="*/ 0 h 382"/>
                <a:gd name="T4" fmla="*/ 1688 w 4553"/>
                <a:gd name="T5" fmla="*/ 112 h 382"/>
                <a:gd name="T6" fmla="*/ 3008 w 4553"/>
                <a:gd name="T7" fmla="*/ 112 h 382"/>
                <a:gd name="T8" fmla="*/ 3008 w 4553"/>
                <a:gd name="T9" fmla="*/ 214 h 382"/>
                <a:gd name="T10" fmla="*/ 3536 w 4553"/>
                <a:gd name="T11" fmla="*/ 214 h 382"/>
                <a:gd name="T12" fmla="*/ 3536 w 4553"/>
                <a:gd name="T13" fmla="*/ 325 h 382"/>
                <a:gd name="T14" fmla="*/ 4552 w 4553"/>
                <a:gd name="T15" fmla="*/ 325 h 382"/>
                <a:gd name="T16" fmla="*/ 0 60000 65536"/>
                <a:gd name="T17" fmla="*/ 0 60000 65536"/>
                <a:gd name="T18" fmla="*/ 0 60000 65536"/>
                <a:gd name="T19" fmla="*/ 0 60000 65536"/>
                <a:gd name="T20" fmla="*/ 0 60000 65536"/>
                <a:gd name="T21" fmla="*/ 0 60000 65536"/>
                <a:gd name="T22" fmla="*/ 0 60000 65536"/>
                <a:gd name="T23" fmla="*/ 0 60000 65536"/>
                <a:gd name="T24" fmla="*/ 0 w 4553"/>
                <a:gd name="T25" fmla="*/ 0 h 382"/>
                <a:gd name="T26" fmla="*/ 4553 w 4553"/>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53" h="382">
                  <a:moveTo>
                    <a:pt x="0" y="0"/>
                  </a:moveTo>
                  <a:lnTo>
                    <a:pt x="1688" y="0"/>
                  </a:lnTo>
                  <a:lnTo>
                    <a:pt x="1688" y="130"/>
                  </a:lnTo>
                  <a:lnTo>
                    <a:pt x="3008" y="130"/>
                  </a:lnTo>
                  <a:lnTo>
                    <a:pt x="3008" y="251"/>
                  </a:lnTo>
                  <a:lnTo>
                    <a:pt x="3536" y="251"/>
                  </a:lnTo>
                  <a:lnTo>
                    <a:pt x="3536" y="381"/>
                  </a:lnTo>
                  <a:lnTo>
                    <a:pt x="4552" y="381"/>
                  </a:lnTo>
                </a:path>
              </a:pathLst>
            </a:custGeom>
            <a:noFill/>
            <a:ln w="25400" cap="rnd">
              <a:solidFill>
                <a:schemeClr val="tx1"/>
              </a:solidFill>
              <a:round/>
              <a:headEnd type="none" w="sm" len="sm"/>
              <a:tailEnd type="none" w="sm" len="sm"/>
            </a:ln>
          </p:spPr>
          <p:txBody>
            <a:bodyPr/>
            <a:lstStyle/>
            <a:p>
              <a:endParaRPr lang="zh-CN" altLang="en-US"/>
            </a:p>
          </p:txBody>
        </p:sp>
        <p:sp>
          <p:nvSpPr>
            <p:cNvPr id="125017" name="Freeform 141"/>
            <p:cNvSpPr>
              <a:spLocks/>
            </p:cNvSpPr>
            <p:nvPr/>
          </p:nvSpPr>
          <p:spPr bwMode="auto">
            <a:xfrm>
              <a:off x="560" y="3969"/>
              <a:ext cx="4553" cy="0"/>
            </a:xfrm>
            <a:custGeom>
              <a:avLst/>
              <a:gdLst>
                <a:gd name="T0" fmla="*/ 0 w 4553"/>
                <a:gd name="T1" fmla="*/ 0 h 1"/>
                <a:gd name="T2" fmla="*/ 4552 w 4553"/>
                <a:gd name="T3" fmla="*/ 0 h 1"/>
                <a:gd name="T4" fmla="*/ 0 60000 65536"/>
                <a:gd name="T5" fmla="*/ 0 60000 65536"/>
                <a:gd name="T6" fmla="*/ 0 w 4553"/>
                <a:gd name="T7" fmla="*/ 0 h 1"/>
                <a:gd name="T8" fmla="*/ 4553 w 4553"/>
                <a:gd name="T9" fmla="*/ 0 h 1"/>
              </a:gdLst>
              <a:ahLst/>
              <a:cxnLst>
                <a:cxn ang="T4">
                  <a:pos x="T0" y="T1"/>
                </a:cxn>
                <a:cxn ang="T5">
                  <a:pos x="T2" y="T3"/>
                </a:cxn>
              </a:cxnLst>
              <a:rect l="T6" t="T7" r="T8" b="T9"/>
              <a:pathLst>
                <a:path w="4553" h="1">
                  <a:moveTo>
                    <a:pt x="0" y="0"/>
                  </a:moveTo>
                  <a:lnTo>
                    <a:pt x="4552" y="0"/>
                  </a:lnTo>
                </a:path>
              </a:pathLst>
            </a:custGeom>
            <a:noFill/>
            <a:ln w="25400" cap="rnd">
              <a:solidFill>
                <a:schemeClr val="tx1"/>
              </a:solidFill>
              <a:round/>
              <a:headEnd type="none" w="sm" len="sm"/>
              <a:tailEnd type="none" w="sm" len="sm"/>
            </a:ln>
          </p:spPr>
          <p:txBody>
            <a:bodyPr/>
            <a:lstStyle/>
            <a:p>
              <a:endParaRPr lang="zh-CN" altLang="en-US"/>
            </a:p>
          </p:txBody>
        </p:sp>
        <p:sp>
          <p:nvSpPr>
            <p:cNvPr id="125018" name="Freeform 171"/>
            <p:cNvSpPr>
              <a:spLocks/>
            </p:cNvSpPr>
            <p:nvPr/>
          </p:nvSpPr>
          <p:spPr bwMode="auto">
            <a:xfrm>
              <a:off x="816" y="1658"/>
              <a:ext cx="485" cy="1"/>
            </a:xfrm>
            <a:custGeom>
              <a:avLst/>
              <a:gdLst>
                <a:gd name="T0" fmla="*/ 0 w 485"/>
                <a:gd name="T1" fmla="*/ 0 h 1"/>
                <a:gd name="T2" fmla="*/ 484 w 485"/>
                <a:gd name="T3" fmla="*/ 0 h 1"/>
                <a:gd name="T4" fmla="*/ 0 w 485"/>
                <a:gd name="T5" fmla="*/ 0 h 1"/>
                <a:gd name="T6" fmla="*/ 0 60000 65536"/>
                <a:gd name="T7" fmla="*/ 0 60000 65536"/>
                <a:gd name="T8" fmla="*/ 0 60000 65536"/>
                <a:gd name="T9" fmla="*/ 0 w 485"/>
                <a:gd name="T10" fmla="*/ 0 h 1"/>
                <a:gd name="T11" fmla="*/ 485 w 485"/>
                <a:gd name="T12" fmla="*/ 1 h 1"/>
              </a:gdLst>
              <a:ahLst/>
              <a:cxnLst>
                <a:cxn ang="T6">
                  <a:pos x="T0" y="T1"/>
                </a:cxn>
                <a:cxn ang="T7">
                  <a:pos x="T2" y="T3"/>
                </a:cxn>
                <a:cxn ang="T8">
                  <a:pos x="T4" y="T5"/>
                </a:cxn>
              </a:cxnLst>
              <a:rect l="T9" t="T10" r="T11" b="T12"/>
              <a:pathLst>
                <a:path w="485" h="1">
                  <a:moveTo>
                    <a:pt x="0" y="0"/>
                  </a:moveTo>
                  <a:lnTo>
                    <a:pt x="484" y="0"/>
                  </a:lnTo>
                  <a:lnTo>
                    <a:pt x="0" y="0"/>
                  </a:lnTo>
                </a:path>
              </a:pathLst>
            </a:custGeom>
            <a:noFill/>
            <a:ln w="25400" cap="rnd">
              <a:solidFill>
                <a:schemeClr val="tx1"/>
              </a:solidFill>
              <a:round/>
              <a:headEnd/>
              <a:tailEnd/>
            </a:ln>
          </p:spPr>
          <p:txBody>
            <a:bodyPr/>
            <a:lstStyle/>
            <a:p>
              <a:endParaRPr lang="zh-CN" altLang="en-US"/>
            </a:p>
          </p:txBody>
        </p:sp>
        <p:sp>
          <p:nvSpPr>
            <p:cNvPr id="125019" name="Freeform 172"/>
            <p:cNvSpPr>
              <a:spLocks/>
            </p:cNvSpPr>
            <p:nvPr/>
          </p:nvSpPr>
          <p:spPr bwMode="auto">
            <a:xfrm>
              <a:off x="816" y="1792"/>
              <a:ext cx="485" cy="1"/>
            </a:xfrm>
            <a:custGeom>
              <a:avLst/>
              <a:gdLst>
                <a:gd name="T0" fmla="*/ 0 w 485"/>
                <a:gd name="T1" fmla="*/ 0 h 1"/>
                <a:gd name="T2" fmla="*/ 484 w 485"/>
                <a:gd name="T3" fmla="*/ 0 h 1"/>
                <a:gd name="T4" fmla="*/ 0 w 485"/>
                <a:gd name="T5" fmla="*/ 0 h 1"/>
                <a:gd name="T6" fmla="*/ 0 60000 65536"/>
                <a:gd name="T7" fmla="*/ 0 60000 65536"/>
                <a:gd name="T8" fmla="*/ 0 60000 65536"/>
                <a:gd name="T9" fmla="*/ 0 w 485"/>
                <a:gd name="T10" fmla="*/ 0 h 1"/>
                <a:gd name="T11" fmla="*/ 485 w 485"/>
                <a:gd name="T12" fmla="*/ 1 h 1"/>
              </a:gdLst>
              <a:ahLst/>
              <a:cxnLst>
                <a:cxn ang="T6">
                  <a:pos x="T0" y="T1"/>
                </a:cxn>
                <a:cxn ang="T7">
                  <a:pos x="T2" y="T3"/>
                </a:cxn>
                <a:cxn ang="T8">
                  <a:pos x="T4" y="T5"/>
                </a:cxn>
              </a:cxnLst>
              <a:rect l="T9" t="T10" r="T11" b="T12"/>
              <a:pathLst>
                <a:path w="485" h="1">
                  <a:moveTo>
                    <a:pt x="0" y="0"/>
                  </a:moveTo>
                  <a:lnTo>
                    <a:pt x="484" y="0"/>
                  </a:lnTo>
                  <a:lnTo>
                    <a:pt x="0" y="0"/>
                  </a:lnTo>
                </a:path>
              </a:pathLst>
            </a:custGeom>
            <a:noFill/>
            <a:ln w="25400" cap="rnd">
              <a:solidFill>
                <a:schemeClr val="tx1"/>
              </a:solidFill>
              <a:round/>
              <a:headEnd/>
              <a:tailEnd/>
            </a:ln>
          </p:spPr>
          <p:txBody>
            <a:bodyPr/>
            <a:lstStyle/>
            <a:p>
              <a:endParaRPr lang="zh-CN" altLang="en-US"/>
            </a:p>
          </p:txBody>
        </p:sp>
        <p:sp>
          <p:nvSpPr>
            <p:cNvPr id="125020" name="Freeform 174"/>
            <p:cNvSpPr>
              <a:spLocks/>
            </p:cNvSpPr>
            <p:nvPr/>
          </p:nvSpPr>
          <p:spPr bwMode="auto">
            <a:xfrm>
              <a:off x="816" y="1524"/>
              <a:ext cx="1585" cy="2"/>
            </a:xfrm>
            <a:custGeom>
              <a:avLst/>
              <a:gdLst>
                <a:gd name="T0" fmla="*/ 0 w 1585"/>
                <a:gd name="T1" fmla="*/ 0 h 1"/>
                <a:gd name="T2" fmla="*/ 1584 w 1585"/>
                <a:gd name="T3" fmla="*/ 0 h 1"/>
                <a:gd name="T4" fmla="*/ 0 w 1585"/>
                <a:gd name="T5" fmla="*/ 0 h 1"/>
                <a:gd name="T6" fmla="*/ 0 60000 65536"/>
                <a:gd name="T7" fmla="*/ 0 60000 65536"/>
                <a:gd name="T8" fmla="*/ 0 60000 65536"/>
                <a:gd name="T9" fmla="*/ 0 w 1585"/>
                <a:gd name="T10" fmla="*/ 0 h 1"/>
                <a:gd name="T11" fmla="*/ 1585 w 1585"/>
                <a:gd name="T12" fmla="*/ 1 h 1"/>
              </a:gdLst>
              <a:ahLst/>
              <a:cxnLst>
                <a:cxn ang="T6">
                  <a:pos x="T0" y="T1"/>
                </a:cxn>
                <a:cxn ang="T7">
                  <a:pos x="T2" y="T3"/>
                </a:cxn>
                <a:cxn ang="T8">
                  <a:pos x="T4" y="T5"/>
                </a:cxn>
              </a:cxnLst>
              <a:rect l="T9" t="T10" r="T11" b="T12"/>
              <a:pathLst>
                <a:path w="1585" h="1">
                  <a:moveTo>
                    <a:pt x="0" y="0"/>
                  </a:moveTo>
                  <a:lnTo>
                    <a:pt x="1584" y="0"/>
                  </a:lnTo>
                  <a:lnTo>
                    <a:pt x="0" y="0"/>
                  </a:lnTo>
                </a:path>
              </a:pathLst>
            </a:custGeom>
            <a:noFill/>
            <a:ln w="25400" cap="rnd">
              <a:solidFill>
                <a:schemeClr val="tx1"/>
              </a:solidFill>
              <a:round/>
              <a:headEnd/>
              <a:tailEnd/>
            </a:ln>
          </p:spPr>
          <p:txBody>
            <a:bodyPr/>
            <a:lstStyle/>
            <a:p>
              <a:endParaRPr lang="zh-CN" altLang="en-US"/>
            </a:p>
          </p:txBody>
        </p:sp>
        <p:grpSp>
          <p:nvGrpSpPr>
            <p:cNvPr id="125021" name="Group 248"/>
            <p:cNvGrpSpPr>
              <a:grpSpLocks/>
            </p:cNvGrpSpPr>
            <p:nvPr/>
          </p:nvGrpSpPr>
          <p:grpSpPr bwMode="auto">
            <a:xfrm>
              <a:off x="1808" y="1461"/>
              <a:ext cx="185" cy="127"/>
              <a:chOff x="1808" y="1461"/>
              <a:chExt cx="185" cy="127"/>
            </a:xfrm>
          </p:grpSpPr>
          <p:sp>
            <p:nvSpPr>
              <p:cNvPr id="125035" name="Freeform 178"/>
              <p:cNvSpPr>
                <a:spLocks/>
              </p:cNvSpPr>
              <p:nvPr/>
            </p:nvSpPr>
            <p:spPr bwMode="auto">
              <a:xfrm>
                <a:off x="1808" y="1461"/>
                <a:ext cx="73" cy="127"/>
              </a:xfrm>
              <a:custGeom>
                <a:avLst/>
                <a:gdLst>
                  <a:gd name="T0" fmla="*/ 0 w 73"/>
                  <a:gd name="T1" fmla="*/ 108 h 131"/>
                  <a:gd name="T2" fmla="*/ 72 w 73"/>
                  <a:gd name="T3" fmla="*/ 0 h 131"/>
                  <a:gd name="T4" fmla="*/ 0 w 73"/>
                  <a:gd name="T5" fmla="*/ 108 h 131"/>
                  <a:gd name="T6" fmla="*/ 0 60000 65536"/>
                  <a:gd name="T7" fmla="*/ 0 60000 65536"/>
                  <a:gd name="T8" fmla="*/ 0 60000 65536"/>
                  <a:gd name="T9" fmla="*/ 0 w 73"/>
                  <a:gd name="T10" fmla="*/ 0 h 131"/>
                  <a:gd name="T11" fmla="*/ 73 w 73"/>
                  <a:gd name="T12" fmla="*/ 131 h 131"/>
                </a:gdLst>
                <a:ahLst/>
                <a:cxnLst>
                  <a:cxn ang="T6">
                    <a:pos x="T0" y="T1"/>
                  </a:cxn>
                  <a:cxn ang="T7">
                    <a:pos x="T2" y="T3"/>
                  </a:cxn>
                  <a:cxn ang="T8">
                    <a:pos x="T4" y="T5"/>
                  </a:cxn>
                </a:cxnLst>
                <a:rect l="T9" t="T10" r="T11" b="T12"/>
                <a:pathLst>
                  <a:path w="73" h="131">
                    <a:moveTo>
                      <a:pt x="0" y="130"/>
                    </a:moveTo>
                    <a:lnTo>
                      <a:pt x="72" y="0"/>
                    </a:lnTo>
                    <a:lnTo>
                      <a:pt x="0" y="130"/>
                    </a:lnTo>
                  </a:path>
                </a:pathLst>
              </a:custGeom>
              <a:noFill/>
              <a:ln w="12700" cap="rnd">
                <a:solidFill>
                  <a:schemeClr val="tx1"/>
                </a:solidFill>
                <a:round/>
                <a:headEnd/>
                <a:tailEnd/>
              </a:ln>
            </p:spPr>
            <p:txBody>
              <a:bodyPr/>
              <a:lstStyle/>
              <a:p>
                <a:endParaRPr lang="zh-CN" altLang="en-US"/>
              </a:p>
            </p:txBody>
          </p:sp>
          <p:sp>
            <p:nvSpPr>
              <p:cNvPr id="125036" name="Freeform 179"/>
              <p:cNvSpPr>
                <a:spLocks/>
              </p:cNvSpPr>
              <p:nvPr/>
            </p:nvSpPr>
            <p:spPr bwMode="auto">
              <a:xfrm>
                <a:off x="1848" y="1461"/>
                <a:ext cx="73" cy="127"/>
              </a:xfrm>
              <a:custGeom>
                <a:avLst/>
                <a:gdLst>
                  <a:gd name="T0" fmla="*/ 0 w 73"/>
                  <a:gd name="T1" fmla="*/ 108 h 131"/>
                  <a:gd name="T2" fmla="*/ 72 w 73"/>
                  <a:gd name="T3" fmla="*/ 0 h 131"/>
                  <a:gd name="T4" fmla="*/ 0 w 73"/>
                  <a:gd name="T5" fmla="*/ 108 h 131"/>
                  <a:gd name="T6" fmla="*/ 0 60000 65536"/>
                  <a:gd name="T7" fmla="*/ 0 60000 65536"/>
                  <a:gd name="T8" fmla="*/ 0 60000 65536"/>
                  <a:gd name="T9" fmla="*/ 0 w 73"/>
                  <a:gd name="T10" fmla="*/ 0 h 131"/>
                  <a:gd name="T11" fmla="*/ 73 w 73"/>
                  <a:gd name="T12" fmla="*/ 131 h 131"/>
                </a:gdLst>
                <a:ahLst/>
                <a:cxnLst>
                  <a:cxn ang="T6">
                    <a:pos x="T0" y="T1"/>
                  </a:cxn>
                  <a:cxn ang="T7">
                    <a:pos x="T2" y="T3"/>
                  </a:cxn>
                  <a:cxn ang="T8">
                    <a:pos x="T4" y="T5"/>
                  </a:cxn>
                </a:cxnLst>
                <a:rect l="T9" t="T10" r="T11" b="T12"/>
                <a:pathLst>
                  <a:path w="73" h="131">
                    <a:moveTo>
                      <a:pt x="0" y="130"/>
                    </a:moveTo>
                    <a:lnTo>
                      <a:pt x="72" y="0"/>
                    </a:lnTo>
                    <a:lnTo>
                      <a:pt x="0" y="130"/>
                    </a:lnTo>
                  </a:path>
                </a:pathLst>
              </a:custGeom>
              <a:noFill/>
              <a:ln w="12700" cap="rnd">
                <a:solidFill>
                  <a:schemeClr val="tx1"/>
                </a:solidFill>
                <a:round/>
                <a:headEnd/>
                <a:tailEnd/>
              </a:ln>
            </p:spPr>
            <p:txBody>
              <a:bodyPr/>
              <a:lstStyle/>
              <a:p>
                <a:endParaRPr lang="zh-CN" altLang="en-US"/>
              </a:p>
            </p:txBody>
          </p:sp>
          <p:sp>
            <p:nvSpPr>
              <p:cNvPr id="125037" name="Freeform 180"/>
              <p:cNvSpPr>
                <a:spLocks/>
              </p:cNvSpPr>
              <p:nvPr/>
            </p:nvSpPr>
            <p:spPr bwMode="auto">
              <a:xfrm>
                <a:off x="1880" y="1461"/>
                <a:ext cx="81" cy="127"/>
              </a:xfrm>
              <a:custGeom>
                <a:avLst/>
                <a:gdLst>
                  <a:gd name="T0" fmla="*/ 0 w 81"/>
                  <a:gd name="T1" fmla="*/ 108 h 131"/>
                  <a:gd name="T2" fmla="*/ 80 w 81"/>
                  <a:gd name="T3" fmla="*/ 0 h 131"/>
                  <a:gd name="T4" fmla="*/ 0 w 81"/>
                  <a:gd name="T5" fmla="*/ 108 h 131"/>
                  <a:gd name="T6" fmla="*/ 0 60000 65536"/>
                  <a:gd name="T7" fmla="*/ 0 60000 65536"/>
                  <a:gd name="T8" fmla="*/ 0 60000 65536"/>
                  <a:gd name="T9" fmla="*/ 0 w 81"/>
                  <a:gd name="T10" fmla="*/ 0 h 131"/>
                  <a:gd name="T11" fmla="*/ 81 w 81"/>
                  <a:gd name="T12" fmla="*/ 131 h 131"/>
                </a:gdLst>
                <a:ahLst/>
                <a:cxnLst>
                  <a:cxn ang="T6">
                    <a:pos x="T0" y="T1"/>
                  </a:cxn>
                  <a:cxn ang="T7">
                    <a:pos x="T2" y="T3"/>
                  </a:cxn>
                  <a:cxn ang="T8">
                    <a:pos x="T4" y="T5"/>
                  </a:cxn>
                </a:cxnLst>
                <a:rect l="T9" t="T10" r="T11" b="T12"/>
                <a:pathLst>
                  <a:path w="81" h="131">
                    <a:moveTo>
                      <a:pt x="0" y="130"/>
                    </a:moveTo>
                    <a:lnTo>
                      <a:pt x="80" y="0"/>
                    </a:lnTo>
                    <a:lnTo>
                      <a:pt x="0" y="130"/>
                    </a:lnTo>
                  </a:path>
                </a:pathLst>
              </a:custGeom>
              <a:noFill/>
              <a:ln w="12700" cap="rnd">
                <a:solidFill>
                  <a:schemeClr val="tx1"/>
                </a:solidFill>
                <a:round/>
                <a:headEnd/>
                <a:tailEnd/>
              </a:ln>
            </p:spPr>
            <p:txBody>
              <a:bodyPr/>
              <a:lstStyle/>
              <a:p>
                <a:endParaRPr lang="zh-CN" altLang="en-US"/>
              </a:p>
            </p:txBody>
          </p:sp>
          <p:sp>
            <p:nvSpPr>
              <p:cNvPr id="125038" name="Freeform 181"/>
              <p:cNvSpPr>
                <a:spLocks/>
              </p:cNvSpPr>
              <p:nvPr/>
            </p:nvSpPr>
            <p:spPr bwMode="auto">
              <a:xfrm>
                <a:off x="1920" y="1461"/>
                <a:ext cx="73" cy="127"/>
              </a:xfrm>
              <a:custGeom>
                <a:avLst/>
                <a:gdLst>
                  <a:gd name="T0" fmla="*/ 0 w 73"/>
                  <a:gd name="T1" fmla="*/ 108 h 131"/>
                  <a:gd name="T2" fmla="*/ 72 w 73"/>
                  <a:gd name="T3" fmla="*/ 0 h 131"/>
                  <a:gd name="T4" fmla="*/ 0 w 73"/>
                  <a:gd name="T5" fmla="*/ 108 h 131"/>
                  <a:gd name="T6" fmla="*/ 0 60000 65536"/>
                  <a:gd name="T7" fmla="*/ 0 60000 65536"/>
                  <a:gd name="T8" fmla="*/ 0 60000 65536"/>
                  <a:gd name="T9" fmla="*/ 0 w 73"/>
                  <a:gd name="T10" fmla="*/ 0 h 131"/>
                  <a:gd name="T11" fmla="*/ 73 w 73"/>
                  <a:gd name="T12" fmla="*/ 131 h 131"/>
                </a:gdLst>
                <a:ahLst/>
                <a:cxnLst>
                  <a:cxn ang="T6">
                    <a:pos x="T0" y="T1"/>
                  </a:cxn>
                  <a:cxn ang="T7">
                    <a:pos x="T2" y="T3"/>
                  </a:cxn>
                  <a:cxn ang="T8">
                    <a:pos x="T4" y="T5"/>
                  </a:cxn>
                </a:cxnLst>
                <a:rect l="T9" t="T10" r="T11" b="T12"/>
                <a:pathLst>
                  <a:path w="73" h="131">
                    <a:moveTo>
                      <a:pt x="0" y="130"/>
                    </a:moveTo>
                    <a:lnTo>
                      <a:pt x="72" y="0"/>
                    </a:lnTo>
                    <a:lnTo>
                      <a:pt x="0" y="130"/>
                    </a:lnTo>
                  </a:path>
                </a:pathLst>
              </a:custGeom>
              <a:noFill/>
              <a:ln w="12700" cap="rnd">
                <a:solidFill>
                  <a:schemeClr val="tx1"/>
                </a:solidFill>
                <a:round/>
                <a:headEnd/>
                <a:tailEnd/>
              </a:ln>
            </p:spPr>
            <p:txBody>
              <a:bodyPr/>
              <a:lstStyle/>
              <a:p>
                <a:endParaRPr lang="zh-CN" altLang="en-US"/>
              </a:p>
            </p:txBody>
          </p:sp>
        </p:grpSp>
        <p:grpSp>
          <p:nvGrpSpPr>
            <p:cNvPr id="125022" name="Group 250"/>
            <p:cNvGrpSpPr>
              <a:grpSpLocks/>
            </p:cNvGrpSpPr>
            <p:nvPr/>
          </p:nvGrpSpPr>
          <p:grpSpPr bwMode="auto">
            <a:xfrm>
              <a:off x="3888" y="1461"/>
              <a:ext cx="113" cy="127"/>
              <a:chOff x="3888" y="1461"/>
              <a:chExt cx="113" cy="127"/>
            </a:xfrm>
          </p:grpSpPr>
          <p:sp>
            <p:nvSpPr>
              <p:cNvPr id="125033" name="Freeform 182"/>
              <p:cNvSpPr>
                <a:spLocks/>
              </p:cNvSpPr>
              <p:nvPr/>
            </p:nvSpPr>
            <p:spPr bwMode="auto">
              <a:xfrm>
                <a:off x="3888" y="1461"/>
                <a:ext cx="73" cy="127"/>
              </a:xfrm>
              <a:custGeom>
                <a:avLst/>
                <a:gdLst>
                  <a:gd name="T0" fmla="*/ 0 w 73"/>
                  <a:gd name="T1" fmla="*/ 108 h 131"/>
                  <a:gd name="T2" fmla="*/ 72 w 73"/>
                  <a:gd name="T3" fmla="*/ 0 h 131"/>
                  <a:gd name="T4" fmla="*/ 0 w 73"/>
                  <a:gd name="T5" fmla="*/ 108 h 131"/>
                  <a:gd name="T6" fmla="*/ 0 60000 65536"/>
                  <a:gd name="T7" fmla="*/ 0 60000 65536"/>
                  <a:gd name="T8" fmla="*/ 0 60000 65536"/>
                  <a:gd name="T9" fmla="*/ 0 w 73"/>
                  <a:gd name="T10" fmla="*/ 0 h 131"/>
                  <a:gd name="T11" fmla="*/ 73 w 73"/>
                  <a:gd name="T12" fmla="*/ 131 h 131"/>
                </a:gdLst>
                <a:ahLst/>
                <a:cxnLst>
                  <a:cxn ang="T6">
                    <a:pos x="T0" y="T1"/>
                  </a:cxn>
                  <a:cxn ang="T7">
                    <a:pos x="T2" y="T3"/>
                  </a:cxn>
                  <a:cxn ang="T8">
                    <a:pos x="T4" y="T5"/>
                  </a:cxn>
                </a:cxnLst>
                <a:rect l="T9" t="T10" r="T11" b="T12"/>
                <a:pathLst>
                  <a:path w="73" h="131">
                    <a:moveTo>
                      <a:pt x="0" y="130"/>
                    </a:moveTo>
                    <a:lnTo>
                      <a:pt x="72" y="0"/>
                    </a:lnTo>
                    <a:lnTo>
                      <a:pt x="0" y="130"/>
                    </a:lnTo>
                  </a:path>
                </a:pathLst>
              </a:custGeom>
              <a:noFill/>
              <a:ln w="12700" cap="rnd">
                <a:solidFill>
                  <a:schemeClr val="tx1"/>
                </a:solidFill>
                <a:round/>
                <a:headEnd/>
                <a:tailEnd/>
              </a:ln>
            </p:spPr>
            <p:txBody>
              <a:bodyPr/>
              <a:lstStyle/>
              <a:p>
                <a:endParaRPr lang="zh-CN" altLang="en-US"/>
              </a:p>
            </p:txBody>
          </p:sp>
          <p:sp>
            <p:nvSpPr>
              <p:cNvPr id="125034" name="Freeform 183"/>
              <p:cNvSpPr>
                <a:spLocks/>
              </p:cNvSpPr>
              <p:nvPr/>
            </p:nvSpPr>
            <p:spPr bwMode="auto">
              <a:xfrm>
                <a:off x="3928" y="1461"/>
                <a:ext cx="73" cy="127"/>
              </a:xfrm>
              <a:custGeom>
                <a:avLst/>
                <a:gdLst>
                  <a:gd name="T0" fmla="*/ 0 w 73"/>
                  <a:gd name="T1" fmla="*/ 108 h 131"/>
                  <a:gd name="T2" fmla="*/ 72 w 73"/>
                  <a:gd name="T3" fmla="*/ 0 h 131"/>
                  <a:gd name="T4" fmla="*/ 0 w 73"/>
                  <a:gd name="T5" fmla="*/ 108 h 131"/>
                  <a:gd name="T6" fmla="*/ 0 60000 65536"/>
                  <a:gd name="T7" fmla="*/ 0 60000 65536"/>
                  <a:gd name="T8" fmla="*/ 0 60000 65536"/>
                  <a:gd name="T9" fmla="*/ 0 w 73"/>
                  <a:gd name="T10" fmla="*/ 0 h 131"/>
                  <a:gd name="T11" fmla="*/ 73 w 73"/>
                  <a:gd name="T12" fmla="*/ 131 h 131"/>
                </a:gdLst>
                <a:ahLst/>
                <a:cxnLst>
                  <a:cxn ang="T6">
                    <a:pos x="T0" y="T1"/>
                  </a:cxn>
                  <a:cxn ang="T7">
                    <a:pos x="T2" y="T3"/>
                  </a:cxn>
                  <a:cxn ang="T8">
                    <a:pos x="T4" y="T5"/>
                  </a:cxn>
                </a:cxnLst>
                <a:rect l="T9" t="T10" r="T11" b="T12"/>
                <a:pathLst>
                  <a:path w="73" h="131">
                    <a:moveTo>
                      <a:pt x="0" y="130"/>
                    </a:moveTo>
                    <a:lnTo>
                      <a:pt x="72" y="0"/>
                    </a:lnTo>
                    <a:lnTo>
                      <a:pt x="0" y="130"/>
                    </a:lnTo>
                  </a:path>
                </a:pathLst>
              </a:custGeom>
              <a:noFill/>
              <a:ln w="12700" cap="rnd">
                <a:solidFill>
                  <a:schemeClr val="tx1"/>
                </a:solidFill>
                <a:round/>
                <a:headEnd/>
                <a:tailEnd/>
              </a:ln>
            </p:spPr>
            <p:txBody>
              <a:bodyPr/>
              <a:lstStyle/>
              <a:p>
                <a:endParaRPr lang="zh-CN" altLang="en-US"/>
              </a:p>
            </p:txBody>
          </p:sp>
        </p:grpSp>
        <p:sp>
          <p:nvSpPr>
            <p:cNvPr id="125023" name="Freeform 184"/>
            <p:cNvSpPr>
              <a:spLocks/>
            </p:cNvSpPr>
            <p:nvPr/>
          </p:nvSpPr>
          <p:spPr bwMode="auto">
            <a:xfrm>
              <a:off x="3736" y="1524"/>
              <a:ext cx="833" cy="1010"/>
            </a:xfrm>
            <a:custGeom>
              <a:avLst/>
              <a:gdLst>
                <a:gd name="T0" fmla="*/ 0 w 833"/>
                <a:gd name="T1" fmla="*/ 0 h 1038"/>
                <a:gd name="T2" fmla="*/ 832 w 833"/>
                <a:gd name="T3" fmla="*/ 0 h 1038"/>
                <a:gd name="T4" fmla="*/ 832 w 833"/>
                <a:gd name="T5" fmla="*/ 881 h 1038"/>
                <a:gd name="T6" fmla="*/ 0 60000 65536"/>
                <a:gd name="T7" fmla="*/ 0 60000 65536"/>
                <a:gd name="T8" fmla="*/ 0 60000 65536"/>
                <a:gd name="T9" fmla="*/ 0 w 833"/>
                <a:gd name="T10" fmla="*/ 0 h 1038"/>
                <a:gd name="T11" fmla="*/ 833 w 833"/>
                <a:gd name="T12" fmla="*/ 1038 h 1038"/>
              </a:gdLst>
              <a:ahLst/>
              <a:cxnLst>
                <a:cxn ang="T6">
                  <a:pos x="T0" y="T1"/>
                </a:cxn>
                <a:cxn ang="T7">
                  <a:pos x="T2" y="T3"/>
                </a:cxn>
                <a:cxn ang="T8">
                  <a:pos x="T4" y="T5"/>
                </a:cxn>
              </a:cxnLst>
              <a:rect l="T9" t="T10" r="T11" b="T12"/>
              <a:pathLst>
                <a:path w="833" h="1038">
                  <a:moveTo>
                    <a:pt x="0" y="0"/>
                  </a:moveTo>
                  <a:lnTo>
                    <a:pt x="832" y="0"/>
                  </a:lnTo>
                  <a:lnTo>
                    <a:pt x="832" y="1037"/>
                  </a:lnTo>
                </a:path>
              </a:pathLst>
            </a:custGeom>
            <a:noFill/>
            <a:ln w="25400" cap="rnd">
              <a:solidFill>
                <a:schemeClr val="tx1"/>
              </a:solidFill>
              <a:round/>
              <a:headEnd type="none" w="sm" len="sm"/>
              <a:tailEnd type="stealth" w="med" len="lg"/>
            </a:ln>
          </p:spPr>
          <p:txBody>
            <a:bodyPr/>
            <a:lstStyle/>
            <a:p>
              <a:endParaRPr lang="zh-CN" altLang="en-US"/>
            </a:p>
          </p:txBody>
        </p:sp>
        <p:grpSp>
          <p:nvGrpSpPr>
            <p:cNvPr id="125024" name="Group 249"/>
            <p:cNvGrpSpPr>
              <a:grpSpLocks/>
            </p:cNvGrpSpPr>
            <p:nvPr/>
          </p:nvGrpSpPr>
          <p:grpSpPr bwMode="auto">
            <a:xfrm>
              <a:off x="2504" y="1461"/>
              <a:ext cx="185" cy="127"/>
              <a:chOff x="2504" y="1461"/>
              <a:chExt cx="185" cy="127"/>
            </a:xfrm>
          </p:grpSpPr>
          <p:sp>
            <p:nvSpPr>
              <p:cNvPr id="125029" name="Freeform 193"/>
              <p:cNvSpPr>
                <a:spLocks/>
              </p:cNvSpPr>
              <p:nvPr/>
            </p:nvSpPr>
            <p:spPr bwMode="auto">
              <a:xfrm>
                <a:off x="2504" y="1461"/>
                <a:ext cx="73" cy="127"/>
              </a:xfrm>
              <a:custGeom>
                <a:avLst/>
                <a:gdLst>
                  <a:gd name="T0" fmla="*/ 0 w 73"/>
                  <a:gd name="T1" fmla="*/ 108 h 131"/>
                  <a:gd name="T2" fmla="*/ 72 w 73"/>
                  <a:gd name="T3" fmla="*/ 0 h 131"/>
                  <a:gd name="T4" fmla="*/ 0 w 73"/>
                  <a:gd name="T5" fmla="*/ 108 h 131"/>
                  <a:gd name="T6" fmla="*/ 0 60000 65536"/>
                  <a:gd name="T7" fmla="*/ 0 60000 65536"/>
                  <a:gd name="T8" fmla="*/ 0 60000 65536"/>
                  <a:gd name="T9" fmla="*/ 0 w 73"/>
                  <a:gd name="T10" fmla="*/ 0 h 131"/>
                  <a:gd name="T11" fmla="*/ 73 w 73"/>
                  <a:gd name="T12" fmla="*/ 131 h 131"/>
                </a:gdLst>
                <a:ahLst/>
                <a:cxnLst>
                  <a:cxn ang="T6">
                    <a:pos x="T0" y="T1"/>
                  </a:cxn>
                  <a:cxn ang="T7">
                    <a:pos x="T2" y="T3"/>
                  </a:cxn>
                  <a:cxn ang="T8">
                    <a:pos x="T4" y="T5"/>
                  </a:cxn>
                </a:cxnLst>
                <a:rect l="T9" t="T10" r="T11" b="T12"/>
                <a:pathLst>
                  <a:path w="73" h="131">
                    <a:moveTo>
                      <a:pt x="0" y="130"/>
                    </a:moveTo>
                    <a:lnTo>
                      <a:pt x="72" y="0"/>
                    </a:lnTo>
                    <a:lnTo>
                      <a:pt x="0" y="130"/>
                    </a:lnTo>
                  </a:path>
                </a:pathLst>
              </a:custGeom>
              <a:noFill/>
              <a:ln w="12700" cap="rnd">
                <a:solidFill>
                  <a:schemeClr val="tx1"/>
                </a:solidFill>
                <a:round/>
                <a:headEnd/>
                <a:tailEnd/>
              </a:ln>
            </p:spPr>
            <p:txBody>
              <a:bodyPr/>
              <a:lstStyle/>
              <a:p>
                <a:endParaRPr lang="zh-CN" altLang="en-US"/>
              </a:p>
            </p:txBody>
          </p:sp>
          <p:sp>
            <p:nvSpPr>
              <p:cNvPr id="125030" name="Freeform 194"/>
              <p:cNvSpPr>
                <a:spLocks/>
              </p:cNvSpPr>
              <p:nvPr/>
            </p:nvSpPr>
            <p:spPr bwMode="auto">
              <a:xfrm>
                <a:off x="2544" y="1461"/>
                <a:ext cx="73" cy="127"/>
              </a:xfrm>
              <a:custGeom>
                <a:avLst/>
                <a:gdLst>
                  <a:gd name="T0" fmla="*/ 0 w 73"/>
                  <a:gd name="T1" fmla="*/ 108 h 131"/>
                  <a:gd name="T2" fmla="*/ 72 w 73"/>
                  <a:gd name="T3" fmla="*/ 0 h 131"/>
                  <a:gd name="T4" fmla="*/ 0 w 73"/>
                  <a:gd name="T5" fmla="*/ 108 h 131"/>
                  <a:gd name="T6" fmla="*/ 0 60000 65536"/>
                  <a:gd name="T7" fmla="*/ 0 60000 65536"/>
                  <a:gd name="T8" fmla="*/ 0 60000 65536"/>
                  <a:gd name="T9" fmla="*/ 0 w 73"/>
                  <a:gd name="T10" fmla="*/ 0 h 131"/>
                  <a:gd name="T11" fmla="*/ 73 w 73"/>
                  <a:gd name="T12" fmla="*/ 131 h 131"/>
                </a:gdLst>
                <a:ahLst/>
                <a:cxnLst>
                  <a:cxn ang="T6">
                    <a:pos x="T0" y="T1"/>
                  </a:cxn>
                  <a:cxn ang="T7">
                    <a:pos x="T2" y="T3"/>
                  </a:cxn>
                  <a:cxn ang="T8">
                    <a:pos x="T4" y="T5"/>
                  </a:cxn>
                </a:cxnLst>
                <a:rect l="T9" t="T10" r="T11" b="T12"/>
                <a:pathLst>
                  <a:path w="73" h="131">
                    <a:moveTo>
                      <a:pt x="0" y="130"/>
                    </a:moveTo>
                    <a:lnTo>
                      <a:pt x="72" y="0"/>
                    </a:lnTo>
                    <a:lnTo>
                      <a:pt x="0" y="130"/>
                    </a:lnTo>
                  </a:path>
                </a:pathLst>
              </a:custGeom>
              <a:noFill/>
              <a:ln w="12700" cap="rnd">
                <a:solidFill>
                  <a:schemeClr val="tx1"/>
                </a:solidFill>
                <a:round/>
                <a:headEnd/>
                <a:tailEnd/>
              </a:ln>
            </p:spPr>
            <p:txBody>
              <a:bodyPr/>
              <a:lstStyle/>
              <a:p>
                <a:endParaRPr lang="zh-CN" altLang="en-US"/>
              </a:p>
            </p:txBody>
          </p:sp>
          <p:sp>
            <p:nvSpPr>
              <p:cNvPr id="125031" name="Freeform 195"/>
              <p:cNvSpPr>
                <a:spLocks/>
              </p:cNvSpPr>
              <p:nvPr/>
            </p:nvSpPr>
            <p:spPr bwMode="auto">
              <a:xfrm>
                <a:off x="2576" y="1461"/>
                <a:ext cx="81" cy="127"/>
              </a:xfrm>
              <a:custGeom>
                <a:avLst/>
                <a:gdLst>
                  <a:gd name="T0" fmla="*/ 0 w 81"/>
                  <a:gd name="T1" fmla="*/ 108 h 131"/>
                  <a:gd name="T2" fmla="*/ 80 w 81"/>
                  <a:gd name="T3" fmla="*/ 0 h 131"/>
                  <a:gd name="T4" fmla="*/ 0 w 81"/>
                  <a:gd name="T5" fmla="*/ 108 h 131"/>
                  <a:gd name="T6" fmla="*/ 0 60000 65536"/>
                  <a:gd name="T7" fmla="*/ 0 60000 65536"/>
                  <a:gd name="T8" fmla="*/ 0 60000 65536"/>
                  <a:gd name="T9" fmla="*/ 0 w 81"/>
                  <a:gd name="T10" fmla="*/ 0 h 131"/>
                  <a:gd name="T11" fmla="*/ 81 w 81"/>
                  <a:gd name="T12" fmla="*/ 131 h 131"/>
                </a:gdLst>
                <a:ahLst/>
                <a:cxnLst>
                  <a:cxn ang="T6">
                    <a:pos x="T0" y="T1"/>
                  </a:cxn>
                  <a:cxn ang="T7">
                    <a:pos x="T2" y="T3"/>
                  </a:cxn>
                  <a:cxn ang="T8">
                    <a:pos x="T4" y="T5"/>
                  </a:cxn>
                </a:cxnLst>
                <a:rect l="T9" t="T10" r="T11" b="T12"/>
                <a:pathLst>
                  <a:path w="81" h="131">
                    <a:moveTo>
                      <a:pt x="0" y="130"/>
                    </a:moveTo>
                    <a:lnTo>
                      <a:pt x="80" y="0"/>
                    </a:lnTo>
                    <a:lnTo>
                      <a:pt x="0" y="130"/>
                    </a:lnTo>
                  </a:path>
                </a:pathLst>
              </a:custGeom>
              <a:noFill/>
              <a:ln w="12700" cap="rnd">
                <a:solidFill>
                  <a:schemeClr val="tx1"/>
                </a:solidFill>
                <a:round/>
                <a:headEnd/>
                <a:tailEnd/>
              </a:ln>
            </p:spPr>
            <p:txBody>
              <a:bodyPr/>
              <a:lstStyle/>
              <a:p>
                <a:endParaRPr lang="zh-CN" altLang="en-US"/>
              </a:p>
            </p:txBody>
          </p:sp>
          <p:sp>
            <p:nvSpPr>
              <p:cNvPr id="125032" name="Freeform 196"/>
              <p:cNvSpPr>
                <a:spLocks/>
              </p:cNvSpPr>
              <p:nvPr/>
            </p:nvSpPr>
            <p:spPr bwMode="auto">
              <a:xfrm>
                <a:off x="2616" y="1461"/>
                <a:ext cx="73" cy="127"/>
              </a:xfrm>
              <a:custGeom>
                <a:avLst/>
                <a:gdLst>
                  <a:gd name="T0" fmla="*/ 0 w 73"/>
                  <a:gd name="T1" fmla="*/ 108 h 131"/>
                  <a:gd name="T2" fmla="*/ 72 w 73"/>
                  <a:gd name="T3" fmla="*/ 0 h 131"/>
                  <a:gd name="T4" fmla="*/ 0 w 73"/>
                  <a:gd name="T5" fmla="*/ 108 h 131"/>
                  <a:gd name="T6" fmla="*/ 0 60000 65536"/>
                  <a:gd name="T7" fmla="*/ 0 60000 65536"/>
                  <a:gd name="T8" fmla="*/ 0 60000 65536"/>
                  <a:gd name="T9" fmla="*/ 0 w 73"/>
                  <a:gd name="T10" fmla="*/ 0 h 131"/>
                  <a:gd name="T11" fmla="*/ 73 w 73"/>
                  <a:gd name="T12" fmla="*/ 131 h 131"/>
                </a:gdLst>
                <a:ahLst/>
                <a:cxnLst>
                  <a:cxn ang="T6">
                    <a:pos x="T0" y="T1"/>
                  </a:cxn>
                  <a:cxn ang="T7">
                    <a:pos x="T2" y="T3"/>
                  </a:cxn>
                  <a:cxn ang="T8">
                    <a:pos x="T4" y="T5"/>
                  </a:cxn>
                </a:cxnLst>
                <a:rect l="T9" t="T10" r="T11" b="T12"/>
                <a:pathLst>
                  <a:path w="73" h="131">
                    <a:moveTo>
                      <a:pt x="0" y="130"/>
                    </a:moveTo>
                    <a:lnTo>
                      <a:pt x="72" y="0"/>
                    </a:lnTo>
                    <a:lnTo>
                      <a:pt x="0" y="130"/>
                    </a:lnTo>
                  </a:path>
                </a:pathLst>
              </a:custGeom>
              <a:noFill/>
              <a:ln w="12700" cap="rnd">
                <a:solidFill>
                  <a:schemeClr val="tx1"/>
                </a:solidFill>
                <a:round/>
                <a:headEnd/>
                <a:tailEnd/>
              </a:ln>
            </p:spPr>
            <p:txBody>
              <a:bodyPr/>
              <a:lstStyle/>
              <a:p>
                <a:endParaRPr lang="zh-CN" altLang="en-US"/>
              </a:p>
            </p:txBody>
          </p:sp>
        </p:grpSp>
        <p:sp>
          <p:nvSpPr>
            <p:cNvPr id="125025" name="Freeform 202"/>
            <p:cNvSpPr>
              <a:spLocks/>
            </p:cNvSpPr>
            <p:nvPr/>
          </p:nvSpPr>
          <p:spPr bwMode="auto">
            <a:xfrm>
              <a:off x="3642" y="1429"/>
              <a:ext cx="47" cy="718"/>
            </a:xfrm>
            <a:custGeom>
              <a:avLst/>
              <a:gdLst>
                <a:gd name="T0" fmla="*/ 46 w 47"/>
                <a:gd name="T1" fmla="*/ 621 h 739"/>
                <a:gd name="T2" fmla="*/ 43 w 47"/>
                <a:gd name="T3" fmla="*/ 613 h 739"/>
                <a:gd name="T4" fmla="*/ 39 w 47"/>
                <a:gd name="T5" fmla="*/ 604 h 739"/>
                <a:gd name="T6" fmla="*/ 34 w 47"/>
                <a:gd name="T7" fmla="*/ 593 h 739"/>
                <a:gd name="T8" fmla="*/ 23 w 47"/>
                <a:gd name="T9" fmla="*/ 559 h 739"/>
                <a:gd name="T10" fmla="*/ 18 w 47"/>
                <a:gd name="T11" fmla="*/ 538 h 739"/>
                <a:gd name="T12" fmla="*/ 12 w 47"/>
                <a:gd name="T13" fmla="*/ 515 h 739"/>
                <a:gd name="T14" fmla="*/ 8 w 47"/>
                <a:gd name="T15" fmla="*/ 489 h 739"/>
                <a:gd name="T16" fmla="*/ 4 w 47"/>
                <a:gd name="T17" fmla="*/ 462 h 739"/>
                <a:gd name="T18" fmla="*/ 3 w 47"/>
                <a:gd name="T19" fmla="*/ 449 h 739"/>
                <a:gd name="T20" fmla="*/ 1 w 47"/>
                <a:gd name="T21" fmla="*/ 434 h 739"/>
                <a:gd name="T22" fmla="*/ 0 w 47"/>
                <a:gd name="T23" fmla="*/ 418 h 739"/>
                <a:gd name="T24" fmla="*/ 0 w 47"/>
                <a:gd name="T25" fmla="*/ 403 h 739"/>
                <a:gd name="T26" fmla="*/ 0 w 47"/>
                <a:gd name="T27" fmla="*/ 388 h 739"/>
                <a:gd name="T28" fmla="*/ 1 w 47"/>
                <a:gd name="T29" fmla="*/ 371 h 739"/>
                <a:gd name="T30" fmla="*/ 2 w 47"/>
                <a:gd name="T31" fmla="*/ 355 h 739"/>
                <a:gd name="T32" fmla="*/ 3 w 47"/>
                <a:gd name="T33" fmla="*/ 339 h 739"/>
                <a:gd name="T34" fmla="*/ 6 w 47"/>
                <a:gd name="T35" fmla="*/ 321 h 739"/>
                <a:gd name="T36" fmla="*/ 9 w 47"/>
                <a:gd name="T37" fmla="*/ 305 h 739"/>
                <a:gd name="T38" fmla="*/ 12 w 47"/>
                <a:gd name="T39" fmla="*/ 288 h 739"/>
                <a:gd name="T40" fmla="*/ 16 w 47"/>
                <a:gd name="T41" fmla="*/ 270 h 739"/>
                <a:gd name="T42" fmla="*/ 22 w 47"/>
                <a:gd name="T43" fmla="*/ 247 h 739"/>
                <a:gd name="T44" fmla="*/ 27 w 47"/>
                <a:gd name="T45" fmla="*/ 222 h 739"/>
                <a:gd name="T46" fmla="*/ 30 w 47"/>
                <a:gd name="T47" fmla="*/ 200 h 739"/>
                <a:gd name="T48" fmla="*/ 32 w 47"/>
                <a:gd name="T49" fmla="*/ 179 h 739"/>
                <a:gd name="T50" fmla="*/ 33 w 47"/>
                <a:gd name="T51" fmla="*/ 159 h 739"/>
                <a:gd name="T52" fmla="*/ 33 w 47"/>
                <a:gd name="T53" fmla="*/ 139 h 739"/>
                <a:gd name="T54" fmla="*/ 33 w 47"/>
                <a:gd name="T55" fmla="*/ 120 h 739"/>
                <a:gd name="T56" fmla="*/ 32 w 47"/>
                <a:gd name="T57" fmla="*/ 104 h 739"/>
                <a:gd name="T58" fmla="*/ 27 w 47"/>
                <a:gd name="T59" fmla="*/ 45 h 739"/>
                <a:gd name="T60" fmla="*/ 27 w 47"/>
                <a:gd name="T61" fmla="*/ 30 h 739"/>
                <a:gd name="T62" fmla="*/ 27 w 47"/>
                <a:gd name="T63" fmla="*/ 17 h 739"/>
                <a:gd name="T64" fmla="*/ 27 w 47"/>
                <a:gd name="T65" fmla="*/ 11 h 739"/>
                <a:gd name="T66" fmla="*/ 28 w 47"/>
                <a:gd name="T67" fmla="*/ 0 h 7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739"/>
                <a:gd name="T104" fmla="*/ 47 w 47"/>
                <a:gd name="T105" fmla="*/ 739 h 7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739">
                  <a:moveTo>
                    <a:pt x="46" y="738"/>
                  </a:moveTo>
                  <a:lnTo>
                    <a:pt x="43" y="729"/>
                  </a:lnTo>
                  <a:lnTo>
                    <a:pt x="39" y="718"/>
                  </a:lnTo>
                  <a:lnTo>
                    <a:pt x="34" y="704"/>
                  </a:lnTo>
                  <a:lnTo>
                    <a:pt x="23" y="664"/>
                  </a:lnTo>
                  <a:lnTo>
                    <a:pt x="18" y="640"/>
                  </a:lnTo>
                  <a:lnTo>
                    <a:pt x="12" y="612"/>
                  </a:lnTo>
                  <a:lnTo>
                    <a:pt x="8" y="582"/>
                  </a:lnTo>
                  <a:lnTo>
                    <a:pt x="4" y="550"/>
                  </a:lnTo>
                  <a:lnTo>
                    <a:pt x="3" y="533"/>
                  </a:lnTo>
                  <a:lnTo>
                    <a:pt x="1" y="516"/>
                  </a:lnTo>
                  <a:lnTo>
                    <a:pt x="0" y="497"/>
                  </a:lnTo>
                  <a:lnTo>
                    <a:pt x="0" y="479"/>
                  </a:lnTo>
                  <a:lnTo>
                    <a:pt x="0" y="461"/>
                  </a:lnTo>
                  <a:lnTo>
                    <a:pt x="1" y="441"/>
                  </a:lnTo>
                  <a:lnTo>
                    <a:pt x="2" y="422"/>
                  </a:lnTo>
                  <a:lnTo>
                    <a:pt x="3" y="402"/>
                  </a:lnTo>
                  <a:lnTo>
                    <a:pt x="6" y="382"/>
                  </a:lnTo>
                  <a:lnTo>
                    <a:pt x="9" y="362"/>
                  </a:lnTo>
                  <a:lnTo>
                    <a:pt x="12" y="342"/>
                  </a:lnTo>
                  <a:lnTo>
                    <a:pt x="16" y="321"/>
                  </a:lnTo>
                  <a:lnTo>
                    <a:pt x="22" y="293"/>
                  </a:lnTo>
                  <a:lnTo>
                    <a:pt x="27" y="265"/>
                  </a:lnTo>
                  <a:lnTo>
                    <a:pt x="30" y="238"/>
                  </a:lnTo>
                  <a:lnTo>
                    <a:pt x="32" y="213"/>
                  </a:lnTo>
                  <a:lnTo>
                    <a:pt x="33" y="189"/>
                  </a:lnTo>
                  <a:lnTo>
                    <a:pt x="33" y="165"/>
                  </a:lnTo>
                  <a:lnTo>
                    <a:pt x="33" y="143"/>
                  </a:lnTo>
                  <a:lnTo>
                    <a:pt x="32" y="122"/>
                  </a:lnTo>
                  <a:lnTo>
                    <a:pt x="27" y="51"/>
                  </a:lnTo>
                  <a:lnTo>
                    <a:pt x="27" y="36"/>
                  </a:lnTo>
                  <a:lnTo>
                    <a:pt x="27" y="23"/>
                  </a:lnTo>
                  <a:lnTo>
                    <a:pt x="27" y="11"/>
                  </a:lnTo>
                  <a:lnTo>
                    <a:pt x="28" y="0"/>
                  </a:lnTo>
                </a:path>
              </a:pathLst>
            </a:custGeom>
            <a:noFill/>
            <a:ln w="12700" cap="rnd">
              <a:solidFill>
                <a:schemeClr val="tx1"/>
              </a:solidFill>
              <a:prstDash val="dashDot"/>
              <a:round/>
              <a:headEnd type="none" w="sm" len="sm"/>
              <a:tailEnd type="none" w="sm" len="sm"/>
            </a:ln>
          </p:spPr>
          <p:txBody>
            <a:bodyPr/>
            <a:lstStyle/>
            <a:p>
              <a:endParaRPr lang="zh-CN" altLang="en-US"/>
            </a:p>
          </p:txBody>
        </p:sp>
        <p:sp>
          <p:nvSpPr>
            <p:cNvPr id="125026" name="Freeform 211"/>
            <p:cNvSpPr>
              <a:spLocks/>
            </p:cNvSpPr>
            <p:nvPr/>
          </p:nvSpPr>
          <p:spPr bwMode="auto">
            <a:xfrm>
              <a:off x="2411" y="1463"/>
              <a:ext cx="102" cy="1578"/>
            </a:xfrm>
            <a:custGeom>
              <a:avLst/>
              <a:gdLst>
                <a:gd name="T0" fmla="*/ 101 w 102"/>
                <a:gd name="T1" fmla="*/ 1370 h 1623"/>
                <a:gd name="T2" fmla="*/ 94 w 102"/>
                <a:gd name="T3" fmla="*/ 1354 h 1623"/>
                <a:gd name="T4" fmla="*/ 86 w 102"/>
                <a:gd name="T5" fmla="*/ 1334 h 1623"/>
                <a:gd name="T6" fmla="*/ 75 w 102"/>
                <a:gd name="T7" fmla="*/ 1307 h 1623"/>
                <a:gd name="T8" fmla="*/ 51 w 102"/>
                <a:gd name="T9" fmla="*/ 1235 h 1623"/>
                <a:gd name="T10" fmla="*/ 39 w 102"/>
                <a:gd name="T11" fmla="*/ 1187 h 1623"/>
                <a:gd name="T12" fmla="*/ 27 w 102"/>
                <a:gd name="T13" fmla="*/ 1138 h 1623"/>
                <a:gd name="T14" fmla="*/ 17 w 102"/>
                <a:gd name="T15" fmla="*/ 1080 h 1623"/>
                <a:gd name="T16" fmla="*/ 9 w 102"/>
                <a:gd name="T17" fmla="*/ 1020 h 1623"/>
                <a:gd name="T18" fmla="*/ 6 w 102"/>
                <a:gd name="T19" fmla="*/ 989 h 1623"/>
                <a:gd name="T20" fmla="*/ 2 w 102"/>
                <a:gd name="T21" fmla="*/ 957 h 1623"/>
                <a:gd name="T22" fmla="*/ 1 w 102"/>
                <a:gd name="T23" fmla="*/ 924 h 1623"/>
                <a:gd name="T24" fmla="*/ 0 w 102"/>
                <a:gd name="T25" fmla="*/ 890 h 1623"/>
                <a:gd name="T26" fmla="*/ 0 w 102"/>
                <a:gd name="T27" fmla="*/ 855 h 1623"/>
                <a:gd name="T28" fmla="*/ 2 w 102"/>
                <a:gd name="T29" fmla="*/ 820 h 1623"/>
                <a:gd name="T30" fmla="*/ 4 w 102"/>
                <a:gd name="T31" fmla="*/ 783 h 1623"/>
                <a:gd name="T32" fmla="*/ 7 w 102"/>
                <a:gd name="T33" fmla="*/ 746 h 1623"/>
                <a:gd name="T34" fmla="*/ 13 w 102"/>
                <a:gd name="T35" fmla="*/ 710 h 1623"/>
                <a:gd name="T36" fmla="*/ 19 w 102"/>
                <a:gd name="T37" fmla="*/ 673 h 1623"/>
                <a:gd name="T38" fmla="*/ 27 w 102"/>
                <a:gd name="T39" fmla="*/ 634 h 1623"/>
                <a:gd name="T40" fmla="*/ 36 w 102"/>
                <a:gd name="T41" fmla="*/ 597 h 1623"/>
                <a:gd name="T42" fmla="*/ 49 w 102"/>
                <a:gd name="T43" fmla="*/ 544 h 1623"/>
                <a:gd name="T44" fmla="*/ 59 w 102"/>
                <a:gd name="T45" fmla="*/ 493 h 1623"/>
                <a:gd name="T46" fmla="*/ 66 w 102"/>
                <a:gd name="T47" fmla="*/ 442 h 1623"/>
                <a:gd name="T48" fmla="*/ 71 w 102"/>
                <a:gd name="T49" fmla="*/ 395 h 1623"/>
                <a:gd name="T50" fmla="*/ 73 w 102"/>
                <a:gd name="T51" fmla="*/ 350 h 1623"/>
                <a:gd name="T52" fmla="*/ 73 w 102"/>
                <a:gd name="T53" fmla="*/ 306 h 1623"/>
                <a:gd name="T54" fmla="*/ 72 w 102"/>
                <a:gd name="T55" fmla="*/ 265 h 1623"/>
                <a:gd name="T56" fmla="*/ 71 w 102"/>
                <a:gd name="T57" fmla="*/ 228 h 1623"/>
                <a:gd name="T58" fmla="*/ 60 w 102"/>
                <a:gd name="T59" fmla="*/ 94 h 1623"/>
                <a:gd name="T60" fmla="*/ 59 w 102"/>
                <a:gd name="T61" fmla="*/ 68 h 1623"/>
                <a:gd name="T62" fmla="*/ 59 w 102"/>
                <a:gd name="T63" fmla="*/ 44 h 1623"/>
                <a:gd name="T64" fmla="*/ 59 w 102"/>
                <a:gd name="T65" fmla="*/ 18 h 1623"/>
                <a:gd name="T66" fmla="*/ 63 w 102"/>
                <a:gd name="T67" fmla="*/ 0 h 16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1623"/>
                <a:gd name="T104" fmla="*/ 102 w 102"/>
                <a:gd name="T105" fmla="*/ 1623 h 16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1623">
                  <a:moveTo>
                    <a:pt x="101" y="1622"/>
                  </a:moveTo>
                  <a:lnTo>
                    <a:pt x="94" y="1603"/>
                  </a:lnTo>
                  <a:lnTo>
                    <a:pt x="86" y="1579"/>
                  </a:lnTo>
                  <a:lnTo>
                    <a:pt x="75" y="1547"/>
                  </a:lnTo>
                  <a:lnTo>
                    <a:pt x="51" y="1460"/>
                  </a:lnTo>
                  <a:lnTo>
                    <a:pt x="39" y="1406"/>
                  </a:lnTo>
                  <a:lnTo>
                    <a:pt x="27" y="1345"/>
                  </a:lnTo>
                  <a:lnTo>
                    <a:pt x="17" y="1280"/>
                  </a:lnTo>
                  <a:lnTo>
                    <a:pt x="9" y="1208"/>
                  </a:lnTo>
                  <a:lnTo>
                    <a:pt x="6" y="1171"/>
                  </a:lnTo>
                  <a:lnTo>
                    <a:pt x="2" y="1133"/>
                  </a:lnTo>
                  <a:lnTo>
                    <a:pt x="1" y="1093"/>
                  </a:lnTo>
                  <a:lnTo>
                    <a:pt x="0" y="1053"/>
                  </a:lnTo>
                  <a:lnTo>
                    <a:pt x="0" y="1012"/>
                  </a:lnTo>
                  <a:lnTo>
                    <a:pt x="2" y="970"/>
                  </a:lnTo>
                  <a:lnTo>
                    <a:pt x="4" y="927"/>
                  </a:lnTo>
                  <a:lnTo>
                    <a:pt x="7" y="884"/>
                  </a:lnTo>
                  <a:lnTo>
                    <a:pt x="13" y="840"/>
                  </a:lnTo>
                  <a:lnTo>
                    <a:pt x="19" y="796"/>
                  </a:lnTo>
                  <a:lnTo>
                    <a:pt x="27" y="751"/>
                  </a:lnTo>
                  <a:lnTo>
                    <a:pt x="36" y="707"/>
                  </a:lnTo>
                  <a:lnTo>
                    <a:pt x="49" y="643"/>
                  </a:lnTo>
                  <a:lnTo>
                    <a:pt x="59" y="583"/>
                  </a:lnTo>
                  <a:lnTo>
                    <a:pt x="66" y="524"/>
                  </a:lnTo>
                  <a:lnTo>
                    <a:pt x="71" y="468"/>
                  </a:lnTo>
                  <a:lnTo>
                    <a:pt x="73" y="415"/>
                  </a:lnTo>
                  <a:lnTo>
                    <a:pt x="73" y="363"/>
                  </a:lnTo>
                  <a:lnTo>
                    <a:pt x="72" y="314"/>
                  </a:lnTo>
                  <a:lnTo>
                    <a:pt x="71" y="269"/>
                  </a:lnTo>
                  <a:lnTo>
                    <a:pt x="60" y="112"/>
                  </a:lnTo>
                  <a:lnTo>
                    <a:pt x="59" y="80"/>
                  </a:lnTo>
                  <a:lnTo>
                    <a:pt x="59" y="50"/>
                  </a:lnTo>
                  <a:lnTo>
                    <a:pt x="59" y="23"/>
                  </a:lnTo>
                  <a:lnTo>
                    <a:pt x="63" y="0"/>
                  </a:lnTo>
                </a:path>
              </a:pathLst>
            </a:custGeom>
            <a:noFill/>
            <a:ln w="12700" cap="rnd">
              <a:solidFill>
                <a:schemeClr val="tx1"/>
              </a:solidFill>
              <a:prstDash val="dashDot"/>
              <a:round/>
              <a:headEnd type="none" w="sm" len="sm"/>
              <a:tailEnd type="none" w="sm" len="sm"/>
            </a:ln>
          </p:spPr>
          <p:txBody>
            <a:bodyPr/>
            <a:lstStyle/>
            <a:p>
              <a:endParaRPr lang="zh-CN" altLang="en-US"/>
            </a:p>
          </p:txBody>
        </p:sp>
        <p:sp>
          <p:nvSpPr>
            <p:cNvPr id="125027" name="Freeform 212"/>
            <p:cNvSpPr>
              <a:spLocks/>
            </p:cNvSpPr>
            <p:nvPr/>
          </p:nvSpPr>
          <p:spPr bwMode="auto">
            <a:xfrm>
              <a:off x="2347" y="1463"/>
              <a:ext cx="102" cy="1578"/>
            </a:xfrm>
            <a:custGeom>
              <a:avLst/>
              <a:gdLst>
                <a:gd name="T0" fmla="*/ 101 w 102"/>
                <a:gd name="T1" fmla="*/ 1370 h 1623"/>
                <a:gd name="T2" fmla="*/ 94 w 102"/>
                <a:gd name="T3" fmla="*/ 1354 h 1623"/>
                <a:gd name="T4" fmla="*/ 86 w 102"/>
                <a:gd name="T5" fmla="*/ 1334 h 1623"/>
                <a:gd name="T6" fmla="*/ 75 w 102"/>
                <a:gd name="T7" fmla="*/ 1307 h 1623"/>
                <a:gd name="T8" fmla="*/ 51 w 102"/>
                <a:gd name="T9" fmla="*/ 1235 h 1623"/>
                <a:gd name="T10" fmla="*/ 39 w 102"/>
                <a:gd name="T11" fmla="*/ 1187 h 1623"/>
                <a:gd name="T12" fmla="*/ 27 w 102"/>
                <a:gd name="T13" fmla="*/ 1138 h 1623"/>
                <a:gd name="T14" fmla="*/ 17 w 102"/>
                <a:gd name="T15" fmla="*/ 1080 h 1623"/>
                <a:gd name="T16" fmla="*/ 9 w 102"/>
                <a:gd name="T17" fmla="*/ 1020 h 1623"/>
                <a:gd name="T18" fmla="*/ 6 w 102"/>
                <a:gd name="T19" fmla="*/ 989 h 1623"/>
                <a:gd name="T20" fmla="*/ 2 w 102"/>
                <a:gd name="T21" fmla="*/ 957 h 1623"/>
                <a:gd name="T22" fmla="*/ 1 w 102"/>
                <a:gd name="T23" fmla="*/ 924 h 1623"/>
                <a:gd name="T24" fmla="*/ 0 w 102"/>
                <a:gd name="T25" fmla="*/ 890 h 1623"/>
                <a:gd name="T26" fmla="*/ 0 w 102"/>
                <a:gd name="T27" fmla="*/ 855 h 1623"/>
                <a:gd name="T28" fmla="*/ 2 w 102"/>
                <a:gd name="T29" fmla="*/ 820 h 1623"/>
                <a:gd name="T30" fmla="*/ 4 w 102"/>
                <a:gd name="T31" fmla="*/ 783 h 1623"/>
                <a:gd name="T32" fmla="*/ 7 w 102"/>
                <a:gd name="T33" fmla="*/ 746 h 1623"/>
                <a:gd name="T34" fmla="*/ 13 w 102"/>
                <a:gd name="T35" fmla="*/ 710 h 1623"/>
                <a:gd name="T36" fmla="*/ 19 w 102"/>
                <a:gd name="T37" fmla="*/ 673 h 1623"/>
                <a:gd name="T38" fmla="*/ 27 w 102"/>
                <a:gd name="T39" fmla="*/ 634 h 1623"/>
                <a:gd name="T40" fmla="*/ 36 w 102"/>
                <a:gd name="T41" fmla="*/ 597 h 1623"/>
                <a:gd name="T42" fmla="*/ 49 w 102"/>
                <a:gd name="T43" fmla="*/ 544 h 1623"/>
                <a:gd name="T44" fmla="*/ 59 w 102"/>
                <a:gd name="T45" fmla="*/ 493 h 1623"/>
                <a:gd name="T46" fmla="*/ 66 w 102"/>
                <a:gd name="T47" fmla="*/ 442 h 1623"/>
                <a:gd name="T48" fmla="*/ 71 w 102"/>
                <a:gd name="T49" fmla="*/ 395 h 1623"/>
                <a:gd name="T50" fmla="*/ 73 w 102"/>
                <a:gd name="T51" fmla="*/ 350 h 1623"/>
                <a:gd name="T52" fmla="*/ 73 w 102"/>
                <a:gd name="T53" fmla="*/ 306 h 1623"/>
                <a:gd name="T54" fmla="*/ 72 w 102"/>
                <a:gd name="T55" fmla="*/ 265 h 1623"/>
                <a:gd name="T56" fmla="*/ 71 w 102"/>
                <a:gd name="T57" fmla="*/ 228 h 1623"/>
                <a:gd name="T58" fmla="*/ 60 w 102"/>
                <a:gd name="T59" fmla="*/ 94 h 1623"/>
                <a:gd name="T60" fmla="*/ 59 w 102"/>
                <a:gd name="T61" fmla="*/ 68 h 1623"/>
                <a:gd name="T62" fmla="*/ 59 w 102"/>
                <a:gd name="T63" fmla="*/ 44 h 1623"/>
                <a:gd name="T64" fmla="*/ 59 w 102"/>
                <a:gd name="T65" fmla="*/ 18 h 1623"/>
                <a:gd name="T66" fmla="*/ 63 w 102"/>
                <a:gd name="T67" fmla="*/ 0 h 16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1623"/>
                <a:gd name="T104" fmla="*/ 102 w 102"/>
                <a:gd name="T105" fmla="*/ 1623 h 16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1623">
                  <a:moveTo>
                    <a:pt x="101" y="1622"/>
                  </a:moveTo>
                  <a:lnTo>
                    <a:pt x="94" y="1603"/>
                  </a:lnTo>
                  <a:lnTo>
                    <a:pt x="86" y="1579"/>
                  </a:lnTo>
                  <a:lnTo>
                    <a:pt x="75" y="1547"/>
                  </a:lnTo>
                  <a:lnTo>
                    <a:pt x="51" y="1460"/>
                  </a:lnTo>
                  <a:lnTo>
                    <a:pt x="39" y="1406"/>
                  </a:lnTo>
                  <a:lnTo>
                    <a:pt x="27" y="1345"/>
                  </a:lnTo>
                  <a:lnTo>
                    <a:pt x="17" y="1280"/>
                  </a:lnTo>
                  <a:lnTo>
                    <a:pt x="9" y="1208"/>
                  </a:lnTo>
                  <a:lnTo>
                    <a:pt x="6" y="1171"/>
                  </a:lnTo>
                  <a:lnTo>
                    <a:pt x="2" y="1133"/>
                  </a:lnTo>
                  <a:lnTo>
                    <a:pt x="1" y="1093"/>
                  </a:lnTo>
                  <a:lnTo>
                    <a:pt x="0" y="1053"/>
                  </a:lnTo>
                  <a:lnTo>
                    <a:pt x="0" y="1012"/>
                  </a:lnTo>
                  <a:lnTo>
                    <a:pt x="2" y="970"/>
                  </a:lnTo>
                  <a:lnTo>
                    <a:pt x="4" y="927"/>
                  </a:lnTo>
                  <a:lnTo>
                    <a:pt x="7" y="884"/>
                  </a:lnTo>
                  <a:lnTo>
                    <a:pt x="13" y="840"/>
                  </a:lnTo>
                  <a:lnTo>
                    <a:pt x="19" y="796"/>
                  </a:lnTo>
                  <a:lnTo>
                    <a:pt x="27" y="751"/>
                  </a:lnTo>
                  <a:lnTo>
                    <a:pt x="36" y="707"/>
                  </a:lnTo>
                  <a:lnTo>
                    <a:pt x="49" y="643"/>
                  </a:lnTo>
                  <a:lnTo>
                    <a:pt x="59" y="583"/>
                  </a:lnTo>
                  <a:lnTo>
                    <a:pt x="66" y="524"/>
                  </a:lnTo>
                  <a:lnTo>
                    <a:pt x="71" y="468"/>
                  </a:lnTo>
                  <a:lnTo>
                    <a:pt x="73" y="415"/>
                  </a:lnTo>
                  <a:lnTo>
                    <a:pt x="73" y="363"/>
                  </a:lnTo>
                  <a:lnTo>
                    <a:pt x="72" y="314"/>
                  </a:lnTo>
                  <a:lnTo>
                    <a:pt x="71" y="269"/>
                  </a:lnTo>
                  <a:lnTo>
                    <a:pt x="60" y="112"/>
                  </a:lnTo>
                  <a:lnTo>
                    <a:pt x="59" y="80"/>
                  </a:lnTo>
                  <a:lnTo>
                    <a:pt x="59" y="50"/>
                  </a:lnTo>
                  <a:lnTo>
                    <a:pt x="59" y="23"/>
                  </a:lnTo>
                  <a:lnTo>
                    <a:pt x="63" y="0"/>
                  </a:lnTo>
                </a:path>
              </a:pathLst>
            </a:custGeom>
            <a:noFill/>
            <a:ln w="12700" cap="rnd">
              <a:solidFill>
                <a:schemeClr val="tx1"/>
              </a:solidFill>
              <a:prstDash val="dashDot"/>
              <a:round/>
              <a:headEnd type="none" w="sm" len="sm"/>
              <a:tailEnd type="none" w="sm" len="sm"/>
            </a:ln>
          </p:spPr>
          <p:txBody>
            <a:bodyPr/>
            <a:lstStyle/>
            <a:p>
              <a:endParaRPr lang="zh-CN" altLang="en-US"/>
            </a:p>
          </p:txBody>
        </p:sp>
        <p:sp>
          <p:nvSpPr>
            <p:cNvPr id="125028" name="Freeform 176"/>
            <p:cNvSpPr>
              <a:spLocks/>
            </p:cNvSpPr>
            <p:nvPr/>
          </p:nvSpPr>
          <p:spPr bwMode="auto">
            <a:xfrm>
              <a:off x="2472" y="1524"/>
              <a:ext cx="1193" cy="2"/>
            </a:xfrm>
            <a:custGeom>
              <a:avLst/>
              <a:gdLst>
                <a:gd name="T0" fmla="*/ 0 w 1193"/>
                <a:gd name="T1" fmla="*/ 0 h 1"/>
                <a:gd name="T2" fmla="*/ 1192 w 1193"/>
                <a:gd name="T3" fmla="*/ 0 h 1"/>
                <a:gd name="T4" fmla="*/ 0 w 1193"/>
                <a:gd name="T5" fmla="*/ 0 h 1"/>
                <a:gd name="T6" fmla="*/ 0 60000 65536"/>
                <a:gd name="T7" fmla="*/ 0 60000 65536"/>
                <a:gd name="T8" fmla="*/ 0 60000 65536"/>
                <a:gd name="T9" fmla="*/ 0 w 1193"/>
                <a:gd name="T10" fmla="*/ 0 h 1"/>
                <a:gd name="T11" fmla="*/ 1193 w 1193"/>
                <a:gd name="T12" fmla="*/ 1 h 1"/>
              </a:gdLst>
              <a:ahLst/>
              <a:cxnLst>
                <a:cxn ang="T6">
                  <a:pos x="T0" y="T1"/>
                </a:cxn>
                <a:cxn ang="T7">
                  <a:pos x="T2" y="T3"/>
                </a:cxn>
                <a:cxn ang="T8">
                  <a:pos x="T4" y="T5"/>
                </a:cxn>
              </a:cxnLst>
              <a:rect l="T9" t="T10" r="T11" b="T12"/>
              <a:pathLst>
                <a:path w="1193" h="1">
                  <a:moveTo>
                    <a:pt x="0" y="0"/>
                  </a:moveTo>
                  <a:lnTo>
                    <a:pt x="1192" y="0"/>
                  </a:lnTo>
                  <a:lnTo>
                    <a:pt x="0" y="0"/>
                  </a:lnTo>
                </a:path>
              </a:pathLst>
            </a:custGeom>
            <a:noFill/>
            <a:ln w="25400" cap="rnd">
              <a:solidFill>
                <a:schemeClr val="tx1"/>
              </a:solidFill>
              <a:round/>
              <a:headEnd/>
              <a:tailEnd/>
            </a:ln>
          </p:spPr>
          <p:txBody>
            <a:bodyPr/>
            <a:lstStyle/>
            <a:p>
              <a:endParaRPr lang="zh-CN" altLang="en-US"/>
            </a:p>
          </p:txBody>
        </p:sp>
      </p:grpSp>
      <p:sp>
        <p:nvSpPr>
          <p:cNvPr id="119" name="Rectangle 2"/>
          <p:cNvSpPr txBox="1">
            <a:spLocks noChangeArrowheads="1"/>
          </p:cNvSpPr>
          <p:nvPr/>
        </p:nvSpPr>
        <p:spPr bwMode="auto">
          <a:xfrm>
            <a:off x="500063" y="1000125"/>
            <a:ext cx="8104187" cy="655638"/>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Tree>
  </p:cSld>
  <p:clrMapOvr>
    <a:masterClrMapping/>
  </p:clrMapOvr>
  <p:transition>
    <p:randomBar dir="ver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图片 3" descr="供电系统图.jpg"/>
          <p:cNvPicPr>
            <a:picLocks noChangeAspect="1"/>
          </p:cNvPicPr>
          <p:nvPr/>
        </p:nvPicPr>
        <p:blipFill>
          <a:blip r:embed="rId2"/>
          <a:srcRect/>
          <a:stretch>
            <a:fillRect/>
          </a:stretch>
        </p:blipFill>
        <p:spPr bwMode="auto">
          <a:xfrm>
            <a:off x="0" y="1500188"/>
            <a:ext cx="8501063" cy="5041900"/>
          </a:xfrm>
          <a:prstGeom prst="rect">
            <a:avLst/>
          </a:prstGeom>
          <a:noFill/>
          <a:ln w="9525">
            <a:noFill/>
            <a:miter lim="800000"/>
            <a:headEnd/>
            <a:tailEnd/>
          </a:ln>
        </p:spPr>
      </p:pic>
      <p:sp>
        <p:nvSpPr>
          <p:cNvPr id="125955" name="TextBox 4"/>
          <p:cNvSpPr txBox="1">
            <a:spLocks noChangeArrowheads="1"/>
          </p:cNvSpPr>
          <p:nvPr/>
        </p:nvSpPr>
        <p:spPr bwMode="auto">
          <a:xfrm>
            <a:off x="928688" y="1143000"/>
            <a:ext cx="4929187" cy="400050"/>
          </a:xfrm>
          <a:prstGeom prst="rect">
            <a:avLst/>
          </a:prstGeom>
          <a:noFill/>
          <a:ln w="9525">
            <a:noFill/>
            <a:miter lim="800000"/>
            <a:headEnd/>
            <a:tailEnd/>
          </a:ln>
        </p:spPr>
        <p:txBody>
          <a:bodyPr wrap="none">
            <a:spAutoFit/>
          </a:bodyPr>
          <a:lstStyle/>
          <a:p>
            <a:r>
              <a:rPr lang="en-US" altLang="zh-CN" sz="2000">
                <a:solidFill>
                  <a:srgbClr val="0070C0"/>
                </a:solidFill>
                <a:latin typeface="黑体" pitchFamily="2" charset="-122"/>
                <a:ea typeface="黑体" pitchFamily="2" charset="-122"/>
              </a:rPr>
              <a:t>·SPD</a:t>
            </a:r>
            <a:r>
              <a:rPr lang="zh-CN" altLang="en-US" sz="2000">
                <a:solidFill>
                  <a:srgbClr val="0070C0"/>
                </a:solidFill>
                <a:latin typeface="黑体" pitchFamily="2" charset="-122"/>
                <a:ea typeface="黑体" pitchFamily="2" charset="-122"/>
              </a:rPr>
              <a:t>安装、检测中，如何区别供电系统？</a:t>
            </a:r>
          </a:p>
        </p:txBody>
      </p:sp>
      <p:sp>
        <p:nvSpPr>
          <p:cNvPr id="125956" name="TextBox 5"/>
          <p:cNvSpPr txBox="1">
            <a:spLocks noChangeArrowheads="1"/>
          </p:cNvSpPr>
          <p:nvPr/>
        </p:nvSpPr>
        <p:spPr bwMode="auto">
          <a:xfrm>
            <a:off x="214313" y="3716338"/>
            <a:ext cx="2954337" cy="276225"/>
          </a:xfrm>
          <a:prstGeom prst="rect">
            <a:avLst/>
          </a:prstGeom>
          <a:noFill/>
          <a:ln w="9525">
            <a:noFill/>
            <a:miter lim="800000"/>
            <a:headEnd/>
            <a:tailEnd/>
          </a:ln>
        </p:spPr>
        <p:txBody>
          <a:bodyPr wrap="none">
            <a:spAutoFit/>
          </a:bodyPr>
          <a:lstStyle/>
          <a:p>
            <a:r>
              <a:rPr lang="zh-CN" altLang="en-US" sz="1200" b="1">
                <a:solidFill>
                  <a:srgbClr val="C00000"/>
                </a:solidFill>
              </a:rPr>
              <a:t>电气设备的金属外壳直接接地的保护系统</a:t>
            </a:r>
          </a:p>
        </p:txBody>
      </p:sp>
      <p:sp>
        <p:nvSpPr>
          <p:cNvPr id="125957" name="TextBox 6"/>
          <p:cNvSpPr txBox="1">
            <a:spLocks noChangeArrowheads="1"/>
          </p:cNvSpPr>
          <p:nvPr/>
        </p:nvSpPr>
        <p:spPr bwMode="auto">
          <a:xfrm>
            <a:off x="4071938" y="3644900"/>
            <a:ext cx="3416300" cy="276225"/>
          </a:xfrm>
          <a:prstGeom prst="rect">
            <a:avLst/>
          </a:prstGeom>
          <a:noFill/>
          <a:ln w="9525">
            <a:noFill/>
            <a:miter lim="800000"/>
            <a:headEnd/>
            <a:tailEnd/>
          </a:ln>
        </p:spPr>
        <p:txBody>
          <a:bodyPr wrap="none">
            <a:spAutoFit/>
          </a:bodyPr>
          <a:lstStyle/>
          <a:p>
            <a:r>
              <a:rPr lang="zh-CN" altLang="en-US" sz="1200" b="1">
                <a:solidFill>
                  <a:srgbClr val="FF0000"/>
                </a:solidFill>
              </a:rPr>
              <a:t>电气设备的金属外壳与工作零线相接的保护系统</a:t>
            </a:r>
          </a:p>
        </p:txBody>
      </p:sp>
      <p:sp>
        <p:nvSpPr>
          <p:cNvPr id="125958" name="TextBox 7"/>
          <p:cNvSpPr txBox="1">
            <a:spLocks noChangeArrowheads="1"/>
          </p:cNvSpPr>
          <p:nvPr/>
        </p:nvSpPr>
        <p:spPr bwMode="auto">
          <a:xfrm>
            <a:off x="3214688" y="6288088"/>
            <a:ext cx="5262562" cy="276225"/>
          </a:xfrm>
          <a:prstGeom prst="rect">
            <a:avLst/>
          </a:prstGeom>
          <a:noFill/>
          <a:ln w="9525">
            <a:noFill/>
            <a:miter lim="800000"/>
            <a:headEnd/>
            <a:tailEnd/>
          </a:ln>
        </p:spPr>
        <p:txBody>
          <a:bodyPr wrap="none">
            <a:spAutoFit/>
          </a:bodyPr>
          <a:lstStyle/>
          <a:p>
            <a:r>
              <a:rPr lang="zh-CN" altLang="en-US" sz="1200" b="1">
                <a:solidFill>
                  <a:srgbClr val="FF0000"/>
                </a:solidFill>
              </a:rPr>
              <a:t>电源侧没有工作接地，或经过高阻抗接地，负载侧电气设备进行接地保护。</a:t>
            </a:r>
          </a:p>
        </p:txBody>
      </p:sp>
    </p:spTree>
  </p:cSld>
  <p:clrMapOvr>
    <a:masterClrMapping/>
  </p:clrMapOvr>
  <p:transition>
    <p:randomBar dir="ver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38" y="2214563"/>
            <a:ext cx="8072437" cy="4017962"/>
          </a:xfrm>
          <a:prstGeom prst="rect">
            <a:avLst/>
          </a:prstGeom>
          <a:noFill/>
        </p:spPr>
        <p:txBody>
          <a:bodyPr>
            <a:spAutoFit/>
          </a:bodyPr>
          <a:lstStyle/>
          <a:p>
            <a:pPr>
              <a:lnSpc>
                <a:spcPts val="3400"/>
              </a:lnSpc>
              <a:defRPr/>
            </a:pPr>
            <a:r>
              <a:rPr lang="en-US" altLang="zh-CN" sz="2000" b="1" dirty="0">
                <a:latin typeface="+mn-ea"/>
                <a:ea typeface="+mn-ea"/>
              </a:rPr>
              <a:t>    1 </a:t>
            </a:r>
            <a:r>
              <a:rPr lang="zh-CN" altLang="en-US" sz="2000" b="1" dirty="0">
                <a:latin typeface="+mn-ea"/>
                <a:ea typeface="+mn-ea"/>
              </a:rPr>
              <a:t>、国际电工委员会（ </a:t>
            </a:r>
            <a:r>
              <a:rPr lang="en-US" altLang="zh-CN" sz="2000" b="1" dirty="0">
                <a:latin typeface="+mn-ea"/>
                <a:ea typeface="+mn-ea"/>
              </a:rPr>
              <a:t>IEC </a:t>
            </a:r>
            <a:r>
              <a:rPr lang="zh-CN" altLang="en-US" sz="2000" b="1" dirty="0">
                <a:latin typeface="+mn-ea"/>
                <a:ea typeface="+mn-ea"/>
              </a:rPr>
              <a:t>）规定的供电方式符号中，第一个字母表示电力（电源）系统对地关系。如 </a:t>
            </a:r>
            <a:r>
              <a:rPr lang="en-US" altLang="zh-CN" sz="2000" b="1" dirty="0">
                <a:latin typeface="+mn-ea"/>
                <a:ea typeface="+mn-ea"/>
              </a:rPr>
              <a:t>T </a:t>
            </a:r>
            <a:r>
              <a:rPr lang="zh-CN" altLang="en-US" sz="2000" b="1" dirty="0">
                <a:latin typeface="+mn-ea"/>
                <a:ea typeface="+mn-ea"/>
              </a:rPr>
              <a:t>表示是中性点直接接地； </a:t>
            </a:r>
            <a:r>
              <a:rPr lang="en-US" altLang="zh-CN" sz="2000" b="1" dirty="0">
                <a:latin typeface="+mn-ea"/>
                <a:ea typeface="+mn-ea"/>
              </a:rPr>
              <a:t>I </a:t>
            </a:r>
            <a:r>
              <a:rPr lang="zh-CN" altLang="en-US" sz="2000" b="1" dirty="0">
                <a:latin typeface="+mn-ea"/>
                <a:ea typeface="+mn-ea"/>
              </a:rPr>
              <a:t>表示所有带电部分绝缘。</a:t>
            </a:r>
          </a:p>
          <a:p>
            <a:pPr>
              <a:lnSpc>
                <a:spcPts val="3400"/>
              </a:lnSpc>
              <a:defRPr/>
            </a:pPr>
            <a:r>
              <a:rPr lang="en-US" altLang="zh-CN" sz="2000" b="1" dirty="0">
                <a:latin typeface="+mn-ea"/>
                <a:ea typeface="+mn-ea"/>
              </a:rPr>
              <a:t>    2 </a:t>
            </a:r>
            <a:r>
              <a:rPr lang="zh-CN" altLang="en-US" sz="2000" b="1" dirty="0">
                <a:latin typeface="+mn-ea"/>
                <a:ea typeface="+mn-ea"/>
              </a:rPr>
              <a:t>、第二个字母表示用电装置外露的可导电部分对地的关系。如 </a:t>
            </a:r>
            <a:r>
              <a:rPr lang="en-US" altLang="zh-CN" sz="2000" b="1" dirty="0">
                <a:latin typeface="+mn-ea"/>
                <a:ea typeface="+mn-ea"/>
              </a:rPr>
              <a:t>T </a:t>
            </a:r>
            <a:r>
              <a:rPr lang="zh-CN" altLang="en-US" sz="2000" b="1" dirty="0">
                <a:latin typeface="+mn-ea"/>
                <a:ea typeface="+mn-ea"/>
              </a:rPr>
              <a:t>表示设备外壳接地，它与系统中的其他任何接地点无直接关系； </a:t>
            </a:r>
            <a:r>
              <a:rPr lang="en-US" altLang="zh-CN" sz="2000" b="1" dirty="0">
                <a:latin typeface="+mn-ea"/>
                <a:ea typeface="+mn-ea"/>
              </a:rPr>
              <a:t>N </a:t>
            </a:r>
            <a:r>
              <a:rPr lang="zh-CN" altLang="en-US" sz="2000" b="1" dirty="0">
                <a:latin typeface="+mn-ea"/>
                <a:ea typeface="+mn-ea"/>
              </a:rPr>
              <a:t>表示负载采用接零保护。</a:t>
            </a:r>
          </a:p>
          <a:p>
            <a:pPr>
              <a:lnSpc>
                <a:spcPts val="3400"/>
              </a:lnSpc>
              <a:defRPr/>
            </a:pPr>
            <a:r>
              <a:rPr lang="en-US" altLang="zh-CN" sz="2000" b="1" dirty="0">
                <a:latin typeface="+mn-ea"/>
                <a:ea typeface="+mn-ea"/>
              </a:rPr>
              <a:t>    3 </a:t>
            </a:r>
            <a:r>
              <a:rPr lang="zh-CN" altLang="en-US" sz="2000" b="1" dirty="0">
                <a:latin typeface="+mn-ea"/>
                <a:ea typeface="+mn-ea"/>
              </a:rPr>
              <a:t>、第三个字母表示工作零线与保护线的组合关系。如 </a:t>
            </a:r>
            <a:r>
              <a:rPr lang="en-US" altLang="zh-CN" sz="2000" b="1" dirty="0">
                <a:latin typeface="+mn-ea"/>
                <a:ea typeface="+mn-ea"/>
              </a:rPr>
              <a:t>C </a:t>
            </a:r>
            <a:r>
              <a:rPr lang="zh-CN" altLang="en-US" sz="2000" b="1" dirty="0">
                <a:latin typeface="+mn-ea"/>
                <a:ea typeface="+mn-ea"/>
              </a:rPr>
              <a:t>表示工作零线与保护线是合一的，如 </a:t>
            </a:r>
            <a:r>
              <a:rPr lang="en-US" altLang="zh-CN" sz="2000" b="1" dirty="0">
                <a:latin typeface="+mn-ea"/>
                <a:ea typeface="+mn-ea"/>
              </a:rPr>
              <a:t>TN-C </a:t>
            </a:r>
            <a:r>
              <a:rPr lang="zh-CN" altLang="en-US" sz="2000" b="1" dirty="0">
                <a:latin typeface="+mn-ea"/>
                <a:ea typeface="+mn-ea"/>
              </a:rPr>
              <a:t>； </a:t>
            </a:r>
            <a:r>
              <a:rPr lang="en-US" altLang="zh-CN" sz="2000" b="1" dirty="0">
                <a:latin typeface="+mn-ea"/>
                <a:ea typeface="+mn-ea"/>
              </a:rPr>
              <a:t>S </a:t>
            </a:r>
            <a:r>
              <a:rPr lang="zh-CN" altLang="en-US" sz="2000" b="1" dirty="0">
                <a:latin typeface="+mn-ea"/>
                <a:ea typeface="+mn-ea"/>
              </a:rPr>
              <a:t>表示工作零线与保护线是严格分开的，所以 </a:t>
            </a:r>
            <a:r>
              <a:rPr lang="en-US" altLang="zh-CN" sz="2000" b="1" dirty="0">
                <a:latin typeface="+mn-ea"/>
                <a:ea typeface="+mn-ea"/>
              </a:rPr>
              <a:t>PE </a:t>
            </a:r>
            <a:r>
              <a:rPr lang="zh-CN" altLang="en-US" sz="2000" b="1" dirty="0">
                <a:latin typeface="+mn-ea"/>
                <a:ea typeface="+mn-ea"/>
              </a:rPr>
              <a:t>线称为专用保护线，如 </a:t>
            </a:r>
            <a:r>
              <a:rPr lang="en-US" altLang="zh-CN" sz="2000" b="1" dirty="0">
                <a:latin typeface="+mn-ea"/>
                <a:ea typeface="+mn-ea"/>
              </a:rPr>
              <a:t>TN-S </a:t>
            </a:r>
            <a:r>
              <a:rPr lang="zh-CN" altLang="en-US" sz="2000" b="1" dirty="0">
                <a:latin typeface="+mn-ea"/>
                <a:ea typeface="+mn-ea"/>
              </a:rPr>
              <a:t>。</a:t>
            </a:r>
          </a:p>
        </p:txBody>
      </p:sp>
      <p:sp>
        <p:nvSpPr>
          <p:cNvPr id="126979" name="TextBox 4"/>
          <p:cNvSpPr txBox="1">
            <a:spLocks noChangeArrowheads="1"/>
          </p:cNvSpPr>
          <p:nvPr/>
        </p:nvSpPr>
        <p:spPr bwMode="auto">
          <a:xfrm>
            <a:off x="500063" y="1643063"/>
            <a:ext cx="3262312" cy="461962"/>
          </a:xfrm>
          <a:prstGeom prst="rect">
            <a:avLst/>
          </a:prstGeom>
          <a:noFill/>
          <a:ln w="9525">
            <a:noFill/>
            <a:miter lim="800000"/>
            <a:headEnd/>
            <a:tailEnd/>
          </a:ln>
        </p:spPr>
        <p:txBody>
          <a:bodyPr wrap="none">
            <a:spAutoFit/>
          </a:bodyPr>
          <a:lstStyle/>
          <a:p>
            <a:r>
              <a:rPr lang="en-US" altLang="zh-CN" sz="2400">
                <a:solidFill>
                  <a:srgbClr val="0070C0"/>
                </a:solidFill>
                <a:latin typeface="黑体" pitchFamily="2" charset="-122"/>
                <a:ea typeface="黑体" pitchFamily="2" charset="-122"/>
              </a:rPr>
              <a:t>·</a:t>
            </a:r>
            <a:r>
              <a:rPr lang="zh-CN" altLang="en-US" sz="2400">
                <a:solidFill>
                  <a:srgbClr val="0070C0"/>
                </a:solidFill>
                <a:latin typeface="黑体" pitchFamily="2" charset="-122"/>
                <a:ea typeface="黑体" pitchFamily="2" charset="-122"/>
              </a:rPr>
              <a:t>供电方式</a:t>
            </a:r>
            <a:r>
              <a:rPr lang="zh-CN" altLang="en-US" sz="2400">
                <a:solidFill>
                  <a:srgbClr val="FF0000"/>
                </a:solidFill>
                <a:latin typeface="黑体" pitchFamily="2" charset="-122"/>
                <a:ea typeface="黑体" pitchFamily="2" charset="-122"/>
              </a:rPr>
              <a:t>符号小结</a:t>
            </a:r>
            <a:r>
              <a:rPr lang="zh-CN" altLang="en-US" sz="2400">
                <a:solidFill>
                  <a:srgbClr val="0070C0"/>
                </a:solidFill>
                <a:latin typeface="黑体" pitchFamily="2" charset="-122"/>
                <a:ea typeface="黑体" pitchFamily="2" charset="-122"/>
              </a:rPr>
              <a:t>：</a:t>
            </a:r>
          </a:p>
        </p:txBody>
      </p:sp>
      <p:sp>
        <p:nvSpPr>
          <p:cNvPr id="126980" name="TextBox 5"/>
          <p:cNvSpPr txBox="1">
            <a:spLocks noChangeArrowheads="1"/>
          </p:cNvSpPr>
          <p:nvPr/>
        </p:nvSpPr>
        <p:spPr bwMode="auto">
          <a:xfrm>
            <a:off x="2143125" y="928688"/>
            <a:ext cx="5032375" cy="523875"/>
          </a:xfrm>
          <a:prstGeom prst="rect">
            <a:avLst/>
          </a:prstGeom>
          <a:noFill/>
          <a:ln w="9525">
            <a:noFill/>
            <a:miter lim="800000"/>
            <a:headEnd/>
            <a:tailEnd/>
          </a:ln>
        </p:spPr>
        <p:txBody>
          <a:bodyPr wrap="none">
            <a:spAutoFit/>
          </a:bodyPr>
          <a:lstStyle/>
          <a:p>
            <a:r>
              <a:rPr lang="zh-CN" altLang="en-US" sz="2800">
                <a:solidFill>
                  <a:srgbClr val="FF0000"/>
                </a:solidFill>
                <a:latin typeface="黑体" pitchFamily="2" charset="-122"/>
                <a:ea typeface="黑体" pitchFamily="2" charset="-122"/>
              </a:rPr>
              <a:t>关于</a:t>
            </a:r>
            <a:r>
              <a:rPr lang="en-US" altLang="zh-CN" sz="2800">
                <a:solidFill>
                  <a:srgbClr val="FF0000"/>
                </a:solidFill>
                <a:latin typeface="黑体" pitchFamily="2" charset="-122"/>
                <a:ea typeface="黑体" pitchFamily="2" charset="-122"/>
              </a:rPr>
              <a:t>SPD</a:t>
            </a:r>
            <a:r>
              <a:rPr lang="zh-CN" altLang="en-US" sz="2800">
                <a:solidFill>
                  <a:srgbClr val="FF0000"/>
                </a:solidFill>
                <a:latin typeface="黑体" pitchFamily="2" charset="-122"/>
                <a:ea typeface="黑体" pitchFamily="2" charset="-122"/>
              </a:rPr>
              <a:t>安装中的几种供电线路</a:t>
            </a:r>
          </a:p>
        </p:txBody>
      </p:sp>
    </p:spTree>
  </p:cSld>
  <p:clrMapOvr>
    <a:masterClrMapping/>
  </p:clrMapOvr>
  <p:transition>
    <p:randomBar dir="ver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214563" y="1071563"/>
            <a:ext cx="4843462" cy="714375"/>
          </a:xfrm>
        </p:spPr>
        <p:txBody>
          <a:bodyPr/>
          <a:lstStyle/>
          <a:p>
            <a:pPr eaLnBrk="1" hangingPunct="1"/>
            <a:r>
              <a:rPr lang="en-US" altLang="zh-CN" sz="2800" b="1" smtClean="0">
                <a:solidFill>
                  <a:srgbClr val="0070C0"/>
                </a:solidFill>
              </a:rPr>
              <a:t>SPD</a:t>
            </a:r>
            <a:r>
              <a:rPr lang="zh-CN" altLang="en-US" sz="2800" b="1" smtClean="0">
                <a:solidFill>
                  <a:srgbClr val="0070C0"/>
                </a:solidFill>
              </a:rPr>
              <a:t>在</a:t>
            </a:r>
            <a:r>
              <a:rPr lang="en-US" altLang="zh-CN" sz="2800" b="1" smtClean="0">
                <a:solidFill>
                  <a:srgbClr val="0070C0"/>
                </a:solidFill>
              </a:rPr>
              <a:t>TN-C-S</a:t>
            </a:r>
            <a:r>
              <a:rPr lang="zh-CN" altLang="en-US" sz="2800" b="1" smtClean="0">
                <a:solidFill>
                  <a:srgbClr val="0070C0"/>
                </a:solidFill>
              </a:rPr>
              <a:t>系统中安装</a:t>
            </a:r>
          </a:p>
        </p:txBody>
      </p:sp>
      <p:pic>
        <p:nvPicPr>
          <p:cNvPr id="128003" name="图片 205" descr="tn-c-s.jpg"/>
          <p:cNvPicPr>
            <a:picLocks noChangeAspect="1"/>
          </p:cNvPicPr>
          <p:nvPr/>
        </p:nvPicPr>
        <p:blipFill>
          <a:blip r:embed="rId2"/>
          <a:srcRect/>
          <a:stretch>
            <a:fillRect/>
          </a:stretch>
        </p:blipFill>
        <p:spPr bwMode="auto">
          <a:xfrm>
            <a:off x="428625" y="1714500"/>
            <a:ext cx="8286750" cy="4645025"/>
          </a:xfrm>
          <a:prstGeom prst="rect">
            <a:avLst/>
          </a:prstGeom>
          <a:noFill/>
          <a:ln w="9525">
            <a:solidFill>
              <a:srgbClr val="002060"/>
            </a:solidFill>
            <a:miter lim="800000"/>
            <a:headEnd/>
            <a:tailEnd/>
          </a:ln>
        </p:spPr>
      </p:pic>
      <p:cxnSp>
        <p:nvCxnSpPr>
          <p:cNvPr id="208" name="直接连接符 207"/>
          <p:cNvCxnSpPr/>
          <p:nvPr/>
        </p:nvCxnSpPr>
        <p:spPr>
          <a:xfrm>
            <a:off x="2000250" y="5286375"/>
            <a:ext cx="6215063"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714375" y="857250"/>
            <a:ext cx="7772400" cy="928688"/>
          </a:xfrm>
        </p:spPr>
        <p:txBody>
          <a:bodyPr/>
          <a:lstStyle/>
          <a:p>
            <a:pPr eaLnBrk="1" hangingPunct="1"/>
            <a:r>
              <a:rPr lang="en-US" altLang="zh-CN" sz="3200" b="1" smtClean="0">
                <a:solidFill>
                  <a:srgbClr val="0070C0"/>
                </a:solidFill>
              </a:rPr>
              <a:t>SPD</a:t>
            </a:r>
            <a:r>
              <a:rPr lang="zh-CN" altLang="en-US" sz="3200" b="1" smtClean="0">
                <a:solidFill>
                  <a:srgbClr val="0070C0"/>
                </a:solidFill>
              </a:rPr>
              <a:t>在</a:t>
            </a:r>
            <a:r>
              <a:rPr lang="en-US" altLang="zh-CN" sz="3200" b="1" smtClean="0">
                <a:solidFill>
                  <a:srgbClr val="0070C0"/>
                </a:solidFill>
              </a:rPr>
              <a:t>TN</a:t>
            </a:r>
            <a:r>
              <a:rPr lang="zh-CN" altLang="en-US" sz="3200" b="1" smtClean="0">
                <a:solidFill>
                  <a:srgbClr val="0070C0"/>
                </a:solidFill>
              </a:rPr>
              <a:t>系统中安装</a:t>
            </a:r>
          </a:p>
        </p:txBody>
      </p:sp>
      <p:pic>
        <p:nvPicPr>
          <p:cNvPr id="129027" name="图片 237" descr="tn.jpg"/>
          <p:cNvPicPr>
            <a:picLocks noChangeAspect="1"/>
          </p:cNvPicPr>
          <p:nvPr/>
        </p:nvPicPr>
        <p:blipFill>
          <a:blip r:embed="rId2"/>
          <a:srcRect/>
          <a:stretch>
            <a:fillRect/>
          </a:stretch>
        </p:blipFill>
        <p:spPr bwMode="auto">
          <a:xfrm>
            <a:off x="500063" y="1714500"/>
            <a:ext cx="8215312" cy="4859338"/>
          </a:xfrm>
          <a:prstGeom prst="rect">
            <a:avLst/>
          </a:prstGeom>
          <a:noFill/>
          <a:ln w="9525">
            <a:solidFill>
              <a:srgbClr val="002060"/>
            </a:solidFill>
            <a:miter lim="800000"/>
            <a:headEnd/>
            <a:tailEnd/>
          </a:ln>
        </p:spPr>
      </p:pic>
      <p:cxnSp>
        <p:nvCxnSpPr>
          <p:cNvPr id="240" name="直接连接符 239"/>
          <p:cNvCxnSpPr/>
          <p:nvPr/>
        </p:nvCxnSpPr>
        <p:spPr>
          <a:xfrm>
            <a:off x="4214813" y="5502275"/>
            <a:ext cx="22860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500063" y="857250"/>
            <a:ext cx="7772400" cy="1000125"/>
          </a:xfrm>
        </p:spPr>
        <p:txBody>
          <a:bodyPr/>
          <a:lstStyle/>
          <a:p>
            <a:pPr eaLnBrk="1" hangingPunct="1"/>
            <a:r>
              <a:rPr lang="en-US" altLang="zh-CN" sz="2400" b="1" smtClean="0">
                <a:solidFill>
                  <a:srgbClr val="0070C0"/>
                </a:solidFill>
              </a:rPr>
              <a:t>SPD</a:t>
            </a:r>
            <a:r>
              <a:rPr lang="zh-CN" altLang="en-US" sz="2400" b="1" smtClean="0">
                <a:solidFill>
                  <a:srgbClr val="0070C0"/>
                </a:solidFill>
              </a:rPr>
              <a:t>在</a:t>
            </a:r>
            <a:r>
              <a:rPr lang="en-US" altLang="zh-CN" sz="2400" b="1" smtClean="0">
                <a:solidFill>
                  <a:srgbClr val="0070C0"/>
                </a:solidFill>
              </a:rPr>
              <a:t>TT</a:t>
            </a:r>
            <a:r>
              <a:rPr lang="zh-CN" altLang="en-US" sz="2400" b="1" smtClean="0">
                <a:solidFill>
                  <a:srgbClr val="0070C0"/>
                </a:solidFill>
              </a:rPr>
              <a:t>系统中安装</a:t>
            </a:r>
            <a:br>
              <a:rPr lang="zh-CN" altLang="en-US" sz="2400" b="1" smtClean="0">
                <a:solidFill>
                  <a:srgbClr val="0070C0"/>
                </a:solidFill>
              </a:rPr>
            </a:br>
            <a:r>
              <a:rPr lang="zh-CN" altLang="en-US" sz="2400" b="1" smtClean="0">
                <a:solidFill>
                  <a:srgbClr val="0070C0"/>
                </a:solidFill>
              </a:rPr>
              <a:t>（</a:t>
            </a:r>
            <a:r>
              <a:rPr lang="en-US" altLang="zh-CN" sz="2400" b="1" smtClean="0">
                <a:solidFill>
                  <a:srgbClr val="0070C0"/>
                </a:solidFill>
              </a:rPr>
              <a:t>3+1</a:t>
            </a:r>
            <a:r>
              <a:rPr lang="zh-CN" altLang="en-US" sz="2400" b="1" smtClean="0">
                <a:solidFill>
                  <a:srgbClr val="0070C0"/>
                </a:solidFill>
              </a:rPr>
              <a:t>形式）</a:t>
            </a:r>
          </a:p>
        </p:txBody>
      </p:sp>
      <p:sp>
        <p:nvSpPr>
          <p:cNvPr id="130051" name="Rectangle 5"/>
          <p:cNvSpPr>
            <a:spLocks noChangeArrowheads="1"/>
          </p:cNvSpPr>
          <p:nvPr/>
        </p:nvSpPr>
        <p:spPr bwMode="auto">
          <a:xfrm>
            <a:off x="533400" y="1595438"/>
            <a:ext cx="7929563" cy="628650"/>
          </a:xfrm>
          <a:prstGeom prst="rect">
            <a:avLst/>
          </a:prstGeom>
          <a:noFill/>
          <a:ln w="9525">
            <a:noFill/>
            <a:miter lim="800000"/>
            <a:headEnd/>
            <a:tailEnd/>
          </a:ln>
        </p:spPr>
        <p:txBody>
          <a:bodyPr lIns="0" tIns="0" rIns="0" bIns="0" anchor="ctr"/>
          <a:lstStyle/>
          <a:p>
            <a:r>
              <a:rPr kumimoji="1" lang="en-US" altLang="zh-CN" sz="2400">
                <a:solidFill>
                  <a:srgbClr val="FFFF00"/>
                </a:solidFill>
                <a:latin typeface="Times New Roman" pitchFamily="18" charset="0"/>
              </a:rPr>
              <a:t/>
            </a:r>
            <a:br>
              <a:rPr kumimoji="1" lang="en-US" altLang="zh-CN" sz="2400">
                <a:solidFill>
                  <a:srgbClr val="FFFF00"/>
                </a:solidFill>
                <a:latin typeface="Times New Roman" pitchFamily="18" charset="0"/>
              </a:rPr>
            </a:br>
            <a:endParaRPr kumimoji="1" lang="en-US" altLang="zh-CN" sz="2400">
              <a:solidFill>
                <a:srgbClr val="FFFF00"/>
              </a:solidFill>
              <a:latin typeface="Times New Roman" pitchFamily="18" charset="0"/>
            </a:endParaRPr>
          </a:p>
        </p:txBody>
      </p:sp>
      <p:pic>
        <p:nvPicPr>
          <p:cNvPr id="130052" name="图片 222" descr="tt.jpg"/>
          <p:cNvPicPr>
            <a:picLocks noChangeAspect="1"/>
          </p:cNvPicPr>
          <p:nvPr/>
        </p:nvPicPr>
        <p:blipFill>
          <a:blip r:embed="rId2"/>
          <a:srcRect/>
          <a:stretch>
            <a:fillRect/>
          </a:stretch>
        </p:blipFill>
        <p:spPr bwMode="auto">
          <a:xfrm>
            <a:off x="357188" y="1928813"/>
            <a:ext cx="8358187" cy="4430712"/>
          </a:xfrm>
          <a:prstGeom prst="rect">
            <a:avLst/>
          </a:prstGeom>
          <a:noFill/>
          <a:ln w="9525">
            <a:solidFill>
              <a:srgbClr val="002060"/>
            </a:solidFill>
            <a:miter lim="800000"/>
            <a:headEnd/>
            <a:tailEnd/>
          </a:ln>
        </p:spPr>
      </p:pic>
      <p:cxnSp>
        <p:nvCxnSpPr>
          <p:cNvPr id="225" name="直接连接符 224"/>
          <p:cNvCxnSpPr/>
          <p:nvPr/>
        </p:nvCxnSpPr>
        <p:spPr>
          <a:xfrm>
            <a:off x="2428875" y="5145088"/>
            <a:ext cx="5643563"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571500" y="928688"/>
            <a:ext cx="7772400" cy="760412"/>
          </a:xfrm>
        </p:spPr>
        <p:txBody>
          <a:bodyPr/>
          <a:lstStyle/>
          <a:p>
            <a:pPr eaLnBrk="1" hangingPunct="1"/>
            <a:r>
              <a:rPr lang="en-US" altLang="zh-CN" sz="3200" b="1" smtClean="0">
                <a:solidFill>
                  <a:srgbClr val="0070C0"/>
                </a:solidFill>
              </a:rPr>
              <a:t>SPD</a:t>
            </a:r>
            <a:r>
              <a:rPr lang="zh-CN" altLang="en-US" sz="3200" b="1" smtClean="0">
                <a:solidFill>
                  <a:srgbClr val="0070C0"/>
                </a:solidFill>
              </a:rPr>
              <a:t>在</a:t>
            </a:r>
            <a:r>
              <a:rPr lang="en-US" altLang="zh-CN" sz="3200" b="1" smtClean="0">
                <a:solidFill>
                  <a:srgbClr val="0070C0"/>
                </a:solidFill>
              </a:rPr>
              <a:t>TT</a:t>
            </a:r>
            <a:r>
              <a:rPr lang="zh-CN" altLang="en-US" sz="3200" b="1" smtClean="0">
                <a:solidFill>
                  <a:srgbClr val="0070C0"/>
                </a:solidFill>
              </a:rPr>
              <a:t>中安装</a:t>
            </a:r>
          </a:p>
        </p:txBody>
      </p:sp>
      <p:pic>
        <p:nvPicPr>
          <p:cNvPr id="131075" name="图片 12" descr="tt2.jpg"/>
          <p:cNvPicPr>
            <a:picLocks noChangeAspect="1"/>
          </p:cNvPicPr>
          <p:nvPr/>
        </p:nvPicPr>
        <p:blipFill>
          <a:blip r:embed="rId2"/>
          <a:srcRect/>
          <a:stretch>
            <a:fillRect/>
          </a:stretch>
        </p:blipFill>
        <p:spPr bwMode="auto">
          <a:xfrm>
            <a:off x="346075" y="1643063"/>
            <a:ext cx="8440738" cy="4789487"/>
          </a:xfrm>
          <a:prstGeom prst="rect">
            <a:avLst/>
          </a:prstGeom>
          <a:noFill/>
          <a:ln w="9525">
            <a:solidFill>
              <a:srgbClr val="002060"/>
            </a:solidFill>
            <a:miter lim="800000"/>
            <a:headEnd/>
            <a:tailEnd/>
          </a:ln>
        </p:spPr>
      </p:pic>
      <p:cxnSp>
        <p:nvCxnSpPr>
          <p:cNvPr id="15" name="直接连接符 14"/>
          <p:cNvCxnSpPr/>
          <p:nvPr/>
        </p:nvCxnSpPr>
        <p:spPr>
          <a:xfrm>
            <a:off x="2428875" y="5145088"/>
            <a:ext cx="5715000"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42938" y="1000125"/>
            <a:ext cx="7772400" cy="642938"/>
          </a:xfrm>
        </p:spPr>
        <p:txBody>
          <a:bodyPr/>
          <a:lstStyle/>
          <a:p>
            <a:pPr eaLnBrk="1" hangingPunct="1"/>
            <a:r>
              <a:rPr lang="en-US" altLang="zh-CN" sz="2800" b="1" smtClean="0">
                <a:solidFill>
                  <a:srgbClr val="0070C0"/>
                </a:solidFill>
              </a:rPr>
              <a:t>SPD</a:t>
            </a:r>
            <a:r>
              <a:rPr lang="zh-CN" altLang="en-US" sz="2800" b="1" smtClean="0">
                <a:solidFill>
                  <a:srgbClr val="0070C0"/>
                </a:solidFill>
              </a:rPr>
              <a:t>在</a:t>
            </a:r>
            <a:r>
              <a:rPr lang="en-US" altLang="zh-CN" sz="2800" b="1" smtClean="0">
                <a:solidFill>
                  <a:srgbClr val="0070C0"/>
                </a:solidFill>
              </a:rPr>
              <a:t>IT</a:t>
            </a:r>
            <a:r>
              <a:rPr lang="zh-CN" altLang="en-US" sz="2800" b="1" smtClean="0">
                <a:solidFill>
                  <a:srgbClr val="0070C0"/>
                </a:solidFill>
              </a:rPr>
              <a:t>系统中安装</a:t>
            </a:r>
          </a:p>
        </p:txBody>
      </p:sp>
      <p:pic>
        <p:nvPicPr>
          <p:cNvPr id="132099" name="图片 203" descr="it.jpg"/>
          <p:cNvPicPr>
            <a:picLocks noChangeAspect="1"/>
          </p:cNvPicPr>
          <p:nvPr/>
        </p:nvPicPr>
        <p:blipFill>
          <a:blip r:embed="rId2"/>
          <a:srcRect/>
          <a:stretch>
            <a:fillRect/>
          </a:stretch>
        </p:blipFill>
        <p:spPr bwMode="auto">
          <a:xfrm>
            <a:off x="357188" y="1714500"/>
            <a:ext cx="8358187" cy="4778375"/>
          </a:xfrm>
          <a:prstGeom prst="rect">
            <a:avLst/>
          </a:prstGeom>
          <a:noFill/>
          <a:ln w="9525">
            <a:solidFill>
              <a:srgbClr val="002060"/>
            </a:solidFill>
            <a:miter lim="800000"/>
            <a:headEnd/>
            <a:tailEnd/>
          </a:ln>
        </p:spPr>
      </p:pic>
      <p:cxnSp>
        <p:nvCxnSpPr>
          <p:cNvPr id="206" name="直接连接符 205"/>
          <p:cNvCxnSpPr/>
          <p:nvPr/>
        </p:nvCxnSpPr>
        <p:spPr>
          <a:xfrm>
            <a:off x="2786063" y="5286375"/>
            <a:ext cx="51435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14438" y="1928813"/>
            <a:ext cx="6929437" cy="4073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5000"/>
              </a:lnSpc>
              <a:defRPr/>
            </a:pPr>
            <a:r>
              <a:rPr lang="en-US" altLang="zh-CN" sz="2000" dirty="0" err="1">
                <a:solidFill>
                  <a:srgbClr val="C00000"/>
                </a:solidFill>
              </a:rPr>
              <a:t>S</a:t>
            </a:r>
            <a:r>
              <a:rPr lang="en-US" altLang="zh-CN" sz="2000" baseline="-16000" dirty="0" err="1">
                <a:solidFill>
                  <a:srgbClr val="C00000"/>
                </a:solidFill>
              </a:rPr>
              <a:t>min</a:t>
            </a:r>
            <a:r>
              <a:rPr lang="en-US" altLang="zh-CN" sz="2000" dirty="0">
                <a:solidFill>
                  <a:srgbClr val="C00000"/>
                </a:solidFill>
              </a:rPr>
              <a:t> ≥</a:t>
            </a:r>
            <a:r>
              <a:rPr lang="en-US" altLang="zh-CN" sz="2000" dirty="0" err="1">
                <a:solidFill>
                  <a:srgbClr val="C00000"/>
                </a:solidFill>
              </a:rPr>
              <a:t>I</a:t>
            </a:r>
            <a:r>
              <a:rPr lang="en-US" altLang="zh-CN" sz="2000" baseline="-16000" dirty="0" err="1">
                <a:solidFill>
                  <a:srgbClr val="C00000"/>
                </a:solidFill>
              </a:rPr>
              <a:t>imp</a:t>
            </a:r>
            <a:r>
              <a:rPr lang="en-US" altLang="zh-CN" sz="2000" dirty="0">
                <a:solidFill>
                  <a:srgbClr val="C00000"/>
                </a:solidFill>
              </a:rPr>
              <a:t>/8</a:t>
            </a:r>
          </a:p>
        </p:txBody>
      </p:sp>
      <p:grpSp>
        <p:nvGrpSpPr>
          <p:cNvPr id="133123" name="Group 40"/>
          <p:cNvGrpSpPr>
            <a:grpSpLocks/>
          </p:cNvGrpSpPr>
          <p:nvPr/>
        </p:nvGrpSpPr>
        <p:grpSpPr bwMode="auto">
          <a:xfrm>
            <a:off x="1371600" y="2085975"/>
            <a:ext cx="6557963" cy="3201988"/>
            <a:chOff x="813" y="1200"/>
            <a:chExt cx="4131" cy="2016"/>
          </a:xfrm>
        </p:grpSpPr>
        <p:sp>
          <p:nvSpPr>
            <p:cNvPr id="133129" name="Line 6"/>
            <p:cNvSpPr>
              <a:spLocks noChangeShapeType="1"/>
            </p:cNvSpPr>
            <p:nvPr/>
          </p:nvSpPr>
          <p:spPr bwMode="auto">
            <a:xfrm>
              <a:off x="813" y="1304"/>
              <a:ext cx="1167" cy="0"/>
            </a:xfrm>
            <a:prstGeom prst="line">
              <a:avLst/>
            </a:prstGeom>
            <a:noFill/>
            <a:ln w="28575">
              <a:solidFill>
                <a:schemeClr val="tx1"/>
              </a:solidFill>
              <a:round/>
              <a:headEnd/>
              <a:tailEnd/>
            </a:ln>
          </p:spPr>
          <p:txBody>
            <a:bodyPr anchor="ctr"/>
            <a:lstStyle/>
            <a:p>
              <a:endParaRPr lang="zh-CN" altLang="en-US"/>
            </a:p>
          </p:txBody>
        </p:sp>
        <p:grpSp>
          <p:nvGrpSpPr>
            <p:cNvPr id="133130" name="Group 39"/>
            <p:cNvGrpSpPr>
              <a:grpSpLocks/>
            </p:cNvGrpSpPr>
            <p:nvPr/>
          </p:nvGrpSpPr>
          <p:grpSpPr bwMode="auto">
            <a:xfrm>
              <a:off x="1067" y="1200"/>
              <a:ext cx="3877" cy="2016"/>
              <a:chOff x="1067" y="1200"/>
              <a:chExt cx="3877" cy="2016"/>
            </a:xfrm>
          </p:grpSpPr>
          <p:sp>
            <p:nvSpPr>
              <p:cNvPr id="133131" name="Line 18"/>
              <p:cNvSpPr>
                <a:spLocks noChangeShapeType="1"/>
              </p:cNvSpPr>
              <p:nvPr/>
            </p:nvSpPr>
            <p:spPr bwMode="auto">
              <a:xfrm>
                <a:off x="4088" y="2095"/>
                <a:ext cx="0" cy="585"/>
              </a:xfrm>
              <a:prstGeom prst="line">
                <a:avLst/>
              </a:prstGeom>
              <a:noFill/>
              <a:ln w="28575">
                <a:solidFill>
                  <a:schemeClr val="tx1"/>
                </a:solidFill>
                <a:round/>
                <a:headEnd/>
                <a:tailEnd/>
              </a:ln>
            </p:spPr>
            <p:txBody>
              <a:bodyPr anchor="ctr"/>
              <a:lstStyle/>
              <a:p>
                <a:endParaRPr lang="zh-CN" altLang="en-US"/>
              </a:p>
            </p:txBody>
          </p:sp>
          <p:grpSp>
            <p:nvGrpSpPr>
              <p:cNvPr id="133132" name="Group 35"/>
              <p:cNvGrpSpPr>
                <a:grpSpLocks/>
              </p:cNvGrpSpPr>
              <p:nvPr/>
            </p:nvGrpSpPr>
            <p:grpSpPr bwMode="auto">
              <a:xfrm>
                <a:off x="1067" y="1200"/>
                <a:ext cx="3877" cy="2016"/>
                <a:chOff x="1067" y="1200"/>
                <a:chExt cx="3877" cy="2016"/>
              </a:xfrm>
            </p:grpSpPr>
            <p:sp>
              <p:nvSpPr>
                <p:cNvPr id="133134" name="Line 7"/>
                <p:cNvSpPr>
                  <a:spLocks noChangeShapeType="1"/>
                </p:cNvSpPr>
                <p:nvPr/>
              </p:nvSpPr>
              <p:spPr bwMode="auto">
                <a:xfrm>
                  <a:off x="2654" y="1304"/>
                  <a:ext cx="2290" cy="0"/>
                </a:xfrm>
                <a:prstGeom prst="line">
                  <a:avLst/>
                </a:prstGeom>
                <a:noFill/>
                <a:ln w="28575">
                  <a:solidFill>
                    <a:schemeClr val="tx1"/>
                  </a:solidFill>
                  <a:round/>
                  <a:headEnd/>
                  <a:tailEnd/>
                </a:ln>
              </p:spPr>
              <p:txBody>
                <a:bodyPr anchor="ctr"/>
                <a:lstStyle/>
                <a:p>
                  <a:endParaRPr lang="zh-CN" altLang="en-US"/>
                </a:p>
              </p:txBody>
            </p:sp>
            <p:sp>
              <p:nvSpPr>
                <p:cNvPr id="133135" name="Line 8"/>
                <p:cNvSpPr>
                  <a:spLocks noChangeShapeType="1"/>
                </p:cNvSpPr>
                <p:nvPr/>
              </p:nvSpPr>
              <p:spPr bwMode="auto">
                <a:xfrm>
                  <a:off x="1980" y="1304"/>
                  <a:ext cx="337" cy="525"/>
                </a:xfrm>
                <a:prstGeom prst="line">
                  <a:avLst/>
                </a:prstGeom>
                <a:noFill/>
                <a:ln w="38100">
                  <a:solidFill>
                    <a:schemeClr val="tx1"/>
                  </a:solidFill>
                  <a:round/>
                  <a:headEnd/>
                  <a:tailEnd/>
                </a:ln>
              </p:spPr>
              <p:txBody>
                <a:bodyPr anchor="ctr"/>
                <a:lstStyle/>
                <a:p>
                  <a:endParaRPr lang="zh-CN" altLang="en-US"/>
                </a:p>
              </p:txBody>
            </p:sp>
            <p:sp>
              <p:nvSpPr>
                <p:cNvPr id="133136" name="Line 9"/>
                <p:cNvSpPr>
                  <a:spLocks noChangeShapeType="1"/>
                </p:cNvSpPr>
                <p:nvPr/>
              </p:nvSpPr>
              <p:spPr bwMode="auto">
                <a:xfrm flipH="1">
                  <a:off x="2317" y="1304"/>
                  <a:ext cx="337" cy="525"/>
                </a:xfrm>
                <a:prstGeom prst="line">
                  <a:avLst/>
                </a:prstGeom>
                <a:noFill/>
                <a:ln w="38100">
                  <a:solidFill>
                    <a:schemeClr val="tx1"/>
                  </a:solidFill>
                  <a:round/>
                  <a:headEnd/>
                  <a:tailEnd/>
                </a:ln>
              </p:spPr>
              <p:txBody>
                <a:bodyPr anchor="ctr"/>
                <a:lstStyle/>
                <a:p>
                  <a:endParaRPr lang="zh-CN" altLang="en-US"/>
                </a:p>
              </p:txBody>
            </p:sp>
            <p:sp>
              <p:nvSpPr>
                <p:cNvPr id="133137" name="Line 12"/>
                <p:cNvSpPr>
                  <a:spLocks noChangeShapeType="1"/>
                </p:cNvSpPr>
                <p:nvPr/>
              </p:nvSpPr>
              <p:spPr bwMode="auto">
                <a:xfrm>
                  <a:off x="2462" y="1829"/>
                  <a:ext cx="0" cy="525"/>
                </a:xfrm>
                <a:prstGeom prst="line">
                  <a:avLst/>
                </a:prstGeom>
                <a:noFill/>
                <a:ln w="28575">
                  <a:solidFill>
                    <a:schemeClr val="tx1"/>
                  </a:solidFill>
                  <a:round/>
                  <a:headEnd/>
                  <a:tailEnd/>
                </a:ln>
              </p:spPr>
              <p:txBody>
                <a:bodyPr anchor="ctr"/>
                <a:lstStyle/>
                <a:p>
                  <a:endParaRPr lang="zh-CN" altLang="en-US"/>
                </a:p>
              </p:txBody>
            </p:sp>
            <p:sp>
              <p:nvSpPr>
                <p:cNvPr id="133138" name="Oval 13"/>
                <p:cNvSpPr>
                  <a:spLocks noChangeArrowheads="1"/>
                </p:cNvSpPr>
                <p:nvPr/>
              </p:nvSpPr>
              <p:spPr bwMode="auto">
                <a:xfrm>
                  <a:off x="4041" y="1262"/>
                  <a:ext cx="95" cy="80"/>
                </a:xfrm>
                <a:prstGeom prst="ellipse">
                  <a:avLst/>
                </a:prstGeom>
                <a:solidFill>
                  <a:schemeClr val="tx1"/>
                </a:solidFill>
                <a:ln w="28575">
                  <a:solidFill>
                    <a:schemeClr val="tx1"/>
                  </a:solidFill>
                  <a:round/>
                  <a:headEnd/>
                  <a:tailEnd/>
                </a:ln>
              </p:spPr>
              <p:txBody>
                <a:bodyPr anchor="ctr"/>
                <a:lstStyle/>
                <a:p>
                  <a:endParaRPr lang="zh-CN" altLang="en-US"/>
                </a:p>
              </p:txBody>
            </p:sp>
            <p:sp>
              <p:nvSpPr>
                <p:cNvPr id="133139" name="Oval 15"/>
                <p:cNvSpPr>
                  <a:spLocks noChangeArrowheads="1"/>
                </p:cNvSpPr>
                <p:nvPr/>
              </p:nvSpPr>
              <p:spPr bwMode="auto">
                <a:xfrm>
                  <a:off x="4041" y="2675"/>
                  <a:ext cx="95" cy="80"/>
                </a:xfrm>
                <a:prstGeom prst="ellipse">
                  <a:avLst/>
                </a:prstGeom>
                <a:solidFill>
                  <a:schemeClr val="tx1"/>
                </a:solidFill>
                <a:ln w="28575">
                  <a:solidFill>
                    <a:schemeClr val="tx1"/>
                  </a:solidFill>
                  <a:round/>
                  <a:headEnd/>
                  <a:tailEnd/>
                </a:ln>
              </p:spPr>
              <p:txBody>
                <a:bodyPr anchor="ctr"/>
                <a:lstStyle/>
                <a:p>
                  <a:endParaRPr lang="zh-CN" altLang="en-US"/>
                </a:p>
              </p:txBody>
            </p:sp>
            <p:sp>
              <p:nvSpPr>
                <p:cNvPr id="133140" name="Oval 16"/>
                <p:cNvSpPr>
                  <a:spLocks noChangeArrowheads="1"/>
                </p:cNvSpPr>
                <p:nvPr/>
              </p:nvSpPr>
              <p:spPr bwMode="auto">
                <a:xfrm>
                  <a:off x="4473" y="2675"/>
                  <a:ext cx="94" cy="80"/>
                </a:xfrm>
                <a:prstGeom prst="ellipse">
                  <a:avLst/>
                </a:prstGeom>
                <a:solidFill>
                  <a:schemeClr val="tx1"/>
                </a:solidFill>
                <a:ln w="28575">
                  <a:solidFill>
                    <a:schemeClr val="tx1"/>
                  </a:solidFill>
                  <a:round/>
                  <a:headEnd/>
                  <a:tailEnd/>
                </a:ln>
              </p:spPr>
              <p:txBody>
                <a:bodyPr anchor="ctr"/>
                <a:lstStyle/>
                <a:p>
                  <a:endParaRPr lang="zh-CN" altLang="en-US"/>
                </a:p>
              </p:txBody>
            </p:sp>
            <p:sp>
              <p:nvSpPr>
                <p:cNvPr id="133141" name="Oval 17"/>
                <p:cNvSpPr>
                  <a:spLocks noChangeArrowheads="1"/>
                </p:cNvSpPr>
                <p:nvPr/>
              </p:nvSpPr>
              <p:spPr bwMode="auto">
                <a:xfrm>
                  <a:off x="3327" y="2675"/>
                  <a:ext cx="95" cy="80"/>
                </a:xfrm>
                <a:prstGeom prst="ellipse">
                  <a:avLst/>
                </a:prstGeom>
                <a:solidFill>
                  <a:schemeClr val="tx1"/>
                </a:solidFill>
                <a:ln w="28575">
                  <a:solidFill>
                    <a:schemeClr val="tx1"/>
                  </a:solidFill>
                  <a:round/>
                  <a:headEnd/>
                  <a:tailEnd/>
                </a:ln>
              </p:spPr>
              <p:txBody>
                <a:bodyPr anchor="ctr"/>
                <a:lstStyle/>
                <a:p>
                  <a:endParaRPr lang="zh-CN" altLang="en-US"/>
                </a:p>
              </p:txBody>
            </p:sp>
            <p:sp>
              <p:nvSpPr>
                <p:cNvPr id="133142" name="Line 20"/>
                <p:cNvSpPr>
                  <a:spLocks noChangeShapeType="1"/>
                </p:cNvSpPr>
                <p:nvPr/>
              </p:nvSpPr>
              <p:spPr bwMode="auto">
                <a:xfrm flipH="1">
                  <a:off x="2587" y="2717"/>
                  <a:ext cx="808" cy="0"/>
                </a:xfrm>
                <a:prstGeom prst="line">
                  <a:avLst/>
                </a:prstGeom>
                <a:noFill/>
                <a:ln w="28575">
                  <a:solidFill>
                    <a:schemeClr val="tx1"/>
                  </a:solidFill>
                  <a:round/>
                  <a:headEnd/>
                  <a:tailEnd/>
                </a:ln>
              </p:spPr>
              <p:txBody>
                <a:bodyPr anchor="ctr"/>
                <a:lstStyle/>
                <a:p>
                  <a:endParaRPr lang="zh-CN" altLang="en-US"/>
                </a:p>
              </p:txBody>
            </p:sp>
            <p:sp>
              <p:nvSpPr>
                <p:cNvPr id="133143" name="Line 21"/>
                <p:cNvSpPr>
                  <a:spLocks noChangeShapeType="1"/>
                </p:cNvSpPr>
                <p:nvPr/>
              </p:nvSpPr>
              <p:spPr bwMode="auto">
                <a:xfrm flipH="1" flipV="1">
                  <a:off x="2317" y="2354"/>
                  <a:ext cx="270" cy="363"/>
                </a:xfrm>
                <a:prstGeom prst="line">
                  <a:avLst/>
                </a:prstGeom>
                <a:noFill/>
                <a:ln w="38100">
                  <a:solidFill>
                    <a:schemeClr val="tx1"/>
                  </a:solidFill>
                  <a:round/>
                  <a:headEnd/>
                  <a:tailEnd/>
                </a:ln>
              </p:spPr>
              <p:txBody>
                <a:bodyPr anchor="ctr"/>
                <a:lstStyle/>
                <a:p>
                  <a:endParaRPr lang="zh-CN" altLang="en-US"/>
                </a:p>
              </p:txBody>
            </p:sp>
            <p:sp>
              <p:nvSpPr>
                <p:cNvPr id="133144" name="Line 22"/>
                <p:cNvSpPr>
                  <a:spLocks noChangeShapeType="1"/>
                </p:cNvSpPr>
                <p:nvPr/>
              </p:nvSpPr>
              <p:spPr bwMode="auto">
                <a:xfrm flipH="1">
                  <a:off x="1980" y="2387"/>
                  <a:ext cx="202" cy="262"/>
                </a:xfrm>
                <a:prstGeom prst="line">
                  <a:avLst/>
                </a:prstGeom>
                <a:noFill/>
                <a:ln w="38100">
                  <a:solidFill>
                    <a:schemeClr val="tx1"/>
                  </a:solidFill>
                  <a:round/>
                  <a:headEnd/>
                  <a:tailEnd/>
                </a:ln>
              </p:spPr>
              <p:txBody>
                <a:bodyPr anchor="ctr"/>
                <a:lstStyle/>
                <a:p>
                  <a:endParaRPr lang="zh-CN" altLang="en-US"/>
                </a:p>
              </p:txBody>
            </p:sp>
            <p:sp>
              <p:nvSpPr>
                <p:cNvPr id="133145" name="Line 23"/>
                <p:cNvSpPr>
                  <a:spLocks noChangeShapeType="1"/>
                </p:cNvSpPr>
                <p:nvPr/>
              </p:nvSpPr>
              <p:spPr bwMode="auto">
                <a:xfrm>
                  <a:off x="3365" y="2709"/>
                  <a:ext cx="0" cy="431"/>
                </a:xfrm>
                <a:prstGeom prst="line">
                  <a:avLst/>
                </a:prstGeom>
                <a:noFill/>
                <a:ln w="28575">
                  <a:solidFill>
                    <a:schemeClr val="tx1"/>
                  </a:solidFill>
                  <a:round/>
                  <a:headEnd/>
                  <a:tailEnd/>
                </a:ln>
              </p:spPr>
              <p:txBody>
                <a:bodyPr anchor="ctr"/>
                <a:lstStyle/>
                <a:p>
                  <a:endParaRPr lang="zh-CN" altLang="en-US"/>
                </a:p>
              </p:txBody>
            </p:sp>
            <p:sp>
              <p:nvSpPr>
                <p:cNvPr id="133146" name="Line 24"/>
                <p:cNvSpPr>
                  <a:spLocks noChangeShapeType="1"/>
                </p:cNvSpPr>
                <p:nvPr/>
              </p:nvSpPr>
              <p:spPr bwMode="auto">
                <a:xfrm rot="10800000" flipH="1">
                  <a:off x="2395" y="3097"/>
                  <a:ext cx="982" cy="2"/>
                </a:xfrm>
                <a:prstGeom prst="line">
                  <a:avLst/>
                </a:prstGeom>
                <a:noFill/>
                <a:ln w="28575">
                  <a:solidFill>
                    <a:schemeClr val="tx1"/>
                  </a:solidFill>
                  <a:round/>
                  <a:headEnd/>
                  <a:tailEnd type="triangle" w="med" len="med"/>
                </a:ln>
              </p:spPr>
              <p:txBody>
                <a:bodyPr anchor="ctr"/>
                <a:lstStyle/>
                <a:p>
                  <a:endParaRPr lang="zh-CN" altLang="en-US"/>
                </a:p>
              </p:txBody>
            </p:sp>
            <p:sp>
              <p:nvSpPr>
                <p:cNvPr id="133147" name="Line 25"/>
                <p:cNvSpPr>
                  <a:spLocks noChangeShapeType="1"/>
                </p:cNvSpPr>
                <p:nvPr/>
              </p:nvSpPr>
              <p:spPr bwMode="auto">
                <a:xfrm flipH="1" flipV="1">
                  <a:off x="2025" y="2573"/>
                  <a:ext cx="360" cy="525"/>
                </a:xfrm>
                <a:prstGeom prst="line">
                  <a:avLst/>
                </a:prstGeom>
                <a:noFill/>
                <a:ln w="38100">
                  <a:solidFill>
                    <a:schemeClr val="tx1"/>
                  </a:solidFill>
                  <a:round/>
                  <a:headEnd/>
                  <a:tailEnd type="triangle" w="med" len="med"/>
                </a:ln>
              </p:spPr>
              <p:txBody>
                <a:bodyPr anchor="ctr"/>
                <a:lstStyle/>
                <a:p>
                  <a:endParaRPr lang="zh-CN" altLang="en-US"/>
                </a:p>
              </p:txBody>
            </p:sp>
            <p:sp>
              <p:nvSpPr>
                <p:cNvPr id="133148" name="Line 26"/>
                <p:cNvSpPr>
                  <a:spLocks noChangeShapeType="1"/>
                </p:cNvSpPr>
                <p:nvPr/>
              </p:nvSpPr>
              <p:spPr bwMode="auto">
                <a:xfrm>
                  <a:off x="4517" y="2708"/>
                  <a:ext cx="0" cy="424"/>
                </a:xfrm>
                <a:prstGeom prst="line">
                  <a:avLst/>
                </a:prstGeom>
                <a:noFill/>
                <a:ln w="28575">
                  <a:solidFill>
                    <a:schemeClr val="tx1"/>
                  </a:solidFill>
                  <a:round/>
                  <a:headEnd/>
                  <a:tailEnd/>
                </a:ln>
              </p:spPr>
              <p:txBody>
                <a:bodyPr anchor="ctr"/>
                <a:lstStyle/>
                <a:p>
                  <a:endParaRPr lang="zh-CN" altLang="en-US"/>
                </a:p>
              </p:txBody>
            </p:sp>
            <p:sp>
              <p:nvSpPr>
                <p:cNvPr id="133149" name="Line 27"/>
                <p:cNvSpPr>
                  <a:spLocks noChangeShapeType="1"/>
                </p:cNvSpPr>
                <p:nvPr/>
              </p:nvSpPr>
              <p:spPr bwMode="auto">
                <a:xfrm>
                  <a:off x="4367" y="3132"/>
                  <a:ext cx="270" cy="0"/>
                </a:xfrm>
                <a:prstGeom prst="line">
                  <a:avLst/>
                </a:prstGeom>
                <a:noFill/>
                <a:ln w="28575">
                  <a:solidFill>
                    <a:schemeClr val="tx1"/>
                  </a:solidFill>
                  <a:round/>
                  <a:headEnd/>
                  <a:tailEnd/>
                </a:ln>
              </p:spPr>
              <p:txBody>
                <a:bodyPr anchor="ctr"/>
                <a:lstStyle/>
                <a:p>
                  <a:endParaRPr lang="zh-CN" altLang="en-US"/>
                </a:p>
              </p:txBody>
            </p:sp>
            <p:sp>
              <p:nvSpPr>
                <p:cNvPr id="133150" name="Line 28"/>
                <p:cNvSpPr>
                  <a:spLocks noChangeShapeType="1"/>
                </p:cNvSpPr>
                <p:nvPr/>
              </p:nvSpPr>
              <p:spPr bwMode="auto">
                <a:xfrm>
                  <a:off x="4392" y="3174"/>
                  <a:ext cx="233" cy="0"/>
                </a:xfrm>
                <a:prstGeom prst="line">
                  <a:avLst/>
                </a:prstGeom>
                <a:noFill/>
                <a:ln w="28575">
                  <a:solidFill>
                    <a:schemeClr val="tx1"/>
                  </a:solidFill>
                  <a:round/>
                  <a:headEnd/>
                  <a:tailEnd/>
                </a:ln>
              </p:spPr>
              <p:txBody>
                <a:bodyPr anchor="ctr"/>
                <a:lstStyle/>
                <a:p>
                  <a:endParaRPr lang="zh-CN" altLang="en-US"/>
                </a:p>
              </p:txBody>
            </p:sp>
            <p:sp>
              <p:nvSpPr>
                <p:cNvPr id="133151" name="Line 29"/>
                <p:cNvSpPr>
                  <a:spLocks noChangeShapeType="1"/>
                </p:cNvSpPr>
                <p:nvPr/>
              </p:nvSpPr>
              <p:spPr bwMode="auto">
                <a:xfrm>
                  <a:off x="4423" y="3216"/>
                  <a:ext cx="164" cy="0"/>
                </a:xfrm>
                <a:prstGeom prst="line">
                  <a:avLst/>
                </a:prstGeom>
                <a:noFill/>
                <a:ln w="28575">
                  <a:solidFill>
                    <a:schemeClr val="tx1"/>
                  </a:solidFill>
                  <a:round/>
                  <a:headEnd/>
                  <a:tailEnd/>
                </a:ln>
              </p:spPr>
              <p:txBody>
                <a:bodyPr anchor="ctr"/>
                <a:lstStyle/>
                <a:p>
                  <a:endParaRPr lang="zh-CN" altLang="en-US"/>
                </a:p>
              </p:txBody>
            </p:sp>
            <p:sp>
              <p:nvSpPr>
                <p:cNvPr id="133152" name="Rectangle 5"/>
                <p:cNvSpPr>
                  <a:spLocks noChangeArrowheads="1"/>
                </p:cNvSpPr>
                <p:nvPr/>
              </p:nvSpPr>
              <p:spPr bwMode="auto">
                <a:xfrm>
                  <a:off x="1067" y="1200"/>
                  <a:ext cx="539" cy="197"/>
                </a:xfrm>
                <a:prstGeom prst="rect">
                  <a:avLst/>
                </a:prstGeom>
                <a:noFill/>
                <a:ln w="28575">
                  <a:solidFill>
                    <a:schemeClr val="tx1"/>
                  </a:solidFill>
                  <a:miter lim="800000"/>
                  <a:headEnd/>
                  <a:tailEnd/>
                </a:ln>
              </p:spPr>
              <p:txBody>
                <a:bodyPr anchor="ctr"/>
                <a:lstStyle/>
                <a:p>
                  <a:endParaRPr lang="zh-CN" altLang="en-US"/>
                </a:p>
              </p:txBody>
            </p:sp>
            <p:sp>
              <p:nvSpPr>
                <p:cNvPr id="133153" name="Text Box 10"/>
                <p:cNvSpPr txBox="1">
                  <a:spLocks noChangeArrowheads="1"/>
                </p:cNvSpPr>
                <p:nvPr/>
              </p:nvSpPr>
              <p:spPr bwMode="auto">
                <a:xfrm>
                  <a:off x="2026" y="1830"/>
                  <a:ext cx="432" cy="525"/>
                </a:xfrm>
                <a:prstGeom prst="rect">
                  <a:avLst/>
                </a:prstGeom>
                <a:noFill/>
                <a:ln w="28575">
                  <a:solidFill>
                    <a:schemeClr val="tx1"/>
                  </a:solidFill>
                  <a:miter lim="800000"/>
                  <a:headEnd/>
                  <a:tailEnd/>
                </a:ln>
              </p:spPr>
              <p:txBody>
                <a:bodyPr vert="eaVert" anchor="ctr"/>
                <a:lstStyle/>
                <a:p>
                  <a:pPr algn="ctr" eaLnBrk="0" hangingPunct="0"/>
                  <a:r>
                    <a:rPr lang="en-US" altLang="zh-CN" sz="1600" b="1">
                      <a:latin typeface="Times New Roman" pitchFamily="18" charset="0"/>
                    </a:rPr>
                    <a:t>SPD</a:t>
                  </a:r>
                </a:p>
              </p:txBody>
            </p:sp>
            <p:sp>
              <p:nvSpPr>
                <p:cNvPr id="133154" name="Rectangle 14"/>
                <p:cNvSpPr>
                  <a:spLocks noChangeArrowheads="1"/>
                </p:cNvSpPr>
                <p:nvPr/>
              </p:nvSpPr>
              <p:spPr bwMode="auto">
                <a:xfrm>
                  <a:off x="2923" y="2616"/>
                  <a:ext cx="1954" cy="197"/>
                </a:xfrm>
                <a:prstGeom prst="rect">
                  <a:avLst/>
                </a:prstGeom>
                <a:noFill/>
                <a:ln w="28575">
                  <a:solidFill>
                    <a:schemeClr val="tx1"/>
                  </a:solidFill>
                  <a:miter lim="800000"/>
                  <a:headEnd/>
                  <a:tailEnd/>
                </a:ln>
              </p:spPr>
              <p:txBody>
                <a:bodyPr anchor="ctr"/>
                <a:lstStyle/>
                <a:p>
                  <a:endParaRPr lang="zh-CN" altLang="en-US"/>
                </a:p>
              </p:txBody>
            </p:sp>
            <p:sp>
              <p:nvSpPr>
                <p:cNvPr id="133155" name="Rectangle 19"/>
                <p:cNvSpPr>
                  <a:spLocks noChangeArrowheads="1"/>
                </p:cNvSpPr>
                <p:nvPr/>
              </p:nvSpPr>
              <p:spPr bwMode="auto">
                <a:xfrm>
                  <a:off x="3924" y="1829"/>
                  <a:ext cx="359" cy="262"/>
                </a:xfrm>
                <a:prstGeom prst="rect">
                  <a:avLst/>
                </a:prstGeom>
                <a:noFill/>
                <a:ln w="28575">
                  <a:solidFill>
                    <a:schemeClr val="tx1"/>
                  </a:solidFill>
                  <a:miter lim="800000"/>
                  <a:headEnd/>
                  <a:tailEnd/>
                </a:ln>
              </p:spPr>
              <p:txBody>
                <a:bodyPr anchor="ctr"/>
                <a:lstStyle/>
                <a:p>
                  <a:pPr algn="ctr" eaLnBrk="0" hangingPunct="0"/>
                  <a:r>
                    <a:rPr lang="en-US" altLang="zh-CN" sz="1600" b="1">
                      <a:latin typeface="Times New Roman" pitchFamily="18" charset="0"/>
                    </a:rPr>
                    <a:t>E/1</a:t>
                  </a:r>
                </a:p>
              </p:txBody>
            </p:sp>
          </p:grpSp>
          <p:sp>
            <p:nvSpPr>
              <p:cNvPr id="133133" name="Line 36"/>
              <p:cNvSpPr>
                <a:spLocks noChangeShapeType="1"/>
              </p:cNvSpPr>
              <p:nvPr/>
            </p:nvSpPr>
            <p:spPr bwMode="auto">
              <a:xfrm>
                <a:off x="4091" y="1296"/>
                <a:ext cx="0" cy="545"/>
              </a:xfrm>
              <a:prstGeom prst="line">
                <a:avLst/>
              </a:prstGeom>
              <a:noFill/>
              <a:ln w="28575">
                <a:solidFill>
                  <a:schemeClr val="tx1"/>
                </a:solidFill>
                <a:round/>
                <a:headEnd/>
                <a:tailEnd/>
              </a:ln>
            </p:spPr>
            <p:txBody>
              <a:bodyPr wrap="none"/>
              <a:lstStyle/>
              <a:p>
                <a:endParaRPr lang="zh-CN" altLang="en-US"/>
              </a:p>
            </p:txBody>
          </p:sp>
        </p:grpSp>
      </p:grpSp>
      <p:sp>
        <p:nvSpPr>
          <p:cNvPr id="133124" name="Rectangle 31"/>
          <p:cNvSpPr>
            <a:spLocks noChangeArrowheads="1"/>
          </p:cNvSpPr>
          <p:nvPr/>
        </p:nvSpPr>
        <p:spPr bwMode="auto">
          <a:xfrm>
            <a:off x="857250" y="5430838"/>
            <a:ext cx="7315200" cy="368300"/>
          </a:xfrm>
          <a:prstGeom prst="rect">
            <a:avLst/>
          </a:prstGeom>
          <a:noFill/>
          <a:ln w="9525">
            <a:noFill/>
            <a:miter lim="800000"/>
            <a:headEnd/>
            <a:tailEnd/>
          </a:ln>
        </p:spPr>
        <p:txBody>
          <a:bodyPr>
            <a:spAutoFit/>
          </a:bodyPr>
          <a:lstStyle/>
          <a:p>
            <a:pPr algn="ctr"/>
            <a:r>
              <a:rPr kumimoji="1" lang="en-US" altLang="zh-CN" sz="1200" b="1">
                <a:solidFill>
                  <a:schemeClr val="tx2"/>
                </a:solidFill>
                <a:latin typeface="Times New Roman" pitchFamily="18" charset="0"/>
              </a:rPr>
              <a:t>                                                          </a:t>
            </a:r>
            <a:r>
              <a:rPr kumimoji="1" lang="en-US" altLang="zh-CN" b="1">
                <a:solidFill>
                  <a:srgbClr val="C00000"/>
                </a:solidFill>
                <a:latin typeface="Times New Roman" pitchFamily="18" charset="0"/>
              </a:rPr>
              <a:t>b≤0.5m                        </a:t>
            </a:r>
            <a:r>
              <a:rPr kumimoji="1" lang="zh-CN" altLang="en-US" b="1">
                <a:latin typeface="Times New Roman" pitchFamily="18" charset="0"/>
              </a:rPr>
              <a:t>总接地端子或保护母线 </a:t>
            </a:r>
          </a:p>
        </p:txBody>
      </p:sp>
      <p:sp>
        <p:nvSpPr>
          <p:cNvPr id="133125" name="矩形 35"/>
          <p:cNvSpPr>
            <a:spLocks noChangeArrowheads="1"/>
          </p:cNvSpPr>
          <p:nvPr/>
        </p:nvSpPr>
        <p:spPr bwMode="auto">
          <a:xfrm>
            <a:off x="1785938" y="2928938"/>
            <a:ext cx="500062" cy="1755775"/>
          </a:xfrm>
          <a:prstGeom prst="rect">
            <a:avLst/>
          </a:prstGeom>
          <a:noFill/>
          <a:ln w="9525">
            <a:noFill/>
            <a:miter lim="800000"/>
            <a:headEnd/>
            <a:tailEnd/>
          </a:ln>
        </p:spPr>
        <p:txBody>
          <a:bodyPr>
            <a:spAutoFit/>
          </a:bodyPr>
          <a:lstStyle/>
          <a:p>
            <a:r>
              <a:rPr lang="zh-CN" altLang="en-US" b="1">
                <a:solidFill>
                  <a:srgbClr val="C00000"/>
                </a:solidFill>
              </a:rPr>
              <a:t>凯文接线方式</a:t>
            </a:r>
          </a:p>
        </p:txBody>
      </p:sp>
      <p:sp>
        <p:nvSpPr>
          <p:cNvPr id="133126" name="Rectangle 32"/>
          <p:cNvSpPr>
            <a:spLocks noChangeArrowheads="1"/>
          </p:cNvSpPr>
          <p:nvPr/>
        </p:nvSpPr>
        <p:spPr bwMode="auto">
          <a:xfrm>
            <a:off x="685800" y="5997575"/>
            <a:ext cx="8458200" cy="647700"/>
          </a:xfrm>
          <a:prstGeom prst="rect">
            <a:avLst/>
          </a:prstGeom>
          <a:noFill/>
          <a:ln w="9525">
            <a:noFill/>
            <a:miter lim="800000"/>
            <a:headEnd/>
            <a:tailEnd/>
          </a:ln>
        </p:spPr>
        <p:txBody>
          <a:bodyPr>
            <a:spAutoFit/>
          </a:bodyPr>
          <a:lstStyle/>
          <a:p>
            <a:pPr algn="ctr"/>
            <a:r>
              <a:rPr kumimoji="1" lang="zh-CN" altLang="en-US" b="1">
                <a:latin typeface="Times New Roman" pitchFamily="18" charset="0"/>
              </a:rPr>
              <a:t>电涌保护器（</a:t>
            </a:r>
            <a:r>
              <a:rPr kumimoji="1" lang="en-US" altLang="zh-CN" b="1">
                <a:latin typeface="Times New Roman" pitchFamily="18" charset="0"/>
              </a:rPr>
              <a:t>SPD</a:t>
            </a:r>
            <a:r>
              <a:rPr kumimoji="1" lang="zh-CN" altLang="en-US" b="1">
                <a:latin typeface="Times New Roman" pitchFamily="18" charset="0"/>
              </a:rPr>
              <a:t>）安装在靠近电气</a:t>
            </a:r>
          </a:p>
          <a:p>
            <a:pPr algn="ctr"/>
            <a:r>
              <a:rPr kumimoji="1" lang="zh-CN" altLang="en-US" b="1">
                <a:latin typeface="Times New Roman" pitchFamily="18" charset="0"/>
              </a:rPr>
              <a:t>装置电源进线端的示例 </a:t>
            </a:r>
          </a:p>
        </p:txBody>
      </p:sp>
      <p:sp>
        <p:nvSpPr>
          <p:cNvPr id="38" name="Rectangle 2"/>
          <p:cNvSpPr txBox="1">
            <a:spLocks noChangeArrowheads="1"/>
          </p:cNvSpPr>
          <p:nvPr/>
        </p:nvSpPr>
        <p:spPr bwMode="auto">
          <a:xfrm>
            <a:off x="571500" y="785813"/>
            <a:ext cx="8177213" cy="655637"/>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33128" name="矩形 38"/>
          <p:cNvSpPr>
            <a:spLocks noChangeArrowheads="1"/>
          </p:cNvSpPr>
          <p:nvPr/>
        </p:nvSpPr>
        <p:spPr bwMode="auto">
          <a:xfrm>
            <a:off x="642938" y="1385888"/>
            <a:ext cx="3567112" cy="400050"/>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12</a:t>
            </a:r>
            <a:r>
              <a:rPr lang="zh-CN" altLang="en-US" sz="2000" b="1">
                <a:solidFill>
                  <a:srgbClr val="0070C0"/>
                </a:solidFill>
              </a:rPr>
              <a:t>）电涌保护器的具体规定</a:t>
            </a:r>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6"/>
          <p:cNvSpPr>
            <a:spLocks noChangeArrowheads="1"/>
          </p:cNvSpPr>
          <p:nvPr/>
        </p:nvSpPr>
        <p:spPr bwMode="auto">
          <a:xfrm>
            <a:off x="571529" y="1786720"/>
            <a:ext cx="8072437" cy="4524187"/>
          </a:xfrm>
          <a:prstGeom prst="rect">
            <a:avLst/>
          </a:prstGeom>
          <a:noFill/>
          <a:ln w="9525">
            <a:noFill/>
            <a:miter lim="800000"/>
            <a:headEnd/>
            <a:tailEnd/>
          </a:ln>
        </p:spPr>
        <p:txBody>
          <a:bodyPr>
            <a:spAutoFit/>
          </a:bodyPr>
          <a:lstStyle/>
          <a:p>
            <a:pPr>
              <a:lnSpc>
                <a:spcPts val="3500"/>
              </a:lnSpc>
            </a:pPr>
            <a:r>
              <a:rPr lang="zh-CN" altLang="en-US" sz="2000" b="1" dirty="0">
                <a:solidFill>
                  <a:srgbClr val="C00000"/>
                </a:solidFill>
              </a:rPr>
              <a:t>        第十七条    </a:t>
            </a:r>
            <a:r>
              <a:rPr lang="zh-CN" altLang="en-US" sz="2000" b="1" dirty="0">
                <a:solidFill>
                  <a:srgbClr val="0070C0"/>
                </a:solidFill>
              </a:rPr>
              <a:t>防雷装置实行竣工验收制度</a:t>
            </a:r>
            <a:r>
              <a:rPr lang="zh-CN" altLang="en-US" sz="2000" b="1" dirty="0"/>
              <a:t>。 </a:t>
            </a:r>
          </a:p>
          <a:p>
            <a:pPr>
              <a:lnSpc>
                <a:spcPts val="3500"/>
              </a:lnSpc>
            </a:pPr>
            <a:r>
              <a:rPr lang="zh-CN" altLang="en-US" sz="2000" b="1" dirty="0"/>
              <a:t>　　县级以上</a:t>
            </a:r>
            <a:r>
              <a:rPr lang="zh-CN" altLang="en-US" sz="2000" b="1" dirty="0">
                <a:solidFill>
                  <a:srgbClr val="0070C0"/>
                </a:solidFill>
              </a:rPr>
              <a:t>地方气象主管机构负责本行政区域内的防雷装置的竣工验收</a:t>
            </a:r>
            <a:r>
              <a:rPr lang="zh-CN" altLang="en-US" sz="2000" b="1" dirty="0"/>
              <a:t>。 </a:t>
            </a:r>
          </a:p>
          <a:p>
            <a:pPr>
              <a:lnSpc>
                <a:spcPts val="3500"/>
              </a:lnSpc>
            </a:pPr>
            <a:r>
              <a:rPr lang="zh-CN" altLang="en-US" sz="2000" b="1" dirty="0"/>
              <a:t>　　负责验收的气象主管机构接到申请后，应当根据具有相应资质的</a:t>
            </a:r>
            <a:r>
              <a:rPr lang="zh-CN" altLang="en-US" sz="2000" b="1" dirty="0">
                <a:solidFill>
                  <a:srgbClr val="0070C0"/>
                </a:solidFill>
              </a:rPr>
              <a:t>防雷装置</a:t>
            </a:r>
            <a:r>
              <a:rPr lang="zh-CN" altLang="en-US" sz="2000" b="1" dirty="0"/>
              <a:t>检测机构出具的检测报告进行核实。符合要求的，由气象主管机构出具验收文件。</a:t>
            </a:r>
            <a:r>
              <a:rPr lang="zh-CN" altLang="en-US" sz="2000" b="1" dirty="0">
                <a:solidFill>
                  <a:srgbClr val="0070C0"/>
                </a:solidFill>
              </a:rPr>
              <a:t>不符合要求的，</a:t>
            </a:r>
            <a:r>
              <a:rPr lang="zh-CN" altLang="en-US" sz="2000" b="1" dirty="0"/>
              <a:t>负责验收的气象主管机构提出整改要求，申请单位</a:t>
            </a:r>
            <a:r>
              <a:rPr lang="zh-CN" altLang="en-US" sz="2000" b="1" dirty="0">
                <a:solidFill>
                  <a:srgbClr val="0070C0"/>
                </a:solidFill>
              </a:rPr>
              <a:t>整改后重新申请竣工验收</a:t>
            </a:r>
            <a:r>
              <a:rPr lang="zh-CN" altLang="en-US" sz="2000" b="1" dirty="0"/>
              <a:t>。</a:t>
            </a:r>
            <a:r>
              <a:rPr lang="zh-CN" altLang="en-US" sz="2000" b="1" dirty="0">
                <a:solidFill>
                  <a:srgbClr val="0070C0"/>
                </a:solidFill>
              </a:rPr>
              <a:t>未取得验收合格文件的防雷装置，不得投入使用</a:t>
            </a:r>
            <a:r>
              <a:rPr lang="zh-CN" altLang="en-US" sz="2000" b="1" dirty="0"/>
              <a:t>。 </a:t>
            </a:r>
          </a:p>
          <a:p>
            <a:pPr>
              <a:lnSpc>
                <a:spcPts val="3500"/>
              </a:lnSpc>
            </a:pPr>
            <a:r>
              <a:rPr lang="zh-CN" altLang="en-US" sz="2000" b="1" dirty="0"/>
              <a:t>　　</a:t>
            </a:r>
            <a:r>
              <a:rPr lang="zh-CN" altLang="en-US" sz="2000" b="1" dirty="0">
                <a:solidFill>
                  <a:srgbClr val="C00000"/>
                </a:solidFill>
              </a:rPr>
              <a:t>第十八条</a:t>
            </a:r>
            <a:r>
              <a:rPr lang="zh-CN" altLang="en-US" sz="2000" b="1" dirty="0"/>
              <a:t>  </a:t>
            </a:r>
            <a:r>
              <a:rPr lang="zh-CN" altLang="en-US" sz="2000" b="1" u="sng" dirty="0">
                <a:solidFill>
                  <a:srgbClr val="0070C0"/>
                </a:solidFill>
              </a:rPr>
              <a:t>出具检测报告的防雷装置检测机构，应当对隐蔽工程进行逐项检测，并对检测结果负责</a:t>
            </a:r>
            <a:r>
              <a:rPr lang="zh-CN" altLang="en-US" sz="2000" b="1" dirty="0"/>
              <a:t>。</a:t>
            </a:r>
            <a:r>
              <a:rPr lang="zh-CN" altLang="en-US" sz="2000" b="1" dirty="0">
                <a:solidFill>
                  <a:srgbClr val="C00000"/>
                </a:solidFill>
              </a:rPr>
              <a:t>检测报告作为竣工验收的技术依据。 </a:t>
            </a:r>
          </a:p>
        </p:txBody>
      </p:sp>
      <p:sp>
        <p:nvSpPr>
          <p:cNvPr id="21507" name="矩形 7"/>
          <p:cNvSpPr>
            <a:spLocks noChangeArrowheads="1"/>
          </p:cNvSpPr>
          <p:nvPr/>
        </p:nvSpPr>
        <p:spPr bwMode="auto">
          <a:xfrm>
            <a:off x="500063" y="1143778"/>
            <a:ext cx="8331200" cy="461962"/>
          </a:xfrm>
          <a:prstGeom prst="rect">
            <a:avLst/>
          </a:prstGeom>
          <a:noFill/>
          <a:ln w="9525">
            <a:noFill/>
            <a:miter lim="800000"/>
            <a:headEnd/>
            <a:tailEnd/>
          </a:ln>
        </p:spPr>
        <p:txBody>
          <a:bodyPr wrap="none">
            <a:spAutoFit/>
          </a:bodyPr>
          <a:lstStyle/>
          <a:p>
            <a:r>
              <a:rPr lang="zh-CN" altLang="en-US" sz="2400" b="1" dirty="0">
                <a:solidFill>
                  <a:srgbClr val="FF0000"/>
                </a:solidFill>
                <a:latin typeface="黑体" pitchFamily="2" charset="-122"/>
                <a:ea typeface="黑体" pitchFamily="2" charset="-122"/>
              </a:rPr>
              <a:t>中国气象局令　第</a:t>
            </a:r>
            <a:r>
              <a:rPr lang="en-US" altLang="zh-CN" sz="2400" b="1" dirty="0">
                <a:solidFill>
                  <a:srgbClr val="FF0000"/>
                </a:solidFill>
                <a:latin typeface="黑体" pitchFamily="2" charset="-122"/>
                <a:ea typeface="黑体" pitchFamily="2" charset="-122"/>
              </a:rPr>
              <a:t>24</a:t>
            </a:r>
            <a:r>
              <a:rPr lang="zh-CN" altLang="en-US" sz="2400" b="1" dirty="0">
                <a:solidFill>
                  <a:srgbClr val="FF0000"/>
                </a:solidFill>
                <a:latin typeface="黑体" pitchFamily="2" charset="-122"/>
                <a:ea typeface="黑体" pitchFamily="2" charset="-122"/>
              </a:rPr>
              <a:t>号（新修订：自</a:t>
            </a:r>
            <a:r>
              <a:rPr lang="en-US" altLang="zh-CN" sz="2400" b="1" dirty="0">
                <a:solidFill>
                  <a:srgbClr val="FF0000"/>
                </a:solidFill>
                <a:latin typeface="黑体" pitchFamily="2" charset="-122"/>
                <a:ea typeface="黑体" pitchFamily="2" charset="-122"/>
              </a:rPr>
              <a:t>2013</a:t>
            </a:r>
            <a:r>
              <a:rPr lang="zh-CN" altLang="en-US" sz="2400" b="1" dirty="0">
                <a:solidFill>
                  <a:srgbClr val="FF0000"/>
                </a:solidFill>
                <a:latin typeface="黑体" pitchFamily="2" charset="-122"/>
                <a:ea typeface="黑体" pitchFamily="2" charset="-122"/>
              </a:rPr>
              <a:t>年</a:t>
            </a:r>
            <a:r>
              <a:rPr lang="en-US" altLang="zh-CN" sz="2400" b="1" dirty="0">
                <a:solidFill>
                  <a:srgbClr val="FF0000"/>
                </a:solidFill>
                <a:latin typeface="黑体" pitchFamily="2" charset="-122"/>
                <a:ea typeface="黑体" pitchFamily="2" charset="-122"/>
              </a:rPr>
              <a:t>6</a:t>
            </a:r>
            <a:r>
              <a:rPr lang="zh-CN" altLang="en-US" sz="2400" b="1" dirty="0">
                <a:solidFill>
                  <a:srgbClr val="FF0000"/>
                </a:solidFill>
                <a:latin typeface="黑体" pitchFamily="2" charset="-122"/>
                <a:ea typeface="黑体" pitchFamily="2" charset="-122"/>
              </a:rPr>
              <a:t>月</a:t>
            </a:r>
            <a:r>
              <a:rPr lang="en-US" altLang="zh-CN" sz="2400" b="1" dirty="0">
                <a:solidFill>
                  <a:srgbClr val="FF0000"/>
                </a:solidFill>
                <a:latin typeface="黑体" pitchFamily="2" charset="-122"/>
                <a:ea typeface="黑体" pitchFamily="2" charset="-122"/>
              </a:rPr>
              <a:t>1</a:t>
            </a:r>
            <a:r>
              <a:rPr lang="zh-CN" altLang="en-US" sz="2400" b="1" dirty="0">
                <a:solidFill>
                  <a:srgbClr val="FF0000"/>
                </a:solidFill>
                <a:latin typeface="黑体" pitchFamily="2" charset="-122"/>
                <a:ea typeface="黑体" pitchFamily="2" charset="-122"/>
              </a:rPr>
              <a:t>日起施行）</a:t>
            </a:r>
          </a:p>
        </p:txBody>
      </p:sp>
    </p:spTree>
  </p:cSld>
  <p:clrMapOvr>
    <a:masterClrMapping/>
  </p:clrMapOvr>
  <p:transition>
    <p:randomBar dir="ver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213" y="2133600"/>
            <a:ext cx="7715250" cy="2378075"/>
          </a:xfrm>
          <a:prstGeom prst="rect">
            <a:avLst/>
          </a:prstGeom>
          <a:noFill/>
        </p:spPr>
        <p:txBody>
          <a:bodyPr>
            <a:spAutoFit/>
          </a:bodyPr>
          <a:lstStyle/>
          <a:p>
            <a:pPr>
              <a:lnSpc>
                <a:spcPts val="6000"/>
              </a:lnSpc>
              <a:defRPr/>
            </a:pPr>
            <a:r>
              <a:rPr lang="zh-CN" altLang="en-US" sz="2800" b="1" dirty="0">
                <a:solidFill>
                  <a:schemeClr val="accent6"/>
                </a:solidFill>
                <a:latin typeface="黑体" pitchFamily="49" charset="-122"/>
                <a:ea typeface="黑体" pitchFamily="49" charset="-122"/>
              </a:rPr>
              <a:t>    本次讲座，主要讲述了本人结合防雷工作实践对防雷装置检测和验收规范的理解。由于时间、水平有限，说的不到之处，敬请谅解！</a:t>
            </a:r>
          </a:p>
        </p:txBody>
      </p:sp>
      <p:sp>
        <p:nvSpPr>
          <p:cNvPr id="5" name="TextBox 4"/>
          <p:cNvSpPr txBox="1"/>
          <p:nvPr/>
        </p:nvSpPr>
        <p:spPr>
          <a:xfrm>
            <a:off x="785813" y="1571625"/>
            <a:ext cx="1441450" cy="523875"/>
          </a:xfrm>
          <a:prstGeom prst="rect">
            <a:avLst/>
          </a:prstGeom>
          <a:noFill/>
        </p:spPr>
        <p:txBody>
          <a:bodyPr wrap="none">
            <a:spAutoFit/>
          </a:bodyPr>
          <a:lstStyle/>
          <a:p>
            <a:pPr>
              <a:defRPr/>
            </a:pPr>
            <a:r>
              <a:rPr lang="zh-CN" altLang="en-US" sz="2800" b="1" dirty="0">
                <a:solidFill>
                  <a:schemeClr val="accent6"/>
                </a:solidFill>
                <a:latin typeface="黑体" pitchFamily="49" charset="-122"/>
                <a:ea typeface="黑体" pitchFamily="49" charset="-122"/>
              </a:rPr>
              <a:t>结 语：</a:t>
            </a:r>
          </a:p>
        </p:txBody>
      </p:sp>
      <p:sp>
        <p:nvSpPr>
          <p:cNvPr id="134148" name="TextBox 5"/>
          <p:cNvSpPr txBox="1">
            <a:spLocks noChangeArrowheads="1"/>
          </p:cNvSpPr>
          <p:nvPr/>
        </p:nvSpPr>
        <p:spPr bwMode="auto">
          <a:xfrm>
            <a:off x="3000375" y="4645025"/>
            <a:ext cx="3443288" cy="914400"/>
          </a:xfrm>
          <a:prstGeom prst="rect">
            <a:avLst/>
          </a:prstGeom>
          <a:noFill/>
          <a:ln w="9525">
            <a:noFill/>
            <a:miter lim="800000"/>
            <a:headEnd/>
            <a:tailEnd/>
          </a:ln>
        </p:spPr>
        <p:txBody>
          <a:bodyPr>
            <a:spAutoFit/>
          </a:bodyPr>
          <a:lstStyle/>
          <a:p>
            <a:r>
              <a:rPr lang="zh-CN" altLang="en-US" sz="5400">
                <a:solidFill>
                  <a:srgbClr val="C00000"/>
                </a:solidFill>
                <a:latin typeface="隶书" pitchFamily="49" charset="-122"/>
                <a:ea typeface="隶书" pitchFamily="49" charset="-122"/>
              </a:rPr>
              <a:t>谢   谢！</a:t>
            </a:r>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a:spLocks noChangeArrowheads="1"/>
          </p:cNvSpPr>
          <p:nvPr/>
        </p:nvSpPr>
        <p:spPr bwMode="auto">
          <a:xfrm>
            <a:off x="571500" y="1785938"/>
            <a:ext cx="8143875" cy="4567237"/>
          </a:xfrm>
          <a:prstGeom prst="rect">
            <a:avLst/>
          </a:prstGeom>
          <a:noFill/>
          <a:ln w="9525">
            <a:noFill/>
            <a:miter lim="800000"/>
            <a:headEnd/>
            <a:tailEnd/>
          </a:ln>
        </p:spPr>
        <p:txBody>
          <a:bodyPr>
            <a:spAutoFit/>
          </a:bodyPr>
          <a:lstStyle/>
          <a:p>
            <a:pPr>
              <a:lnSpc>
                <a:spcPts val="3200"/>
              </a:lnSpc>
            </a:pPr>
            <a:r>
              <a:rPr lang="zh-CN" altLang="en-US" dirty="0">
                <a:solidFill>
                  <a:srgbClr val="FF0000"/>
                </a:solidFill>
              </a:rPr>
              <a:t>   </a:t>
            </a:r>
            <a:r>
              <a:rPr lang="zh-CN" altLang="en-US" sz="2000" dirty="0">
                <a:solidFill>
                  <a:srgbClr val="FF0000"/>
                </a:solidFill>
              </a:rPr>
              <a:t>     </a:t>
            </a:r>
            <a:r>
              <a:rPr lang="zh-CN" altLang="en-US" sz="2000" b="1" dirty="0">
                <a:solidFill>
                  <a:srgbClr val="FF0000"/>
                </a:solidFill>
              </a:rPr>
              <a:t>第十九条 </a:t>
            </a:r>
            <a:r>
              <a:rPr lang="zh-CN" altLang="en-US" sz="2000" b="1" dirty="0">
                <a:solidFill>
                  <a:srgbClr val="0070C0"/>
                </a:solidFill>
              </a:rPr>
              <a:t>投入使用后的防雷装置实行定期检测制度。防雷装置应当每年检测一次，对爆炸和火灾危险环境场所的防雷装置应当每半年检测一次。 </a:t>
            </a:r>
          </a:p>
          <a:p>
            <a:pPr>
              <a:lnSpc>
                <a:spcPts val="3200"/>
              </a:lnSpc>
            </a:pPr>
            <a:r>
              <a:rPr lang="zh-CN" altLang="en-US" sz="2000" b="1" dirty="0"/>
              <a:t>　　</a:t>
            </a:r>
            <a:r>
              <a:rPr lang="zh-CN" altLang="en-US" sz="2000" b="1" dirty="0">
                <a:solidFill>
                  <a:srgbClr val="FF0000"/>
                </a:solidFill>
              </a:rPr>
              <a:t>第二十条</a:t>
            </a:r>
            <a:r>
              <a:rPr lang="zh-CN" altLang="en-US" sz="2000" b="1" dirty="0"/>
              <a:t> 对从事防雷装置检测的机构实行资质认定。具体办法由国务院气象主管机构另行制定。 </a:t>
            </a:r>
          </a:p>
          <a:p>
            <a:pPr>
              <a:lnSpc>
                <a:spcPts val="3200"/>
              </a:lnSpc>
            </a:pPr>
            <a:r>
              <a:rPr lang="zh-CN" altLang="en-US" sz="2000" b="1" dirty="0"/>
              <a:t>　　</a:t>
            </a:r>
            <a:r>
              <a:rPr lang="zh-CN" altLang="en-US" sz="2000" b="1" dirty="0">
                <a:solidFill>
                  <a:srgbClr val="FF0000"/>
                </a:solidFill>
              </a:rPr>
              <a:t>第二十一条  </a:t>
            </a:r>
            <a:r>
              <a:rPr lang="zh-CN" altLang="en-US" sz="2000" b="1" dirty="0">
                <a:solidFill>
                  <a:srgbClr val="0070C0"/>
                </a:solidFill>
              </a:rPr>
              <a:t>防雷装置检测机构对防雷装置检测后，应当出具检测报告。不合格的，提出整改意见。</a:t>
            </a:r>
            <a:r>
              <a:rPr lang="zh-CN" altLang="en-US" sz="2000" b="1" dirty="0"/>
              <a:t>被检测单位拒不整改或者整改不合格的，防雷装置检测机构应当报告当地气象主管机构，由当地气象主管机构依法作出处理。 </a:t>
            </a:r>
          </a:p>
          <a:p>
            <a:pPr>
              <a:lnSpc>
                <a:spcPts val="3200"/>
              </a:lnSpc>
            </a:pPr>
            <a:r>
              <a:rPr lang="zh-CN" altLang="en-US" sz="2000" b="1" dirty="0"/>
              <a:t>　　</a:t>
            </a:r>
            <a:r>
              <a:rPr lang="zh-CN" altLang="en-US" sz="2000" b="1" u="sng" dirty="0">
                <a:solidFill>
                  <a:srgbClr val="FF0000"/>
                </a:solidFill>
              </a:rPr>
              <a:t>防雷装置检测机构应当执行国家有关标准和规范，出具的防雷装置检测报告必须真实可靠</a:t>
            </a:r>
            <a:r>
              <a:rPr lang="zh-CN" altLang="en-US" sz="2000" b="1" dirty="0"/>
              <a:t>。 </a:t>
            </a:r>
          </a:p>
        </p:txBody>
      </p:sp>
      <p:sp>
        <p:nvSpPr>
          <p:cNvPr id="22531" name="矩形 4"/>
          <p:cNvSpPr>
            <a:spLocks noChangeArrowheads="1"/>
          </p:cNvSpPr>
          <p:nvPr/>
        </p:nvSpPr>
        <p:spPr bwMode="auto">
          <a:xfrm>
            <a:off x="500063" y="1143000"/>
            <a:ext cx="8331200" cy="461963"/>
          </a:xfrm>
          <a:prstGeom prst="rect">
            <a:avLst/>
          </a:prstGeom>
          <a:noFill/>
          <a:ln w="9525">
            <a:noFill/>
            <a:miter lim="800000"/>
            <a:headEnd/>
            <a:tailEnd/>
          </a:ln>
        </p:spPr>
        <p:txBody>
          <a:bodyPr wrap="none">
            <a:spAutoFit/>
          </a:bodyPr>
          <a:lstStyle/>
          <a:p>
            <a:r>
              <a:rPr lang="zh-CN" altLang="en-US" sz="2400" b="1">
                <a:solidFill>
                  <a:srgbClr val="FF0000"/>
                </a:solidFill>
                <a:latin typeface="黑体" pitchFamily="2" charset="-122"/>
                <a:ea typeface="黑体" pitchFamily="2" charset="-122"/>
              </a:rPr>
              <a:t>中国气象局令　第</a:t>
            </a:r>
            <a:r>
              <a:rPr lang="en-US" altLang="zh-CN" sz="2400" b="1">
                <a:solidFill>
                  <a:srgbClr val="FF0000"/>
                </a:solidFill>
                <a:latin typeface="黑体" pitchFamily="2" charset="-122"/>
                <a:ea typeface="黑体" pitchFamily="2" charset="-122"/>
              </a:rPr>
              <a:t>24</a:t>
            </a:r>
            <a:r>
              <a:rPr lang="zh-CN" altLang="en-US" sz="2400" b="1">
                <a:solidFill>
                  <a:srgbClr val="FF0000"/>
                </a:solidFill>
                <a:latin typeface="黑体" pitchFamily="2" charset="-122"/>
                <a:ea typeface="黑体" pitchFamily="2" charset="-122"/>
              </a:rPr>
              <a:t>号（新修订：自</a:t>
            </a:r>
            <a:r>
              <a:rPr lang="en-US" altLang="zh-CN" sz="2400" b="1">
                <a:solidFill>
                  <a:srgbClr val="FF0000"/>
                </a:solidFill>
                <a:latin typeface="黑体" pitchFamily="2" charset="-122"/>
                <a:ea typeface="黑体" pitchFamily="2" charset="-122"/>
              </a:rPr>
              <a:t>2013</a:t>
            </a:r>
            <a:r>
              <a:rPr lang="zh-CN" altLang="en-US" sz="2400" b="1">
                <a:solidFill>
                  <a:srgbClr val="FF0000"/>
                </a:solidFill>
                <a:latin typeface="黑体" pitchFamily="2" charset="-122"/>
                <a:ea typeface="黑体" pitchFamily="2" charset="-122"/>
              </a:rPr>
              <a:t>年</a:t>
            </a:r>
            <a:r>
              <a:rPr lang="en-US" altLang="zh-CN" sz="2400" b="1">
                <a:solidFill>
                  <a:srgbClr val="FF0000"/>
                </a:solidFill>
                <a:latin typeface="黑体" pitchFamily="2" charset="-122"/>
                <a:ea typeface="黑体" pitchFamily="2" charset="-122"/>
              </a:rPr>
              <a:t>6</a:t>
            </a:r>
            <a:r>
              <a:rPr lang="zh-CN" altLang="en-US" sz="2400" b="1">
                <a:solidFill>
                  <a:srgbClr val="FF0000"/>
                </a:solidFill>
                <a:latin typeface="黑体" pitchFamily="2" charset="-122"/>
                <a:ea typeface="黑体" pitchFamily="2" charset="-122"/>
              </a:rPr>
              <a:t>月</a:t>
            </a:r>
            <a:r>
              <a:rPr lang="en-US" altLang="zh-CN" sz="2400" b="1">
                <a:solidFill>
                  <a:srgbClr val="FF0000"/>
                </a:solidFill>
                <a:latin typeface="黑体" pitchFamily="2" charset="-122"/>
                <a:ea typeface="黑体" pitchFamily="2" charset="-122"/>
              </a:rPr>
              <a:t>1</a:t>
            </a:r>
            <a:r>
              <a:rPr lang="zh-CN" altLang="en-US" sz="2400" b="1">
                <a:solidFill>
                  <a:srgbClr val="FF0000"/>
                </a:solidFill>
                <a:latin typeface="黑体" pitchFamily="2" charset="-122"/>
                <a:ea typeface="黑体" pitchFamily="2" charset="-122"/>
              </a:rPr>
              <a:t>日起施行）</a:t>
            </a: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3"/>
          <p:cNvSpPr>
            <a:spLocks noChangeArrowheads="1"/>
          </p:cNvSpPr>
          <p:nvPr/>
        </p:nvSpPr>
        <p:spPr bwMode="auto">
          <a:xfrm>
            <a:off x="785813" y="2286786"/>
            <a:ext cx="7643812" cy="3466205"/>
          </a:xfrm>
          <a:prstGeom prst="rect">
            <a:avLst/>
          </a:prstGeom>
          <a:noFill/>
          <a:ln w="9525">
            <a:noFill/>
            <a:miter lim="800000"/>
            <a:headEnd/>
            <a:tailEnd/>
          </a:ln>
        </p:spPr>
        <p:txBody>
          <a:bodyPr>
            <a:spAutoFit/>
          </a:bodyPr>
          <a:lstStyle/>
          <a:p>
            <a:pPr>
              <a:lnSpc>
                <a:spcPts val="4500"/>
              </a:lnSpc>
            </a:pPr>
            <a:r>
              <a:rPr lang="zh-CN" altLang="en-US" sz="2000" b="1" dirty="0">
                <a:solidFill>
                  <a:schemeClr val="bg1"/>
                </a:solidFill>
              </a:rPr>
              <a:t>        </a:t>
            </a:r>
            <a:r>
              <a:rPr lang="zh-CN" altLang="en-US" sz="2000" b="1" dirty="0">
                <a:solidFill>
                  <a:srgbClr val="C00000"/>
                </a:solidFill>
              </a:rPr>
              <a:t>第二十二条</a:t>
            </a:r>
            <a:r>
              <a:rPr lang="zh-CN" altLang="en-US" sz="2000" b="1" dirty="0">
                <a:solidFill>
                  <a:schemeClr val="bg1"/>
                </a:solidFill>
              </a:rPr>
              <a:t>  </a:t>
            </a:r>
            <a:r>
              <a:rPr lang="zh-CN" altLang="en-US" sz="2000" b="1" dirty="0">
                <a:solidFill>
                  <a:srgbClr val="0070C0"/>
                </a:solidFill>
              </a:rPr>
              <a:t>防雷装置所有人或受托人应当指定专人负责，做好防雷装置的日常维护工作</a:t>
            </a:r>
            <a:r>
              <a:rPr lang="zh-CN" altLang="en-US" sz="2000" b="1" dirty="0"/>
              <a:t>。发现防雷装置存在隐患时，应当及时采取措施进行处理。 </a:t>
            </a:r>
          </a:p>
          <a:p>
            <a:pPr>
              <a:lnSpc>
                <a:spcPts val="4500"/>
              </a:lnSpc>
            </a:pPr>
            <a:r>
              <a:rPr lang="zh-CN" altLang="en-US" sz="2000" b="1" dirty="0"/>
              <a:t>　　</a:t>
            </a:r>
            <a:r>
              <a:rPr lang="zh-CN" altLang="en-US" sz="2000" b="1" dirty="0">
                <a:solidFill>
                  <a:srgbClr val="C00000"/>
                </a:solidFill>
              </a:rPr>
              <a:t>第二十三条</a:t>
            </a:r>
            <a:r>
              <a:rPr lang="zh-CN" altLang="en-US" sz="2000" b="1" dirty="0"/>
              <a:t> </a:t>
            </a:r>
            <a:r>
              <a:rPr lang="zh-CN" altLang="en-US" sz="2000" b="1" dirty="0">
                <a:solidFill>
                  <a:srgbClr val="0070C0"/>
                </a:solidFill>
              </a:rPr>
              <a:t>已安装防雷装置的单位或者个人应当主动委托有相应资质的防雷装置检测机构进行定期检测，并接受当地气象主管机构和当地人民政府安全生产管理部门的管理和监督检查</a:t>
            </a:r>
            <a:r>
              <a:rPr lang="zh-CN" altLang="en-US" sz="2000" b="1" dirty="0"/>
              <a:t>。 </a:t>
            </a:r>
          </a:p>
        </p:txBody>
      </p:sp>
      <p:sp>
        <p:nvSpPr>
          <p:cNvPr id="23555" name="矩形 4"/>
          <p:cNvSpPr>
            <a:spLocks noChangeArrowheads="1"/>
          </p:cNvSpPr>
          <p:nvPr/>
        </p:nvSpPr>
        <p:spPr bwMode="auto">
          <a:xfrm>
            <a:off x="500063" y="1500188"/>
            <a:ext cx="8331200" cy="461962"/>
          </a:xfrm>
          <a:prstGeom prst="rect">
            <a:avLst/>
          </a:prstGeom>
          <a:noFill/>
          <a:ln w="9525">
            <a:noFill/>
            <a:miter lim="800000"/>
            <a:headEnd/>
            <a:tailEnd/>
          </a:ln>
        </p:spPr>
        <p:txBody>
          <a:bodyPr wrap="none">
            <a:spAutoFit/>
          </a:bodyPr>
          <a:lstStyle/>
          <a:p>
            <a:r>
              <a:rPr lang="zh-CN" altLang="en-US" sz="2400" b="1">
                <a:solidFill>
                  <a:srgbClr val="FF0000"/>
                </a:solidFill>
                <a:latin typeface="黑体" pitchFamily="2" charset="-122"/>
                <a:ea typeface="黑体" pitchFamily="2" charset="-122"/>
              </a:rPr>
              <a:t>中国气象局令　第</a:t>
            </a:r>
            <a:r>
              <a:rPr lang="en-US" altLang="zh-CN" sz="2400" b="1">
                <a:solidFill>
                  <a:srgbClr val="FF0000"/>
                </a:solidFill>
                <a:latin typeface="黑体" pitchFamily="2" charset="-122"/>
                <a:ea typeface="黑体" pitchFamily="2" charset="-122"/>
              </a:rPr>
              <a:t>24</a:t>
            </a:r>
            <a:r>
              <a:rPr lang="zh-CN" altLang="en-US" sz="2400" b="1">
                <a:solidFill>
                  <a:srgbClr val="FF0000"/>
                </a:solidFill>
                <a:latin typeface="黑体" pitchFamily="2" charset="-122"/>
                <a:ea typeface="黑体" pitchFamily="2" charset="-122"/>
              </a:rPr>
              <a:t>号（新修订：自</a:t>
            </a:r>
            <a:r>
              <a:rPr lang="en-US" altLang="zh-CN" sz="2400" b="1">
                <a:solidFill>
                  <a:srgbClr val="FF0000"/>
                </a:solidFill>
                <a:latin typeface="黑体" pitchFamily="2" charset="-122"/>
                <a:ea typeface="黑体" pitchFamily="2" charset="-122"/>
              </a:rPr>
              <a:t>2013</a:t>
            </a:r>
            <a:r>
              <a:rPr lang="zh-CN" altLang="en-US" sz="2400" b="1">
                <a:solidFill>
                  <a:srgbClr val="FF0000"/>
                </a:solidFill>
                <a:latin typeface="黑体" pitchFamily="2" charset="-122"/>
                <a:ea typeface="黑体" pitchFamily="2" charset="-122"/>
              </a:rPr>
              <a:t>年</a:t>
            </a:r>
            <a:r>
              <a:rPr lang="en-US" altLang="zh-CN" sz="2400" b="1">
                <a:solidFill>
                  <a:srgbClr val="FF0000"/>
                </a:solidFill>
                <a:latin typeface="黑体" pitchFamily="2" charset="-122"/>
                <a:ea typeface="黑体" pitchFamily="2" charset="-122"/>
              </a:rPr>
              <a:t>6</a:t>
            </a:r>
            <a:r>
              <a:rPr lang="zh-CN" altLang="en-US" sz="2400" b="1">
                <a:solidFill>
                  <a:srgbClr val="FF0000"/>
                </a:solidFill>
                <a:latin typeface="黑体" pitchFamily="2" charset="-122"/>
                <a:ea typeface="黑体" pitchFamily="2" charset="-122"/>
              </a:rPr>
              <a:t>月</a:t>
            </a:r>
            <a:r>
              <a:rPr lang="en-US" altLang="zh-CN" sz="2400" b="1">
                <a:solidFill>
                  <a:srgbClr val="FF0000"/>
                </a:solidFill>
                <a:latin typeface="黑体" pitchFamily="2" charset="-122"/>
                <a:ea typeface="黑体" pitchFamily="2" charset="-122"/>
              </a:rPr>
              <a:t>1</a:t>
            </a:r>
            <a:r>
              <a:rPr lang="zh-CN" altLang="en-US" sz="2400" b="1">
                <a:solidFill>
                  <a:srgbClr val="FF0000"/>
                </a:solidFill>
                <a:latin typeface="黑体" pitchFamily="2" charset="-122"/>
                <a:ea typeface="黑体" pitchFamily="2" charset="-122"/>
              </a:rPr>
              <a:t>日起施行）</a:t>
            </a:r>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71563" y="1572406"/>
            <a:ext cx="6858000" cy="4062972"/>
          </a:xfrm>
          <a:prstGeom prst="rect">
            <a:avLst/>
          </a:prstGeom>
        </p:spPr>
        <p:txBody>
          <a:bodyPr>
            <a:spAutoFit/>
          </a:bodyPr>
          <a:lstStyle/>
          <a:p>
            <a:pPr>
              <a:lnSpc>
                <a:spcPts val="3500"/>
              </a:lnSpc>
              <a:defRPr/>
            </a:pPr>
            <a:r>
              <a:rPr lang="en-US" altLang="zh-CN" sz="2000" b="1" dirty="0">
                <a:solidFill>
                  <a:srgbClr val="C00000"/>
                </a:solidFill>
                <a:latin typeface="+mj-ea"/>
                <a:ea typeface="+mj-ea"/>
              </a:rPr>
              <a:t>1.《</a:t>
            </a:r>
            <a:r>
              <a:rPr lang="zh-CN" altLang="en-US" sz="2000" b="1" dirty="0">
                <a:solidFill>
                  <a:srgbClr val="C00000"/>
                </a:solidFill>
                <a:latin typeface="+mj-ea"/>
                <a:ea typeface="+mj-ea"/>
              </a:rPr>
              <a:t>建筑物防雷设计规范</a:t>
            </a:r>
            <a:r>
              <a:rPr lang="en-US" altLang="zh-CN" sz="2000" b="1" dirty="0">
                <a:solidFill>
                  <a:srgbClr val="C00000"/>
                </a:solidFill>
                <a:latin typeface="+mj-ea"/>
                <a:ea typeface="+mj-ea"/>
              </a:rPr>
              <a:t>》GB 50057-2010</a:t>
            </a:r>
            <a:r>
              <a:rPr lang="zh-CN" altLang="en-US" sz="2000" b="1" dirty="0">
                <a:solidFill>
                  <a:srgbClr val="C00000"/>
                </a:solidFill>
                <a:latin typeface="+mj-ea"/>
                <a:ea typeface="+mj-ea"/>
              </a:rPr>
              <a:t>；</a:t>
            </a:r>
            <a:endParaRPr lang="en-US" altLang="zh-CN" sz="2000" b="1" dirty="0">
              <a:solidFill>
                <a:srgbClr val="C00000"/>
              </a:solidFill>
              <a:latin typeface="+mj-ea"/>
              <a:ea typeface="+mj-ea"/>
            </a:endParaRPr>
          </a:p>
          <a:p>
            <a:pPr>
              <a:lnSpc>
                <a:spcPts val="3500"/>
              </a:lnSpc>
              <a:defRPr/>
            </a:pPr>
            <a:r>
              <a:rPr lang="en-US" altLang="zh-CN" sz="2000" b="1" dirty="0">
                <a:solidFill>
                  <a:srgbClr val="C00000"/>
                </a:solidFill>
                <a:latin typeface="+mj-ea"/>
                <a:ea typeface="+mj-ea"/>
              </a:rPr>
              <a:t>2.《</a:t>
            </a:r>
            <a:r>
              <a:rPr lang="zh-CN" altLang="en-US" sz="2000" b="1" dirty="0">
                <a:solidFill>
                  <a:srgbClr val="C00000"/>
                </a:solidFill>
                <a:latin typeface="+mj-ea"/>
                <a:ea typeface="+mj-ea"/>
              </a:rPr>
              <a:t>建筑物防雷装置检测技术规范</a:t>
            </a:r>
            <a:r>
              <a:rPr lang="en-US" altLang="zh-CN" sz="2000" b="1" dirty="0">
                <a:solidFill>
                  <a:srgbClr val="C00000"/>
                </a:solidFill>
                <a:latin typeface="+mj-ea"/>
                <a:ea typeface="+mj-ea"/>
              </a:rPr>
              <a:t>》GB/T 21431-2008</a:t>
            </a:r>
            <a:r>
              <a:rPr lang="zh-CN" altLang="en-US" sz="2000" b="1" dirty="0">
                <a:solidFill>
                  <a:srgbClr val="C00000"/>
                </a:solidFill>
                <a:latin typeface="+mj-ea"/>
                <a:ea typeface="+mj-ea"/>
              </a:rPr>
              <a:t>；</a:t>
            </a:r>
          </a:p>
          <a:p>
            <a:pPr>
              <a:lnSpc>
                <a:spcPts val="3500"/>
              </a:lnSpc>
              <a:defRPr/>
            </a:pPr>
            <a:r>
              <a:rPr lang="en-US" altLang="zh-CN" sz="2000" b="1" dirty="0">
                <a:solidFill>
                  <a:srgbClr val="C00000"/>
                </a:solidFill>
                <a:latin typeface="+mj-ea"/>
                <a:ea typeface="+mj-ea"/>
              </a:rPr>
              <a:t>3.《</a:t>
            </a:r>
            <a:r>
              <a:rPr lang="zh-CN" altLang="en-US" sz="2000" b="1" dirty="0">
                <a:solidFill>
                  <a:srgbClr val="C00000"/>
                </a:solidFill>
                <a:latin typeface="+mj-ea"/>
                <a:ea typeface="+mj-ea"/>
              </a:rPr>
              <a:t>建筑物防雷工程施工与质量验收规范</a:t>
            </a:r>
            <a:r>
              <a:rPr lang="en-US" altLang="zh-CN" sz="2000" b="1" dirty="0">
                <a:solidFill>
                  <a:srgbClr val="C00000"/>
                </a:solidFill>
                <a:latin typeface="+mj-ea"/>
                <a:ea typeface="+mj-ea"/>
              </a:rPr>
              <a:t>》GB50601-2010</a:t>
            </a:r>
            <a:r>
              <a:rPr lang="zh-CN" altLang="en-US" sz="2000" b="1" dirty="0">
                <a:solidFill>
                  <a:srgbClr val="C00000"/>
                </a:solidFill>
                <a:latin typeface="+mj-ea"/>
                <a:ea typeface="+mj-ea"/>
              </a:rPr>
              <a:t>；</a:t>
            </a:r>
          </a:p>
          <a:p>
            <a:pPr>
              <a:lnSpc>
                <a:spcPts val="3500"/>
              </a:lnSpc>
              <a:defRPr/>
            </a:pPr>
            <a:r>
              <a:rPr lang="en-US" altLang="zh-CN" sz="2000" b="1" dirty="0">
                <a:latin typeface="+mj-ea"/>
                <a:ea typeface="+mj-ea"/>
              </a:rPr>
              <a:t>4.《</a:t>
            </a:r>
            <a:r>
              <a:rPr lang="zh-CN" altLang="en-US" sz="2000" b="1" dirty="0">
                <a:latin typeface="+mj-ea"/>
                <a:ea typeface="+mj-ea"/>
              </a:rPr>
              <a:t>低压配电系统的电涌保护器（</a:t>
            </a:r>
            <a:r>
              <a:rPr lang="en-US" altLang="zh-CN" sz="2000" b="1" dirty="0">
                <a:latin typeface="+mj-ea"/>
                <a:ea typeface="+mj-ea"/>
              </a:rPr>
              <a:t>SPD</a:t>
            </a:r>
            <a:r>
              <a:rPr lang="zh-CN" altLang="en-US" sz="2000" b="1" dirty="0">
                <a:latin typeface="+mj-ea"/>
                <a:ea typeface="+mj-ea"/>
              </a:rPr>
              <a:t>）选择和使用导则</a:t>
            </a:r>
            <a:r>
              <a:rPr lang="en-US" altLang="zh-CN" sz="2000" b="1" dirty="0">
                <a:latin typeface="+mj-ea"/>
                <a:ea typeface="+mj-ea"/>
              </a:rPr>
              <a:t>》    GB/T18802.12-2006</a:t>
            </a:r>
            <a:r>
              <a:rPr lang="zh-CN" altLang="en-US" sz="2000" b="1" dirty="0">
                <a:latin typeface="+mj-ea"/>
                <a:ea typeface="+mj-ea"/>
              </a:rPr>
              <a:t>；</a:t>
            </a:r>
          </a:p>
          <a:p>
            <a:pPr>
              <a:lnSpc>
                <a:spcPts val="3500"/>
              </a:lnSpc>
              <a:defRPr/>
            </a:pPr>
            <a:r>
              <a:rPr lang="en-US" altLang="zh-CN" sz="2000" b="1" dirty="0">
                <a:latin typeface="+mj-ea"/>
                <a:ea typeface="+mj-ea"/>
              </a:rPr>
              <a:t>5.《</a:t>
            </a:r>
            <a:r>
              <a:rPr lang="zh-CN" altLang="en-US" sz="2000" b="1" dirty="0">
                <a:latin typeface="+mj-ea"/>
                <a:ea typeface="+mj-ea"/>
              </a:rPr>
              <a:t>电信和信号网络电涌保护器（</a:t>
            </a:r>
            <a:r>
              <a:rPr lang="en-US" altLang="zh-CN" sz="2000" b="1" dirty="0">
                <a:latin typeface="+mj-ea"/>
                <a:ea typeface="+mj-ea"/>
              </a:rPr>
              <a:t>SPD</a:t>
            </a:r>
            <a:r>
              <a:rPr lang="zh-CN" altLang="en-US" sz="2000" b="1" dirty="0">
                <a:latin typeface="+mj-ea"/>
                <a:ea typeface="+mj-ea"/>
              </a:rPr>
              <a:t>）选择和使用导则</a:t>
            </a:r>
            <a:r>
              <a:rPr lang="en-US" altLang="zh-CN" sz="2000" b="1" dirty="0">
                <a:latin typeface="+mj-ea"/>
                <a:ea typeface="+mj-ea"/>
              </a:rPr>
              <a:t>》GB/T18802.22-2008</a:t>
            </a:r>
            <a:r>
              <a:rPr lang="zh-CN" altLang="en-US" sz="2000" b="1" dirty="0">
                <a:latin typeface="+mj-ea"/>
                <a:ea typeface="+mj-ea"/>
              </a:rPr>
              <a:t>；</a:t>
            </a:r>
          </a:p>
          <a:p>
            <a:pPr>
              <a:lnSpc>
                <a:spcPts val="3500"/>
              </a:lnSpc>
              <a:defRPr/>
            </a:pPr>
            <a:r>
              <a:rPr lang="en-US" altLang="zh-CN" sz="2000" b="1" dirty="0">
                <a:latin typeface="+mj-ea"/>
                <a:ea typeface="+mj-ea"/>
              </a:rPr>
              <a:t>6.《</a:t>
            </a:r>
            <a:r>
              <a:rPr lang="zh-CN" altLang="en-US" sz="2000" b="1" dirty="0">
                <a:latin typeface="+mj-ea"/>
                <a:ea typeface="+mj-ea"/>
              </a:rPr>
              <a:t>电涌保护器（</a:t>
            </a:r>
            <a:r>
              <a:rPr lang="en-US" altLang="zh-CN" sz="2000" b="1" dirty="0">
                <a:latin typeface="+mj-ea"/>
                <a:ea typeface="+mj-ea"/>
              </a:rPr>
              <a:t>SPD</a:t>
            </a:r>
            <a:r>
              <a:rPr lang="zh-CN" altLang="en-US" sz="2000" b="1" dirty="0">
                <a:latin typeface="+mj-ea"/>
                <a:ea typeface="+mj-ea"/>
              </a:rPr>
              <a:t>）测试试验方法</a:t>
            </a:r>
            <a:r>
              <a:rPr lang="en-US" altLang="zh-CN" sz="2000" b="1" dirty="0">
                <a:latin typeface="+mj-ea"/>
                <a:ea typeface="+mj-ea"/>
              </a:rPr>
              <a:t>》QX/T 108-2009</a:t>
            </a:r>
            <a:r>
              <a:rPr lang="zh-CN" altLang="en-US" sz="2000" b="1" dirty="0">
                <a:latin typeface="+mj-ea"/>
                <a:ea typeface="+mj-ea"/>
              </a:rPr>
              <a:t>；</a:t>
            </a:r>
            <a:endParaRPr lang="en-US" altLang="zh-CN" sz="2000" b="1" dirty="0">
              <a:latin typeface="+mj-ea"/>
              <a:ea typeface="+mj-ea"/>
            </a:endParaRPr>
          </a:p>
          <a:p>
            <a:pPr>
              <a:lnSpc>
                <a:spcPts val="3500"/>
              </a:lnSpc>
              <a:defRPr/>
            </a:pPr>
            <a:r>
              <a:rPr lang="en-US" altLang="zh-CN" sz="2000" b="1" dirty="0">
                <a:solidFill>
                  <a:srgbClr val="C00000"/>
                </a:solidFill>
                <a:latin typeface="+mj-ea"/>
                <a:ea typeface="+mj-ea"/>
              </a:rPr>
              <a:t>7.《</a:t>
            </a:r>
            <a:r>
              <a:rPr lang="zh-CN" altLang="en-US" sz="2000" b="1" dirty="0">
                <a:solidFill>
                  <a:srgbClr val="C00000"/>
                </a:solidFill>
                <a:latin typeface="+mj-ea"/>
                <a:ea typeface="+mj-ea"/>
              </a:rPr>
              <a:t>建筑物电子信息系统防雷技术规范</a:t>
            </a:r>
            <a:r>
              <a:rPr lang="en-US" altLang="zh-CN" sz="2000" b="1" dirty="0">
                <a:solidFill>
                  <a:srgbClr val="C00000"/>
                </a:solidFill>
                <a:latin typeface="+mj-ea"/>
                <a:ea typeface="+mj-ea"/>
              </a:rPr>
              <a:t>》GB 50343-2012</a:t>
            </a:r>
            <a:endParaRPr lang="zh-CN" altLang="en-US" sz="2000" b="1" dirty="0">
              <a:solidFill>
                <a:srgbClr val="C00000"/>
              </a:solidFill>
              <a:latin typeface="+mj-ea"/>
              <a:ea typeface="+mj-ea"/>
            </a:endParaRPr>
          </a:p>
        </p:txBody>
      </p:sp>
      <p:sp>
        <p:nvSpPr>
          <p:cNvPr id="24579" name="TextBox 8"/>
          <p:cNvSpPr txBox="1">
            <a:spLocks noChangeArrowheads="1"/>
          </p:cNvSpPr>
          <p:nvPr/>
        </p:nvSpPr>
        <p:spPr bwMode="auto">
          <a:xfrm>
            <a:off x="857224" y="1039005"/>
            <a:ext cx="2351087" cy="461963"/>
          </a:xfrm>
          <a:prstGeom prst="rect">
            <a:avLst/>
          </a:prstGeom>
          <a:noFill/>
          <a:ln w="9525">
            <a:noFill/>
            <a:miter lim="800000"/>
            <a:headEnd/>
            <a:tailEnd/>
          </a:ln>
        </p:spPr>
        <p:txBody>
          <a:bodyPr wrap="none">
            <a:spAutoFit/>
          </a:bodyPr>
          <a:lstStyle/>
          <a:p>
            <a:r>
              <a:rPr lang="en-US" altLang="zh-CN" sz="2400" b="1" dirty="0">
                <a:solidFill>
                  <a:srgbClr val="FF0000"/>
                </a:solidFill>
                <a:latin typeface="黑体" pitchFamily="2" charset="-122"/>
                <a:ea typeface="黑体" pitchFamily="2" charset="-122"/>
              </a:rPr>
              <a:t>·</a:t>
            </a:r>
            <a:r>
              <a:rPr lang="zh-CN" altLang="en-US" sz="2400" b="1" dirty="0">
                <a:solidFill>
                  <a:srgbClr val="FF0000"/>
                </a:solidFill>
                <a:latin typeface="黑体" pitchFamily="2" charset="-122"/>
                <a:ea typeface="黑体" pitchFamily="2" charset="-122"/>
              </a:rPr>
              <a:t>主要技术标准</a:t>
            </a:r>
          </a:p>
        </p:txBody>
      </p:sp>
      <p:sp>
        <p:nvSpPr>
          <p:cNvPr id="4" name="TextBox 3"/>
          <p:cNvSpPr txBox="1"/>
          <p:nvPr/>
        </p:nvSpPr>
        <p:spPr>
          <a:xfrm>
            <a:off x="357158" y="5846544"/>
            <a:ext cx="8552341" cy="369332"/>
          </a:xfrm>
          <a:prstGeom prst="rect">
            <a:avLst/>
          </a:prstGeom>
          <a:noFill/>
        </p:spPr>
        <p:txBody>
          <a:bodyPr wrap="none" rtlCol="0">
            <a:spAutoFit/>
          </a:bodyPr>
          <a:lstStyle/>
          <a:p>
            <a:r>
              <a:rPr lang="zh-CN" altLang="en-US" b="1" i="1" u="sng" dirty="0" smtClean="0">
                <a:solidFill>
                  <a:srgbClr val="FF0000"/>
                </a:solidFill>
              </a:rPr>
              <a:t>此外，还应结合石油、化工、爆炸危险场所防雷技术规范要求、标准，综合考虑。</a:t>
            </a:r>
            <a:endParaRPr lang="zh-CN" altLang="en-US" b="1" i="1" u="sng" dirty="0">
              <a:solidFill>
                <a:srgbClr val="FF0000"/>
              </a:solidFill>
            </a:endParaRPr>
          </a:p>
        </p:txBody>
      </p:sp>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7025" y="1500188"/>
            <a:ext cx="3898900" cy="714375"/>
          </a:xfrm>
        </p:spPr>
        <p:txBody>
          <a:bodyPr/>
          <a:lstStyle/>
          <a:p>
            <a:pPr eaLnBrk="1" hangingPunct="1"/>
            <a:r>
              <a:rPr lang="en-US" altLang="zh-CN" sz="2400" b="1" smtClean="0">
                <a:solidFill>
                  <a:srgbClr val="C00000"/>
                </a:solidFill>
                <a:latin typeface="宋体" pitchFamily="2" charset="-122"/>
              </a:rPr>
              <a:t>·</a:t>
            </a:r>
            <a:r>
              <a:rPr lang="zh-CN" altLang="en-US" sz="2400" b="1" smtClean="0">
                <a:solidFill>
                  <a:srgbClr val="C00000"/>
                </a:solidFill>
                <a:latin typeface="宋体" pitchFamily="2" charset="-122"/>
              </a:rPr>
              <a:t>常用的检测仪器</a:t>
            </a:r>
          </a:p>
        </p:txBody>
      </p:sp>
      <p:sp>
        <p:nvSpPr>
          <p:cNvPr id="26627" name="矩形 8"/>
          <p:cNvSpPr>
            <a:spLocks noChangeArrowheads="1"/>
          </p:cNvSpPr>
          <p:nvPr/>
        </p:nvSpPr>
        <p:spPr bwMode="auto">
          <a:xfrm>
            <a:off x="285750" y="2170113"/>
            <a:ext cx="4572000" cy="4475162"/>
          </a:xfrm>
          <a:prstGeom prst="rect">
            <a:avLst/>
          </a:prstGeom>
          <a:noFill/>
          <a:ln w="9525">
            <a:noFill/>
            <a:miter lim="800000"/>
            <a:headEnd/>
            <a:tailEnd/>
          </a:ln>
        </p:spPr>
        <p:txBody>
          <a:bodyPr>
            <a:spAutoFit/>
          </a:bodyPr>
          <a:lstStyle/>
          <a:p>
            <a:r>
              <a:rPr lang="en-US" altLang="zh-CN" b="1"/>
              <a:t>1.</a:t>
            </a:r>
            <a:r>
              <a:rPr lang="zh-CN" altLang="en-US" b="1"/>
              <a:t>接地电阻测试仪</a:t>
            </a:r>
          </a:p>
          <a:p>
            <a:r>
              <a:rPr lang="en-US" altLang="zh-CN" b="1"/>
              <a:t>2.</a:t>
            </a:r>
            <a:r>
              <a:rPr lang="zh-CN" altLang="en-US" b="1"/>
              <a:t>环路电阻测试仪器</a:t>
            </a:r>
          </a:p>
          <a:p>
            <a:r>
              <a:rPr lang="en-US" altLang="zh-CN" b="1"/>
              <a:t>3.</a:t>
            </a:r>
            <a:r>
              <a:rPr lang="zh-CN" altLang="en-US" b="1"/>
              <a:t>防雷元件测试仪（压敏电阻测试仪器）</a:t>
            </a:r>
          </a:p>
          <a:p>
            <a:r>
              <a:rPr lang="en-US" altLang="zh-CN" b="1"/>
              <a:t>4.</a:t>
            </a:r>
            <a:r>
              <a:rPr lang="zh-CN" altLang="en-US" b="1"/>
              <a:t>兆欧表（绝缘电阻表）</a:t>
            </a:r>
          </a:p>
          <a:p>
            <a:r>
              <a:rPr lang="en-US" altLang="zh-CN" b="1"/>
              <a:t>5.</a:t>
            </a:r>
            <a:r>
              <a:rPr lang="zh-CN" altLang="en-US" b="1"/>
              <a:t>万用表</a:t>
            </a:r>
          </a:p>
          <a:p>
            <a:r>
              <a:rPr lang="en-US" altLang="zh-CN" b="1"/>
              <a:t>6.</a:t>
            </a:r>
            <a:r>
              <a:rPr lang="zh-CN" altLang="en-US" b="1"/>
              <a:t>便携式示波器</a:t>
            </a:r>
          </a:p>
          <a:p>
            <a:r>
              <a:rPr lang="en-US" altLang="zh-CN" b="1"/>
              <a:t>7.</a:t>
            </a:r>
            <a:r>
              <a:rPr lang="zh-CN" altLang="en-US" b="1"/>
              <a:t>电力质量分析仪</a:t>
            </a:r>
          </a:p>
          <a:p>
            <a:r>
              <a:rPr lang="en-US" altLang="zh-CN" b="1"/>
              <a:t>8.</a:t>
            </a:r>
            <a:r>
              <a:rPr lang="zh-CN" altLang="en-US" b="1"/>
              <a:t>温度计、湿度仪</a:t>
            </a:r>
          </a:p>
          <a:p>
            <a:r>
              <a:rPr lang="en-US" altLang="zh-CN" b="1"/>
              <a:t>9.</a:t>
            </a:r>
            <a:r>
              <a:rPr lang="zh-CN" altLang="en-US" b="1"/>
              <a:t>游标卡尺、皮尺、钢卷尺</a:t>
            </a:r>
          </a:p>
          <a:p>
            <a:r>
              <a:rPr lang="en-US" altLang="zh-CN" b="1"/>
              <a:t>10.</a:t>
            </a:r>
            <a:r>
              <a:rPr lang="zh-CN" altLang="en-US" b="1"/>
              <a:t>经纬仪（全站仪）</a:t>
            </a:r>
          </a:p>
          <a:p>
            <a:r>
              <a:rPr lang="en-US" altLang="zh-CN" b="1"/>
              <a:t>11.</a:t>
            </a:r>
            <a:r>
              <a:rPr lang="zh-CN" altLang="en-US" b="1"/>
              <a:t>接触电阻测试仪（微欧姆计）</a:t>
            </a:r>
          </a:p>
          <a:p>
            <a:r>
              <a:rPr lang="en-US" altLang="zh-CN" b="1"/>
              <a:t>12.</a:t>
            </a:r>
            <a:r>
              <a:rPr lang="zh-CN" altLang="en-US" b="1"/>
              <a:t>望远镜</a:t>
            </a:r>
          </a:p>
          <a:p>
            <a:r>
              <a:rPr lang="en-US" altLang="zh-CN" b="1"/>
              <a:t>13.GPS</a:t>
            </a:r>
          </a:p>
          <a:p>
            <a:r>
              <a:rPr lang="en-US" altLang="zh-CN" b="1"/>
              <a:t>14</a:t>
            </a:r>
            <a:r>
              <a:rPr lang="zh-CN" altLang="en-US" b="1"/>
              <a:t>多功能网络线路测试仪</a:t>
            </a:r>
            <a:endParaRPr lang="en-US" altLang="zh-CN" b="1"/>
          </a:p>
          <a:p>
            <a:r>
              <a:rPr lang="en-US" altLang="zh-CN" b="1"/>
              <a:t>15.</a:t>
            </a:r>
            <a:r>
              <a:rPr lang="zh-CN" altLang="en-US" b="1"/>
              <a:t>计算器等等</a:t>
            </a:r>
          </a:p>
          <a:p>
            <a:pPr>
              <a:lnSpc>
                <a:spcPct val="80000"/>
              </a:lnSpc>
            </a:pPr>
            <a:endParaRPr lang="en-US" altLang="zh-CN" b="1"/>
          </a:p>
        </p:txBody>
      </p:sp>
      <p:cxnSp>
        <p:nvCxnSpPr>
          <p:cNvPr id="10" name="直接连接符 9"/>
          <p:cNvCxnSpPr/>
          <p:nvPr/>
        </p:nvCxnSpPr>
        <p:spPr>
          <a:xfrm rot="16200000" flipH="1">
            <a:off x="2213769" y="4001294"/>
            <a:ext cx="4787900" cy="71438"/>
          </a:xfrm>
          <a:prstGeom prst="line">
            <a:avLst/>
          </a:prstGeom>
          <a:ln w="6350">
            <a:prstDash val="sysDot"/>
          </a:ln>
        </p:spPr>
        <p:style>
          <a:lnRef idx="1">
            <a:schemeClr val="accent6"/>
          </a:lnRef>
          <a:fillRef idx="0">
            <a:schemeClr val="accent6"/>
          </a:fillRef>
          <a:effectRef idx="0">
            <a:schemeClr val="accent6"/>
          </a:effectRef>
          <a:fontRef idx="minor">
            <a:schemeClr val="tx1"/>
          </a:fontRef>
        </p:style>
      </p:cxnSp>
      <p:sp>
        <p:nvSpPr>
          <p:cNvPr id="11" name="矩形 10"/>
          <p:cNvSpPr/>
          <p:nvPr/>
        </p:nvSpPr>
        <p:spPr>
          <a:xfrm>
            <a:off x="4714875" y="2286000"/>
            <a:ext cx="4357688" cy="3692525"/>
          </a:xfrm>
          <a:prstGeom prst="rect">
            <a:avLst/>
          </a:prstGeom>
        </p:spPr>
        <p:txBody>
          <a:bodyPr>
            <a:spAutoFit/>
          </a:bodyPr>
          <a:lstStyle/>
          <a:p>
            <a:pPr marL="342900" indent="-342900">
              <a:spcBef>
                <a:spcPct val="20000"/>
              </a:spcBef>
              <a:defRPr/>
            </a:pPr>
            <a:r>
              <a:rPr lang="en-US" altLang="zh-CN" b="1" dirty="0">
                <a:latin typeface="+mj-ea"/>
                <a:ea typeface="+mj-ea"/>
              </a:rPr>
              <a:t>1.</a:t>
            </a:r>
            <a:r>
              <a:rPr lang="zh-CN" altLang="en-US" b="1" dirty="0">
                <a:latin typeface="+mj-ea"/>
                <a:ea typeface="+mj-ea"/>
              </a:rPr>
              <a:t>混合波测试仪器</a:t>
            </a:r>
            <a:r>
              <a:rPr lang="en-US" altLang="zh-CN" b="1" dirty="0">
                <a:latin typeface="+mj-ea"/>
                <a:ea typeface="+mj-ea"/>
              </a:rPr>
              <a:t>6kV/3kA</a:t>
            </a:r>
            <a:r>
              <a:rPr lang="zh-CN" altLang="en-US" b="1" dirty="0">
                <a:latin typeface="+mj-ea"/>
                <a:ea typeface="+mj-ea"/>
              </a:rPr>
              <a:t>； </a:t>
            </a:r>
            <a:r>
              <a:rPr lang="en-US" altLang="zh-CN" b="1" dirty="0">
                <a:latin typeface="+mj-ea"/>
                <a:ea typeface="+mj-ea"/>
              </a:rPr>
              <a:t>30kV/15kA</a:t>
            </a:r>
          </a:p>
          <a:p>
            <a:pPr marL="342900" indent="-342900">
              <a:spcBef>
                <a:spcPct val="20000"/>
              </a:spcBef>
              <a:defRPr/>
            </a:pPr>
            <a:r>
              <a:rPr lang="en-US" altLang="zh-CN" b="1" dirty="0">
                <a:latin typeface="+mj-ea"/>
                <a:ea typeface="+mj-ea"/>
              </a:rPr>
              <a:t>2.LRC</a:t>
            </a:r>
            <a:r>
              <a:rPr lang="zh-CN" altLang="en-US" b="1" dirty="0">
                <a:latin typeface="+mj-ea"/>
                <a:ea typeface="+mj-ea"/>
              </a:rPr>
              <a:t>测试仪</a:t>
            </a:r>
          </a:p>
          <a:p>
            <a:pPr marL="342900" indent="-342900">
              <a:spcBef>
                <a:spcPct val="20000"/>
              </a:spcBef>
              <a:defRPr/>
            </a:pPr>
            <a:r>
              <a:rPr lang="en-US" altLang="zh-CN" b="1" dirty="0">
                <a:latin typeface="+mj-ea"/>
                <a:ea typeface="+mj-ea"/>
              </a:rPr>
              <a:t>3.</a:t>
            </a:r>
            <a:r>
              <a:rPr lang="zh-CN" altLang="en-US" b="1" dirty="0">
                <a:solidFill>
                  <a:srgbClr val="C00000"/>
                </a:solidFill>
                <a:latin typeface="+mj-ea"/>
                <a:ea typeface="+mj-ea"/>
              </a:rPr>
              <a:t>高斯计（剩磁仪）</a:t>
            </a:r>
          </a:p>
          <a:p>
            <a:pPr marL="342900" indent="-342900">
              <a:spcBef>
                <a:spcPct val="20000"/>
              </a:spcBef>
              <a:defRPr/>
            </a:pPr>
            <a:r>
              <a:rPr lang="en-US" altLang="zh-CN" b="1" dirty="0">
                <a:latin typeface="+mj-ea"/>
                <a:ea typeface="+mj-ea"/>
              </a:rPr>
              <a:t>4.</a:t>
            </a:r>
            <a:r>
              <a:rPr lang="zh-CN" altLang="en-US" b="1" dirty="0">
                <a:solidFill>
                  <a:srgbClr val="C00000"/>
                </a:solidFill>
                <a:latin typeface="+mj-ea"/>
                <a:ea typeface="+mj-ea"/>
              </a:rPr>
              <a:t>大地网测试仪</a:t>
            </a:r>
          </a:p>
          <a:p>
            <a:pPr marL="342900" indent="-342900">
              <a:spcBef>
                <a:spcPct val="20000"/>
              </a:spcBef>
              <a:defRPr/>
            </a:pPr>
            <a:r>
              <a:rPr lang="en-US" altLang="zh-CN" b="1" dirty="0">
                <a:latin typeface="+mj-ea"/>
                <a:ea typeface="+mj-ea"/>
              </a:rPr>
              <a:t>5.</a:t>
            </a:r>
            <a:r>
              <a:rPr lang="zh-CN" altLang="en-US" b="1" dirty="0">
                <a:latin typeface="+mj-ea"/>
                <a:ea typeface="+mj-ea"/>
              </a:rPr>
              <a:t>矢量网络分析仪 </a:t>
            </a:r>
          </a:p>
          <a:p>
            <a:pPr marL="342900" indent="-342900">
              <a:spcBef>
                <a:spcPct val="20000"/>
              </a:spcBef>
              <a:defRPr/>
            </a:pPr>
            <a:r>
              <a:rPr lang="en-US" altLang="zh-CN" b="1" dirty="0">
                <a:latin typeface="+mj-ea"/>
                <a:ea typeface="+mj-ea"/>
              </a:rPr>
              <a:t>6.</a:t>
            </a:r>
            <a:r>
              <a:rPr lang="zh-CN" altLang="en-US" b="1" dirty="0">
                <a:latin typeface="+mj-ea"/>
                <a:ea typeface="+mj-ea"/>
              </a:rPr>
              <a:t>无线电综合测试</a:t>
            </a:r>
          </a:p>
          <a:p>
            <a:pPr marL="342900" indent="-342900">
              <a:spcBef>
                <a:spcPct val="20000"/>
              </a:spcBef>
              <a:defRPr/>
            </a:pPr>
            <a:r>
              <a:rPr lang="en-US" altLang="zh-CN" b="1" dirty="0">
                <a:latin typeface="+mj-ea"/>
                <a:ea typeface="+mj-ea"/>
              </a:rPr>
              <a:t>7.</a:t>
            </a:r>
            <a:r>
              <a:rPr lang="zh-CN" altLang="en-US" b="1" dirty="0">
                <a:solidFill>
                  <a:srgbClr val="C00000"/>
                </a:solidFill>
                <a:latin typeface="+mj-ea"/>
                <a:ea typeface="+mj-ea"/>
              </a:rPr>
              <a:t>雷电脉冲磁场屏蔽测试系统</a:t>
            </a:r>
          </a:p>
          <a:p>
            <a:pPr marL="342900" indent="-342900">
              <a:spcBef>
                <a:spcPct val="20000"/>
              </a:spcBef>
              <a:defRPr/>
            </a:pPr>
            <a:r>
              <a:rPr lang="en-US" altLang="zh-CN" b="1" dirty="0">
                <a:latin typeface="+mj-ea"/>
                <a:ea typeface="+mj-ea"/>
              </a:rPr>
              <a:t>8.10/700μs</a:t>
            </a:r>
            <a:r>
              <a:rPr lang="zh-CN" altLang="en-US" b="1" dirty="0">
                <a:latin typeface="+mj-ea"/>
                <a:ea typeface="+mj-ea"/>
              </a:rPr>
              <a:t>长波尾冲击电压发生器</a:t>
            </a:r>
          </a:p>
          <a:p>
            <a:pPr marL="342900" indent="-342900">
              <a:spcBef>
                <a:spcPct val="20000"/>
              </a:spcBef>
              <a:defRPr/>
            </a:pPr>
            <a:r>
              <a:rPr lang="en-US" altLang="zh-CN" b="1" dirty="0">
                <a:latin typeface="+mj-ea"/>
                <a:ea typeface="+mj-ea"/>
              </a:rPr>
              <a:t>9.10/1000μs</a:t>
            </a:r>
            <a:r>
              <a:rPr lang="zh-CN" altLang="en-US" b="1" dirty="0">
                <a:latin typeface="+mj-ea"/>
                <a:ea typeface="+mj-ea"/>
              </a:rPr>
              <a:t>长波尾冲击电流发生器</a:t>
            </a:r>
          </a:p>
          <a:p>
            <a:pPr marL="342900" indent="-342900">
              <a:spcBef>
                <a:spcPct val="20000"/>
              </a:spcBef>
              <a:defRPr/>
            </a:pPr>
            <a:r>
              <a:rPr lang="en-US" altLang="zh-CN" b="1" dirty="0">
                <a:latin typeface="+mj-ea"/>
                <a:ea typeface="+mj-ea"/>
              </a:rPr>
              <a:t>10.</a:t>
            </a:r>
            <a:r>
              <a:rPr lang="zh-CN" altLang="en-US" b="1" dirty="0">
                <a:latin typeface="+mj-ea"/>
                <a:ea typeface="+mj-ea"/>
              </a:rPr>
              <a:t>辉光</a:t>
            </a:r>
            <a:r>
              <a:rPr lang="en-US" altLang="zh-CN" b="1" dirty="0">
                <a:latin typeface="+mj-ea"/>
                <a:ea typeface="+mj-ea"/>
              </a:rPr>
              <a:t>/</a:t>
            </a:r>
            <a:r>
              <a:rPr lang="zh-CN" altLang="en-US" b="1" dirty="0">
                <a:latin typeface="+mj-ea"/>
                <a:ea typeface="+mj-ea"/>
              </a:rPr>
              <a:t>弧光电压测试仪</a:t>
            </a:r>
          </a:p>
          <a:p>
            <a:pPr marL="342900" indent="-342900">
              <a:spcBef>
                <a:spcPct val="20000"/>
              </a:spcBef>
              <a:defRPr/>
            </a:pPr>
            <a:r>
              <a:rPr lang="en-US" altLang="zh-CN" b="1" dirty="0">
                <a:latin typeface="+mj-ea"/>
                <a:ea typeface="+mj-ea"/>
              </a:rPr>
              <a:t>11.</a:t>
            </a:r>
            <a:r>
              <a:rPr lang="zh-CN" altLang="en-US" b="1" dirty="0">
                <a:latin typeface="+mj-ea"/>
                <a:ea typeface="+mj-ea"/>
              </a:rPr>
              <a:t>横向电压测试仪等等</a:t>
            </a:r>
            <a:endParaRPr lang="en-US" altLang="zh-CN" b="1" dirty="0">
              <a:latin typeface="+mj-ea"/>
              <a:ea typeface="+mj-ea"/>
            </a:endParaRPr>
          </a:p>
        </p:txBody>
      </p:sp>
      <p:sp>
        <p:nvSpPr>
          <p:cNvPr id="12" name="矩形 11"/>
          <p:cNvSpPr/>
          <p:nvPr/>
        </p:nvSpPr>
        <p:spPr>
          <a:xfrm>
            <a:off x="4857750" y="1643063"/>
            <a:ext cx="2659063" cy="461962"/>
          </a:xfrm>
          <a:prstGeom prst="rect">
            <a:avLst/>
          </a:prstGeom>
        </p:spPr>
        <p:txBody>
          <a:bodyPr wrap="none">
            <a:spAutoFit/>
          </a:bodyPr>
          <a:lstStyle/>
          <a:p>
            <a:pPr indent="-450850" algn="ctr" fontAlgn="ctr">
              <a:tabLst>
                <a:tab pos="450850" algn="l"/>
              </a:tabLst>
              <a:defRPr/>
            </a:pPr>
            <a:r>
              <a:rPr lang="en-US" altLang="zh-CN" sz="2400" b="1" dirty="0">
                <a:solidFill>
                  <a:srgbClr val="C00000"/>
                </a:solidFill>
                <a:latin typeface="+mn-ea"/>
                <a:ea typeface="+mn-ea"/>
              </a:rPr>
              <a:t>·</a:t>
            </a:r>
            <a:r>
              <a:rPr lang="zh-CN" altLang="en-US" sz="2400" b="1" dirty="0">
                <a:solidFill>
                  <a:srgbClr val="C00000"/>
                </a:solidFill>
                <a:latin typeface="+mn-ea"/>
                <a:ea typeface="+mn-ea"/>
              </a:rPr>
              <a:t>其他可选的仪器</a:t>
            </a:r>
          </a:p>
        </p:txBody>
      </p:sp>
      <p:sp>
        <p:nvSpPr>
          <p:cNvPr id="26631" name="Rectangle 2"/>
          <p:cNvSpPr>
            <a:spLocks noChangeArrowheads="1"/>
          </p:cNvSpPr>
          <p:nvPr/>
        </p:nvSpPr>
        <p:spPr bwMode="auto">
          <a:xfrm>
            <a:off x="285750" y="938213"/>
            <a:ext cx="6215063" cy="490537"/>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一、</a:t>
            </a:r>
            <a:r>
              <a:rPr kumimoji="1" lang="zh-CN" altLang="en-US" sz="2400" b="1" dirty="0">
                <a:solidFill>
                  <a:srgbClr val="FF0000"/>
                </a:solidFill>
                <a:latin typeface="黑体" pitchFamily="2" charset="-122"/>
                <a:ea typeface="黑体" pitchFamily="2" charset="-122"/>
              </a:rPr>
              <a:t>防雷装置常用的检测设备、方法介绍</a:t>
            </a:r>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1285875" y="1428750"/>
            <a:ext cx="6786563" cy="4402138"/>
          </a:xfrm>
          <a:prstGeom prst="rect">
            <a:avLst/>
          </a:prstGeom>
          <a:noFill/>
          <a:ln w="9525">
            <a:noFill/>
            <a:miter lim="800000"/>
            <a:headEnd/>
            <a:tailEnd/>
          </a:ln>
        </p:spPr>
        <p:txBody>
          <a:bodyPr>
            <a:spAutoFit/>
          </a:bodyPr>
          <a:lstStyle/>
          <a:p>
            <a:pPr>
              <a:lnSpc>
                <a:spcPts val="4200"/>
              </a:lnSpc>
            </a:pPr>
            <a:r>
              <a:rPr lang="zh-CN" altLang="en-US" sz="2400" b="1">
                <a:latin typeface="黑体" pitchFamily="2" charset="-122"/>
                <a:ea typeface="黑体" pitchFamily="2" charset="-122"/>
              </a:rPr>
              <a:t>在一线防雷检测工作中常涉及到以下几个方面：</a:t>
            </a:r>
            <a:endParaRPr lang="en-US" altLang="zh-CN" sz="2400" b="1">
              <a:latin typeface="黑体" pitchFamily="2" charset="-122"/>
              <a:ea typeface="黑体" pitchFamily="2" charset="-122"/>
            </a:endParaRPr>
          </a:p>
          <a:p>
            <a:pPr>
              <a:lnSpc>
                <a:spcPts val="4200"/>
              </a:lnSpc>
            </a:pPr>
            <a:r>
              <a:rPr lang="en-US" altLang="zh-CN" sz="2400" b="1">
                <a:latin typeface="黑体" pitchFamily="2" charset="-122"/>
                <a:ea typeface="黑体" pitchFamily="2" charset="-122"/>
              </a:rPr>
              <a:t>     1</a:t>
            </a:r>
            <a:r>
              <a:rPr lang="zh-CN" altLang="en-US" sz="2400" b="1">
                <a:latin typeface="黑体" pitchFamily="2" charset="-122"/>
                <a:ea typeface="黑体" pitchFamily="2" charset="-122"/>
              </a:rPr>
              <a:t>、剩磁检测（雷电灾害调查中）</a:t>
            </a:r>
            <a:endParaRPr lang="en-US" altLang="zh-CN" sz="2400" b="1">
              <a:latin typeface="黑体" pitchFamily="2" charset="-122"/>
              <a:ea typeface="黑体" pitchFamily="2" charset="-122"/>
            </a:endParaRPr>
          </a:p>
          <a:p>
            <a:pPr>
              <a:lnSpc>
                <a:spcPts val="4200"/>
              </a:lnSpc>
            </a:pPr>
            <a:r>
              <a:rPr lang="en-US" altLang="zh-CN" sz="2400" b="1">
                <a:latin typeface="黑体" pitchFamily="2" charset="-122"/>
                <a:ea typeface="黑体" pitchFamily="2" charset="-122"/>
              </a:rPr>
              <a:t>     2</a:t>
            </a:r>
            <a:r>
              <a:rPr lang="zh-CN" altLang="en-US" sz="2400" b="1">
                <a:latin typeface="黑体" pitchFamily="2" charset="-122"/>
                <a:ea typeface="黑体" pitchFamily="2" charset="-122"/>
              </a:rPr>
              <a:t>、接地电阻测试；</a:t>
            </a:r>
            <a:endParaRPr lang="en-US" altLang="zh-CN" sz="2400" b="1">
              <a:latin typeface="黑体" pitchFamily="2" charset="-122"/>
              <a:ea typeface="黑体" pitchFamily="2" charset="-122"/>
            </a:endParaRPr>
          </a:p>
          <a:p>
            <a:pPr>
              <a:lnSpc>
                <a:spcPts val="4200"/>
              </a:lnSpc>
            </a:pPr>
            <a:r>
              <a:rPr lang="en-US" altLang="zh-CN" sz="2400" b="1">
                <a:latin typeface="黑体" pitchFamily="2" charset="-122"/>
                <a:ea typeface="黑体" pitchFamily="2" charset="-122"/>
              </a:rPr>
              <a:t>     3</a:t>
            </a:r>
            <a:r>
              <a:rPr lang="zh-CN" altLang="en-US" sz="2400" b="1">
                <a:latin typeface="黑体" pitchFamily="2" charset="-122"/>
                <a:ea typeface="黑体" pitchFamily="2" charset="-122"/>
              </a:rPr>
              <a:t>、电气导通性测试；</a:t>
            </a:r>
            <a:endParaRPr lang="en-US" altLang="zh-CN" sz="2400" b="1">
              <a:latin typeface="黑体" pitchFamily="2" charset="-122"/>
              <a:ea typeface="黑体" pitchFamily="2" charset="-122"/>
            </a:endParaRPr>
          </a:p>
          <a:p>
            <a:pPr>
              <a:lnSpc>
                <a:spcPts val="4200"/>
              </a:lnSpc>
            </a:pPr>
            <a:r>
              <a:rPr lang="en-US" altLang="zh-CN" sz="2400" b="1">
                <a:latin typeface="黑体" pitchFamily="2" charset="-122"/>
                <a:ea typeface="黑体" pitchFamily="2" charset="-122"/>
              </a:rPr>
              <a:t>     4</a:t>
            </a:r>
            <a:r>
              <a:rPr lang="zh-CN" altLang="en-US" sz="2400" b="1">
                <a:latin typeface="黑体" pitchFamily="2" charset="-122"/>
                <a:ea typeface="黑体" pitchFamily="2" charset="-122"/>
              </a:rPr>
              <a:t>、绝缘电阻测试；</a:t>
            </a:r>
            <a:endParaRPr lang="en-US" altLang="zh-CN" sz="2400" b="1">
              <a:latin typeface="黑体" pitchFamily="2" charset="-122"/>
              <a:ea typeface="黑体" pitchFamily="2" charset="-122"/>
            </a:endParaRPr>
          </a:p>
          <a:p>
            <a:pPr>
              <a:lnSpc>
                <a:spcPts val="4200"/>
              </a:lnSpc>
            </a:pPr>
            <a:r>
              <a:rPr lang="en-US" altLang="zh-CN" sz="2400" b="1">
                <a:latin typeface="黑体" pitchFamily="2" charset="-122"/>
                <a:ea typeface="黑体" pitchFamily="2" charset="-122"/>
              </a:rPr>
              <a:t>     5</a:t>
            </a:r>
            <a:r>
              <a:rPr lang="zh-CN" altLang="en-US" sz="2400" b="1">
                <a:latin typeface="黑体" pitchFamily="2" charset="-122"/>
                <a:ea typeface="黑体" pitchFamily="2" charset="-122"/>
              </a:rPr>
              <a:t>、防雷元件测试；</a:t>
            </a:r>
            <a:endParaRPr lang="en-US" altLang="zh-CN" sz="2400" b="1">
              <a:latin typeface="黑体" pitchFamily="2" charset="-122"/>
              <a:ea typeface="黑体" pitchFamily="2" charset="-122"/>
            </a:endParaRPr>
          </a:p>
          <a:p>
            <a:pPr>
              <a:lnSpc>
                <a:spcPts val="4200"/>
              </a:lnSpc>
            </a:pPr>
            <a:r>
              <a:rPr lang="en-US" altLang="zh-CN" sz="2400" b="1">
                <a:latin typeface="黑体" pitchFamily="2" charset="-122"/>
                <a:ea typeface="黑体" pitchFamily="2" charset="-122"/>
              </a:rPr>
              <a:t>     6</a:t>
            </a:r>
            <a:r>
              <a:rPr lang="zh-CN" altLang="en-US" sz="2400" b="1">
                <a:latin typeface="黑体" pitchFamily="2" charset="-122"/>
                <a:ea typeface="黑体" pitchFamily="2" charset="-122"/>
              </a:rPr>
              <a:t>、网络</a:t>
            </a:r>
            <a:r>
              <a:rPr lang="en-US" altLang="zh-CN" sz="2400" b="1">
                <a:latin typeface="黑体" pitchFamily="2" charset="-122"/>
                <a:ea typeface="黑体" pitchFamily="2" charset="-122"/>
              </a:rPr>
              <a:t>SPD</a:t>
            </a:r>
            <a:r>
              <a:rPr lang="zh-CN" altLang="en-US" sz="2400" b="1">
                <a:latin typeface="黑体" pitchFamily="2" charset="-122"/>
                <a:ea typeface="黑体" pitchFamily="2" charset="-122"/>
              </a:rPr>
              <a:t>通信传输性能测试</a:t>
            </a:r>
            <a:endParaRPr lang="en-US" altLang="zh-CN" sz="2400" b="1">
              <a:latin typeface="黑体" pitchFamily="2" charset="-122"/>
              <a:ea typeface="黑体" pitchFamily="2" charset="-122"/>
            </a:endParaRPr>
          </a:p>
          <a:p>
            <a:pPr>
              <a:lnSpc>
                <a:spcPts val="4200"/>
              </a:lnSpc>
            </a:pPr>
            <a:r>
              <a:rPr lang="en-US" altLang="zh-CN" sz="2400" b="1">
                <a:latin typeface="黑体" pitchFamily="2" charset="-122"/>
                <a:ea typeface="黑体" pitchFamily="2" charset="-122"/>
              </a:rPr>
              <a:t>     7</a:t>
            </a:r>
            <a:r>
              <a:rPr lang="zh-CN" altLang="en-US" sz="2400" b="1">
                <a:latin typeface="黑体" pitchFamily="2" charset="-122"/>
                <a:ea typeface="黑体" pitchFamily="2" charset="-122"/>
              </a:rPr>
              <a:t>、屏蔽效能测试等等</a:t>
            </a:r>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5750" y="1000125"/>
            <a:ext cx="3071813" cy="785813"/>
          </a:xfrm>
        </p:spPr>
        <p:txBody>
          <a:bodyPr/>
          <a:lstStyle/>
          <a:p>
            <a:pPr eaLnBrk="1" hangingPunct="1"/>
            <a:r>
              <a:rPr lang="en-US" altLang="zh-CN" sz="2800" smtClean="0">
                <a:solidFill>
                  <a:srgbClr val="C00000"/>
                </a:solidFill>
                <a:latin typeface="黑体" pitchFamily="2" charset="-122"/>
                <a:ea typeface="黑体" pitchFamily="2" charset="-122"/>
              </a:rPr>
              <a:t>·1·</a:t>
            </a:r>
            <a:r>
              <a:rPr lang="zh-CN" altLang="en-US" sz="2800" b="1" smtClean="0">
                <a:solidFill>
                  <a:srgbClr val="C00000"/>
                </a:solidFill>
                <a:latin typeface="黑体" pitchFamily="2" charset="-122"/>
                <a:ea typeface="黑体" pitchFamily="2" charset="-122"/>
              </a:rPr>
              <a:t>剩磁检测</a:t>
            </a:r>
          </a:p>
        </p:txBody>
      </p:sp>
      <p:sp>
        <p:nvSpPr>
          <p:cNvPr id="28675" name="Rectangle 3"/>
          <p:cNvSpPr>
            <a:spLocks noGrp="1" noChangeArrowheads="1"/>
          </p:cNvSpPr>
          <p:nvPr>
            <p:ph type="body" sz="half" idx="1"/>
          </p:nvPr>
        </p:nvSpPr>
        <p:spPr>
          <a:xfrm>
            <a:off x="179388" y="1700213"/>
            <a:ext cx="5464175" cy="4445000"/>
          </a:xfrm>
        </p:spPr>
        <p:txBody>
          <a:bodyPr/>
          <a:lstStyle/>
          <a:p>
            <a:pPr eaLnBrk="1" hangingPunct="1">
              <a:lnSpc>
                <a:spcPts val="3800"/>
              </a:lnSpc>
              <a:buFontTx/>
              <a:buNone/>
            </a:pPr>
            <a:r>
              <a:rPr lang="zh-CN" altLang="en-US" sz="2400" smtClean="0"/>
              <a:t>           </a:t>
            </a:r>
            <a:r>
              <a:rPr lang="zh-CN" altLang="en-US" sz="2400" b="1" u="sng" smtClean="0"/>
              <a:t>剩磁检测是在无短路熔痕的情况下</a:t>
            </a:r>
            <a:r>
              <a:rPr lang="en-US" altLang="zh-CN" sz="2400" b="1" u="sng" smtClean="0"/>
              <a:t>, </a:t>
            </a:r>
            <a:r>
              <a:rPr lang="zh-CN" altLang="en-US" sz="2400" b="1" u="sng" smtClean="0"/>
              <a:t>利用</a:t>
            </a:r>
            <a:r>
              <a:rPr lang="zh-CN" altLang="en-US" sz="2400" b="1" u="sng" smtClean="0">
                <a:solidFill>
                  <a:srgbClr val="0070C0"/>
                </a:solidFill>
              </a:rPr>
              <a:t>特斯拉计</a:t>
            </a:r>
            <a:r>
              <a:rPr lang="en-US" altLang="zh-CN" sz="2400" b="1" u="sng" smtClean="0">
                <a:solidFill>
                  <a:srgbClr val="0070C0"/>
                </a:solidFill>
              </a:rPr>
              <a:t>(</a:t>
            </a:r>
            <a:r>
              <a:rPr lang="zh-CN" altLang="en-US" sz="2400" b="1" u="sng" smtClean="0">
                <a:solidFill>
                  <a:srgbClr val="0070C0"/>
                </a:solidFill>
              </a:rPr>
              <a:t>剩磁仪</a:t>
            </a:r>
            <a:r>
              <a:rPr lang="en-US" altLang="zh-CN" sz="2400" b="1" u="sng" smtClean="0">
                <a:solidFill>
                  <a:srgbClr val="0070C0"/>
                </a:solidFill>
              </a:rPr>
              <a:t>) </a:t>
            </a:r>
            <a:r>
              <a:rPr lang="en-US" altLang="zh-CN" sz="2400" b="1" u="sng" smtClean="0"/>
              <a:t>, </a:t>
            </a:r>
            <a:r>
              <a:rPr lang="zh-CN" altLang="en-US" sz="2400" b="1" u="sng" smtClean="0"/>
              <a:t>对选定的铁磁材料进行剩磁检测</a:t>
            </a:r>
            <a:r>
              <a:rPr lang="en-US" altLang="zh-CN" sz="2400" b="1" u="sng" smtClean="0"/>
              <a:t>, </a:t>
            </a:r>
            <a:r>
              <a:rPr lang="zh-CN" altLang="en-US" sz="2400" b="1" u="sng" smtClean="0"/>
              <a:t>依据其剩磁量的大小、规律等判断线路及设备等是否发生过短路以及是否有雷电流经过</a:t>
            </a:r>
            <a:r>
              <a:rPr lang="en-US" altLang="zh-CN" sz="2400" b="1" u="sng" smtClean="0"/>
              <a:t>,</a:t>
            </a:r>
            <a:r>
              <a:rPr lang="en-US" altLang="zh-CN" sz="2400" b="1" smtClean="0"/>
              <a:t> </a:t>
            </a:r>
            <a:r>
              <a:rPr lang="zh-CN" altLang="en-US" sz="2400" b="1" smtClean="0"/>
              <a:t>应用中应注意结合现场实际</a:t>
            </a:r>
            <a:r>
              <a:rPr lang="en-US" altLang="zh-CN" sz="2400" b="1" smtClean="0"/>
              <a:t>, </a:t>
            </a:r>
            <a:r>
              <a:rPr lang="zh-CN" altLang="en-US" sz="2400" b="1" u="sng" smtClean="0"/>
              <a:t>通过综合分析</a:t>
            </a:r>
            <a:r>
              <a:rPr lang="en-US" altLang="zh-CN" sz="2400" b="1" u="sng" smtClean="0"/>
              <a:t>, </a:t>
            </a:r>
            <a:r>
              <a:rPr lang="zh-CN" altLang="en-US" sz="2400" b="1" u="sng" smtClean="0"/>
              <a:t>最后确定是否由线路短路或雷电引起。</a:t>
            </a:r>
          </a:p>
        </p:txBody>
      </p:sp>
      <p:pic>
        <p:nvPicPr>
          <p:cNvPr id="28676" name="Picture 4" descr="2030－3"/>
          <p:cNvPicPr>
            <a:picLocks noGrp="1" noChangeAspect="1" noChangeArrowheads="1"/>
          </p:cNvPicPr>
          <p:nvPr>
            <p:ph sz="quarter" idx="2"/>
          </p:nvPr>
        </p:nvPicPr>
        <p:blipFill>
          <a:blip r:embed="rId2"/>
          <a:srcRect/>
          <a:stretch>
            <a:fillRect/>
          </a:stretch>
        </p:blipFill>
        <p:spPr>
          <a:xfrm rot="21419934">
            <a:off x="6076950" y="2141538"/>
            <a:ext cx="2738438" cy="3005137"/>
          </a:xfrm>
          <a:noFill/>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0034" y="1286654"/>
            <a:ext cx="7143750" cy="1143000"/>
          </a:xfrm>
          <a:noFill/>
        </p:spPr>
        <p:txBody>
          <a:bodyPr/>
          <a:lstStyle/>
          <a:p>
            <a:pPr algn="l" eaLnBrk="1" hangingPunct="1"/>
            <a:r>
              <a:rPr lang="zh-CN" altLang="en-US" sz="3200" b="1" dirty="0" smtClean="0">
                <a:solidFill>
                  <a:srgbClr val="FF0000"/>
                </a:solidFill>
                <a:latin typeface="黑体" pitchFamily="2" charset="-122"/>
                <a:ea typeface="黑体" pitchFamily="2" charset="-122"/>
              </a:rPr>
              <a:t> 重点和大家交流三</a:t>
            </a:r>
            <a:r>
              <a:rPr lang="zh-CN" altLang="en-US" sz="2800" b="1" dirty="0" smtClean="0">
                <a:solidFill>
                  <a:srgbClr val="FF0000"/>
                </a:solidFill>
                <a:latin typeface="黑体" pitchFamily="2" charset="-122"/>
                <a:ea typeface="黑体" pitchFamily="2" charset="-122"/>
              </a:rPr>
              <a:t>个方面内容</a:t>
            </a:r>
            <a:r>
              <a:rPr lang="zh-CN" altLang="en-US" sz="3200" b="1" dirty="0" smtClean="0">
                <a:solidFill>
                  <a:srgbClr val="FF0000"/>
                </a:solidFill>
                <a:latin typeface="黑体" pitchFamily="2" charset="-122"/>
                <a:ea typeface="黑体" pitchFamily="2" charset="-122"/>
              </a:rPr>
              <a:t>：</a:t>
            </a:r>
          </a:p>
        </p:txBody>
      </p:sp>
      <p:sp>
        <p:nvSpPr>
          <p:cNvPr id="501763" name="Rectangle 3"/>
          <p:cNvSpPr>
            <a:spLocks noGrp="1" noChangeArrowheads="1"/>
          </p:cNvSpPr>
          <p:nvPr>
            <p:ph type="body" idx="1"/>
          </p:nvPr>
        </p:nvSpPr>
        <p:spPr>
          <a:xfrm>
            <a:off x="714348" y="2572538"/>
            <a:ext cx="7858125" cy="2429677"/>
          </a:xfrm>
        </p:spPr>
        <p:txBody>
          <a:bodyPr/>
          <a:lstStyle/>
          <a:p>
            <a:pPr marL="0" indent="0" eaLnBrk="1" hangingPunct="1">
              <a:lnSpc>
                <a:spcPts val="5000"/>
              </a:lnSpc>
              <a:spcBef>
                <a:spcPts val="0"/>
              </a:spcBef>
              <a:buFontTx/>
              <a:buNone/>
              <a:defRPr/>
            </a:pPr>
            <a:r>
              <a:rPr lang="zh-CN" altLang="en-US" sz="2400" dirty="0" smtClean="0">
                <a:solidFill>
                  <a:schemeClr val="tx2"/>
                </a:solidFill>
                <a:effectLst>
                  <a:outerShdw blurRad="38100" dist="38100" dir="2700000" algn="tl">
                    <a:srgbClr val="C0C0C0"/>
                  </a:outerShdw>
                </a:effectLst>
                <a:latin typeface="黑体" pitchFamily="49" charset="-122"/>
                <a:ea typeface="黑体" pitchFamily="49" charset="-122"/>
              </a:rPr>
              <a:t>一、常用的</a:t>
            </a:r>
            <a:r>
              <a:rPr lang="zh-CN" altLang="en-US" sz="2400" dirty="0" smtClean="0">
                <a:solidFill>
                  <a:schemeClr val="tx2"/>
                </a:solidFill>
                <a:latin typeface="黑体" pitchFamily="49" charset="-122"/>
                <a:ea typeface="黑体" pitchFamily="49" charset="-122"/>
              </a:rPr>
              <a:t>检测方法及技术设备介绍</a:t>
            </a:r>
          </a:p>
          <a:p>
            <a:pPr marL="0" indent="0" eaLnBrk="1" hangingPunct="1">
              <a:lnSpc>
                <a:spcPts val="5000"/>
              </a:lnSpc>
              <a:spcBef>
                <a:spcPts val="0"/>
              </a:spcBef>
              <a:buFontTx/>
              <a:buNone/>
              <a:defRPr/>
            </a:pPr>
            <a:r>
              <a:rPr lang="zh-CN" altLang="en-US" sz="2400" dirty="0" smtClean="0">
                <a:solidFill>
                  <a:schemeClr val="tx2"/>
                </a:solidFill>
                <a:effectLst>
                  <a:outerShdw blurRad="38100" dist="38100" dir="2700000" algn="tl">
                    <a:srgbClr val="C0C0C0"/>
                  </a:outerShdw>
                </a:effectLst>
                <a:latin typeface="黑体" pitchFamily="49" charset="-122"/>
                <a:ea typeface="黑体" pitchFamily="49" charset="-122"/>
              </a:rPr>
              <a:t>二、防雷装置</a:t>
            </a:r>
            <a:r>
              <a:rPr lang="zh-CN" altLang="en-US" sz="2400" dirty="0" smtClean="0">
                <a:solidFill>
                  <a:schemeClr val="tx2"/>
                </a:solidFill>
                <a:latin typeface="黑体" pitchFamily="49" charset="-122"/>
                <a:ea typeface="黑体" pitchFamily="49" charset="-122"/>
              </a:rPr>
              <a:t>检测的内容及要求（结合</a:t>
            </a:r>
            <a:r>
              <a:rPr lang="en-US" altLang="zh-CN" sz="2400" dirty="0" smtClean="0">
                <a:solidFill>
                  <a:schemeClr val="tx2"/>
                </a:solidFill>
                <a:latin typeface="黑体" pitchFamily="49" charset="-122"/>
                <a:ea typeface="黑体" pitchFamily="49" charset="-122"/>
              </a:rPr>
              <a:t>GB/T21431</a:t>
            </a:r>
            <a:r>
              <a:rPr lang="zh-CN" altLang="en-US" sz="2400" dirty="0" smtClean="0">
                <a:solidFill>
                  <a:schemeClr val="tx2"/>
                </a:solidFill>
                <a:latin typeface="黑体" pitchFamily="49" charset="-122"/>
                <a:ea typeface="黑体" pitchFamily="49" charset="-122"/>
              </a:rPr>
              <a:t>）</a:t>
            </a:r>
          </a:p>
          <a:p>
            <a:pPr marL="0" indent="0" eaLnBrk="1" hangingPunct="1">
              <a:lnSpc>
                <a:spcPts val="5000"/>
              </a:lnSpc>
              <a:spcBef>
                <a:spcPts val="0"/>
              </a:spcBef>
              <a:buFontTx/>
              <a:buNone/>
              <a:defRPr/>
            </a:pPr>
            <a:r>
              <a:rPr lang="zh-CN" altLang="en-US" sz="2400" dirty="0" smtClean="0">
                <a:solidFill>
                  <a:schemeClr val="tx2"/>
                </a:solidFill>
                <a:latin typeface="黑体" pitchFamily="49" charset="-122"/>
                <a:ea typeface="黑体" pitchFamily="49" charset="-122"/>
              </a:rPr>
              <a:t>三、防雷装置施工质量</a:t>
            </a:r>
            <a:r>
              <a:rPr lang="zh-CN" altLang="en-US" sz="2400" dirty="0" smtClean="0">
                <a:solidFill>
                  <a:schemeClr val="tx2"/>
                </a:solidFill>
                <a:effectLst>
                  <a:outerShdw blurRad="38100" dist="38100" dir="2700000" algn="tl">
                    <a:srgbClr val="C0C0C0"/>
                  </a:outerShdw>
                </a:effectLst>
                <a:latin typeface="黑体" pitchFamily="49" charset="-122"/>
                <a:ea typeface="黑体" pitchFamily="49" charset="-122"/>
              </a:rPr>
              <a:t>验收</a:t>
            </a:r>
            <a:r>
              <a:rPr lang="zh-CN" altLang="en-US" sz="2400" dirty="0" smtClean="0">
                <a:solidFill>
                  <a:schemeClr val="tx2"/>
                </a:solidFill>
                <a:latin typeface="黑体" pitchFamily="49" charset="-122"/>
                <a:ea typeface="黑体" pitchFamily="49" charset="-122"/>
              </a:rPr>
              <a:t>的内容及要求（结合</a:t>
            </a:r>
            <a:r>
              <a:rPr lang="en-US" altLang="zh-CN" sz="2400" dirty="0" smtClean="0">
                <a:solidFill>
                  <a:schemeClr val="tx2"/>
                </a:solidFill>
                <a:latin typeface="黑体" pitchFamily="49" charset="-122"/>
                <a:ea typeface="黑体" pitchFamily="49" charset="-122"/>
              </a:rPr>
              <a:t>GB50601</a:t>
            </a:r>
            <a:r>
              <a:rPr lang="zh-CN" altLang="en-US" sz="2400" dirty="0" smtClean="0">
                <a:solidFill>
                  <a:schemeClr val="tx2"/>
                </a:solidFill>
                <a:latin typeface="黑体" pitchFamily="49" charset="-122"/>
                <a:ea typeface="黑体" pitchFamily="49" charset="-122"/>
              </a:rPr>
              <a:t>）</a:t>
            </a:r>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title"/>
          </p:nvPr>
        </p:nvSpPr>
        <p:spPr>
          <a:xfrm>
            <a:off x="428625" y="1000125"/>
            <a:ext cx="3214688" cy="857250"/>
          </a:xfrm>
        </p:spPr>
        <p:txBody>
          <a:bodyPr/>
          <a:lstStyle/>
          <a:p>
            <a:pPr eaLnBrk="1" hangingPunct="1"/>
            <a:r>
              <a:rPr lang="zh-CN" altLang="en-US" sz="2800" smtClean="0">
                <a:solidFill>
                  <a:srgbClr val="C00000"/>
                </a:solidFill>
                <a:latin typeface="黑体" pitchFamily="2" charset="-122"/>
                <a:ea typeface="黑体" pitchFamily="2" charset="-122"/>
              </a:rPr>
              <a:t>雷电流剩磁的判定</a:t>
            </a:r>
          </a:p>
        </p:txBody>
      </p:sp>
      <p:pic>
        <p:nvPicPr>
          <p:cNvPr id="29699" name="Picture 4"/>
          <p:cNvPicPr>
            <a:picLocks noGrp="1" noChangeAspect="1" noChangeArrowheads="1"/>
          </p:cNvPicPr>
          <p:nvPr>
            <p:ph idx="1"/>
          </p:nvPr>
        </p:nvPicPr>
        <p:blipFill>
          <a:blip r:embed="rId2"/>
          <a:srcRect/>
          <a:stretch>
            <a:fillRect/>
          </a:stretch>
        </p:blipFill>
        <p:spPr>
          <a:xfrm>
            <a:off x="500063" y="1857375"/>
            <a:ext cx="8047037" cy="4527550"/>
          </a:xfrm>
        </p:spPr>
      </p:pic>
      <p:cxnSp>
        <p:nvCxnSpPr>
          <p:cNvPr id="5" name="直接连接符 4"/>
          <p:cNvCxnSpPr/>
          <p:nvPr/>
        </p:nvCxnSpPr>
        <p:spPr>
          <a:xfrm>
            <a:off x="2428875" y="2857500"/>
            <a:ext cx="5786438"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57250" y="3494088"/>
            <a:ext cx="7429500" cy="15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57250" y="3214688"/>
            <a:ext cx="7429500" cy="15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57250" y="3859213"/>
            <a:ext cx="7429500" cy="15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57250" y="4216400"/>
            <a:ext cx="74295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57250" y="4502150"/>
            <a:ext cx="74295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142875" y="785813"/>
            <a:ext cx="2928938" cy="785812"/>
          </a:xfrm>
          <a:prstGeom prst="rect">
            <a:avLst/>
          </a:prstGeom>
          <a:noFill/>
          <a:ln w="9525">
            <a:noFill/>
            <a:miter lim="800000"/>
            <a:headEnd/>
            <a:tailEnd/>
          </a:ln>
        </p:spPr>
        <p:txBody>
          <a:bodyPr anchor="ctr"/>
          <a:lstStyle/>
          <a:p>
            <a:pPr algn="ctr"/>
            <a:r>
              <a:rPr lang="en-US" altLang="zh-CN" sz="2800">
                <a:solidFill>
                  <a:srgbClr val="C00000"/>
                </a:solidFill>
                <a:latin typeface="黑体" pitchFamily="2" charset="-122"/>
                <a:ea typeface="黑体" pitchFamily="2" charset="-122"/>
              </a:rPr>
              <a:t>·2·</a:t>
            </a:r>
            <a:r>
              <a:rPr lang="zh-CN" altLang="en-US" sz="2800">
                <a:solidFill>
                  <a:srgbClr val="C00000"/>
                </a:solidFill>
                <a:latin typeface="黑体" pitchFamily="2" charset="-122"/>
                <a:ea typeface="黑体" pitchFamily="2" charset="-122"/>
              </a:rPr>
              <a:t>接地测试</a:t>
            </a:r>
          </a:p>
        </p:txBody>
      </p:sp>
      <p:sp>
        <p:nvSpPr>
          <p:cNvPr id="30723" name="矩形 8"/>
          <p:cNvSpPr>
            <a:spLocks noChangeArrowheads="1"/>
          </p:cNvSpPr>
          <p:nvPr/>
        </p:nvSpPr>
        <p:spPr bwMode="auto">
          <a:xfrm>
            <a:off x="2928938" y="1285875"/>
            <a:ext cx="3797300" cy="401638"/>
          </a:xfrm>
          <a:prstGeom prst="rect">
            <a:avLst/>
          </a:prstGeom>
          <a:noFill/>
          <a:ln w="9525">
            <a:noFill/>
            <a:miter lim="800000"/>
            <a:headEnd/>
            <a:tailEnd/>
          </a:ln>
        </p:spPr>
        <p:txBody>
          <a:bodyPr wrap="none">
            <a:spAutoFit/>
          </a:bodyPr>
          <a:lstStyle/>
          <a:p>
            <a:r>
              <a:rPr lang="zh-CN" altLang="en-US" sz="2000" b="1">
                <a:solidFill>
                  <a:srgbClr val="00B0F0"/>
                </a:solidFill>
                <a:latin typeface="黑体" pitchFamily="2" charset="-122"/>
                <a:ea typeface="黑体" pitchFamily="2" charset="-122"/>
              </a:rPr>
              <a:t>防雷装置接地检测常用方法原理</a:t>
            </a:r>
          </a:p>
        </p:txBody>
      </p:sp>
      <p:pic>
        <p:nvPicPr>
          <p:cNvPr id="30724" name="图片 9" descr="jct.jpg"/>
          <p:cNvPicPr>
            <a:picLocks noChangeAspect="1"/>
          </p:cNvPicPr>
          <p:nvPr/>
        </p:nvPicPr>
        <p:blipFill>
          <a:blip r:embed="rId2"/>
          <a:srcRect/>
          <a:stretch>
            <a:fillRect/>
          </a:stretch>
        </p:blipFill>
        <p:spPr bwMode="auto">
          <a:xfrm>
            <a:off x="928688" y="1643063"/>
            <a:ext cx="7643812" cy="2492375"/>
          </a:xfrm>
          <a:prstGeom prst="rect">
            <a:avLst/>
          </a:prstGeom>
          <a:noFill/>
          <a:ln w="9525">
            <a:noFill/>
            <a:miter lim="800000"/>
            <a:headEnd/>
            <a:tailEnd/>
          </a:ln>
        </p:spPr>
      </p:pic>
      <p:sp>
        <p:nvSpPr>
          <p:cNvPr id="11" name="TextBox 10"/>
          <p:cNvSpPr txBox="1"/>
          <p:nvPr/>
        </p:nvSpPr>
        <p:spPr>
          <a:xfrm>
            <a:off x="500063" y="4430713"/>
            <a:ext cx="8143875" cy="2079625"/>
          </a:xfrm>
          <a:prstGeom prst="rect">
            <a:avLst/>
          </a:prstGeom>
          <a:noFill/>
        </p:spPr>
        <p:txBody>
          <a:bodyPr>
            <a:spAutoFit/>
          </a:bodyPr>
          <a:lstStyle/>
          <a:p>
            <a:pPr>
              <a:lnSpc>
                <a:spcPts val="3100"/>
              </a:lnSpc>
              <a:defRPr/>
            </a:pPr>
            <a:r>
              <a:rPr lang="en-US" altLang="zh-CN" sz="2000" b="1" dirty="0">
                <a:solidFill>
                  <a:srgbClr val="C00000"/>
                </a:solidFill>
                <a:latin typeface="+mj-ea"/>
                <a:ea typeface="+mj-ea"/>
              </a:rPr>
              <a:t>1</a:t>
            </a:r>
            <a:r>
              <a:rPr lang="zh-CN" altLang="en-US" sz="2000" b="1" dirty="0">
                <a:solidFill>
                  <a:srgbClr val="C00000"/>
                </a:solidFill>
                <a:latin typeface="+mj-ea"/>
                <a:ea typeface="+mj-ea"/>
              </a:rPr>
              <a:t>）电位降法测量接地电阻，又称</a:t>
            </a:r>
            <a:r>
              <a:rPr lang="en-US" altLang="zh-CN" sz="2000" b="1" dirty="0">
                <a:solidFill>
                  <a:srgbClr val="C00000"/>
                </a:solidFill>
                <a:latin typeface="+mj-ea"/>
                <a:ea typeface="+mj-ea"/>
              </a:rPr>
              <a:t>0.618</a:t>
            </a:r>
            <a:r>
              <a:rPr lang="zh-CN" altLang="en-US" sz="2000" b="1" dirty="0">
                <a:solidFill>
                  <a:srgbClr val="C00000"/>
                </a:solidFill>
                <a:latin typeface="+mj-ea"/>
                <a:ea typeface="+mj-ea"/>
              </a:rPr>
              <a:t>法。</a:t>
            </a:r>
            <a:r>
              <a:rPr lang="zh-CN" altLang="en-US" sz="2000" b="1" dirty="0">
                <a:latin typeface="+mj-ea"/>
                <a:ea typeface="+mj-ea"/>
              </a:rPr>
              <a:t>原理如上图所示，在受试电极</a:t>
            </a:r>
            <a:r>
              <a:rPr lang="en-US" altLang="zh-CN" sz="2000" b="1" dirty="0">
                <a:latin typeface="+mj-ea"/>
                <a:ea typeface="+mj-ea"/>
              </a:rPr>
              <a:t>C1</a:t>
            </a:r>
            <a:r>
              <a:rPr lang="zh-CN" altLang="en-US" sz="2000" b="1" dirty="0">
                <a:latin typeface="+mj-ea"/>
                <a:ea typeface="+mj-ea"/>
              </a:rPr>
              <a:t>和电流测试棒</a:t>
            </a:r>
            <a:r>
              <a:rPr lang="en-US" altLang="zh-CN" sz="2000" b="1" dirty="0">
                <a:latin typeface="+mj-ea"/>
                <a:ea typeface="+mj-ea"/>
              </a:rPr>
              <a:t>C2</a:t>
            </a:r>
            <a:r>
              <a:rPr lang="zh-CN" altLang="en-US" sz="2000" b="1" dirty="0">
                <a:latin typeface="+mj-ea"/>
                <a:ea typeface="+mj-ea"/>
              </a:rPr>
              <a:t>之间通过电流</a:t>
            </a:r>
            <a:r>
              <a:rPr lang="en-US" altLang="zh-CN" sz="2000" b="1" dirty="0">
                <a:latin typeface="+mj-ea"/>
                <a:ea typeface="+mj-ea"/>
              </a:rPr>
              <a:t>I,</a:t>
            </a:r>
            <a:r>
              <a:rPr lang="zh-CN" altLang="en-US" sz="2000" b="1" dirty="0">
                <a:latin typeface="+mj-ea"/>
                <a:ea typeface="+mj-ea"/>
              </a:rPr>
              <a:t>测量受试电极</a:t>
            </a:r>
            <a:r>
              <a:rPr lang="en-US" altLang="zh-CN" sz="2000" b="1" dirty="0">
                <a:latin typeface="+mj-ea"/>
                <a:ea typeface="+mj-ea"/>
              </a:rPr>
              <a:t>C1</a:t>
            </a:r>
            <a:r>
              <a:rPr lang="zh-CN" altLang="en-US" sz="2000" b="1" dirty="0">
                <a:latin typeface="+mj-ea"/>
                <a:ea typeface="+mj-ea"/>
              </a:rPr>
              <a:t>和电位电极</a:t>
            </a:r>
            <a:r>
              <a:rPr lang="en-US" altLang="zh-CN" sz="2000" b="1" dirty="0">
                <a:latin typeface="+mj-ea"/>
                <a:ea typeface="+mj-ea"/>
              </a:rPr>
              <a:t>P2</a:t>
            </a:r>
            <a:r>
              <a:rPr lang="zh-CN" altLang="en-US" sz="2000" b="1" dirty="0">
                <a:latin typeface="+mj-ea"/>
                <a:ea typeface="+mj-ea"/>
              </a:rPr>
              <a:t>之间的电压降（</a:t>
            </a:r>
            <a:r>
              <a:rPr lang="en-US" altLang="zh-CN" sz="2000" b="1" dirty="0">
                <a:latin typeface="+mj-ea"/>
                <a:ea typeface="+mj-ea"/>
              </a:rPr>
              <a:t>C1</a:t>
            </a:r>
            <a:r>
              <a:rPr lang="zh-CN" altLang="en-US" sz="2000" b="1" dirty="0">
                <a:latin typeface="+mj-ea"/>
                <a:ea typeface="+mj-ea"/>
              </a:rPr>
              <a:t>、</a:t>
            </a:r>
            <a:r>
              <a:rPr lang="en-US" altLang="zh-CN" sz="2000" b="1" dirty="0">
                <a:latin typeface="+mj-ea"/>
                <a:ea typeface="+mj-ea"/>
              </a:rPr>
              <a:t>P2</a:t>
            </a:r>
            <a:r>
              <a:rPr lang="zh-CN" altLang="en-US" sz="2000" b="1" dirty="0">
                <a:latin typeface="+mj-ea"/>
                <a:ea typeface="+mj-ea"/>
              </a:rPr>
              <a:t>、</a:t>
            </a:r>
            <a:r>
              <a:rPr lang="en-US" altLang="zh-CN" sz="2000" b="1" dirty="0">
                <a:latin typeface="+mj-ea"/>
                <a:ea typeface="+mj-ea"/>
              </a:rPr>
              <a:t>C2</a:t>
            </a:r>
            <a:r>
              <a:rPr lang="zh-CN" altLang="en-US" sz="2000" b="1" dirty="0">
                <a:latin typeface="+mj-ea"/>
                <a:ea typeface="+mj-ea"/>
              </a:rPr>
              <a:t>在同一直线上），电压降与电流的比值就得出了电阻的度量。</a:t>
            </a:r>
            <a:r>
              <a:rPr lang="zh-CN" altLang="en-US" sz="2000" b="1" u="sng" dirty="0">
                <a:solidFill>
                  <a:srgbClr val="0070C0"/>
                </a:solidFill>
                <a:latin typeface="+mj-ea"/>
                <a:ea typeface="+mj-ea"/>
              </a:rPr>
              <a:t>当</a:t>
            </a:r>
            <a:r>
              <a:rPr lang="en-US" altLang="zh-CN" sz="2000" b="1" u="sng" dirty="0">
                <a:solidFill>
                  <a:srgbClr val="0070C0"/>
                </a:solidFill>
                <a:latin typeface="+mj-ea"/>
                <a:ea typeface="+mj-ea"/>
              </a:rPr>
              <a:t>P2</a:t>
            </a:r>
            <a:r>
              <a:rPr lang="zh-CN" altLang="en-US" sz="2000" b="1" u="sng" dirty="0">
                <a:solidFill>
                  <a:srgbClr val="0070C0"/>
                </a:solidFill>
                <a:latin typeface="+mj-ea"/>
                <a:ea typeface="+mj-ea"/>
              </a:rPr>
              <a:t>位于</a:t>
            </a:r>
            <a:r>
              <a:rPr lang="en-US" altLang="zh-CN" sz="2000" b="1" u="sng" dirty="0">
                <a:solidFill>
                  <a:srgbClr val="0070C0"/>
                </a:solidFill>
                <a:latin typeface="+mj-ea"/>
                <a:ea typeface="+mj-ea"/>
              </a:rPr>
              <a:t>C1</a:t>
            </a:r>
            <a:r>
              <a:rPr lang="zh-CN" altLang="en-US" sz="2000" b="1" u="sng" dirty="0">
                <a:solidFill>
                  <a:srgbClr val="0070C0"/>
                </a:solidFill>
                <a:latin typeface="+mj-ea"/>
                <a:ea typeface="+mj-ea"/>
              </a:rPr>
              <a:t>、</a:t>
            </a:r>
            <a:r>
              <a:rPr lang="en-US" altLang="zh-CN" sz="2000" b="1" u="sng" dirty="0">
                <a:solidFill>
                  <a:srgbClr val="0070C0"/>
                </a:solidFill>
                <a:latin typeface="+mj-ea"/>
                <a:ea typeface="+mj-ea"/>
              </a:rPr>
              <a:t>C2</a:t>
            </a:r>
            <a:r>
              <a:rPr lang="zh-CN" altLang="en-US" sz="2000" b="1" u="sng" dirty="0">
                <a:solidFill>
                  <a:srgbClr val="0070C0"/>
                </a:solidFill>
                <a:latin typeface="+mj-ea"/>
                <a:ea typeface="+mj-ea"/>
              </a:rPr>
              <a:t>间距离的</a:t>
            </a:r>
            <a:r>
              <a:rPr lang="en-US" altLang="zh-CN" sz="2000" b="1" u="sng" dirty="0">
                <a:solidFill>
                  <a:srgbClr val="0070C0"/>
                </a:solidFill>
                <a:latin typeface="+mj-ea"/>
                <a:ea typeface="+mj-ea"/>
              </a:rPr>
              <a:t>0.618</a:t>
            </a:r>
            <a:r>
              <a:rPr lang="zh-CN" altLang="en-US" sz="2000" b="1" u="sng" dirty="0">
                <a:solidFill>
                  <a:srgbClr val="0070C0"/>
                </a:solidFill>
                <a:latin typeface="+mj-ea"/>
                <a:ea typeface="+mj-ea"/>
              </a:rPr>
              <a:t>倍时</a:t>
            </a:r>
            <a:r>
              <a:rPr lang="zh-CN" altLang="en-US" sz="2000" b="1" dirty="0">
                <a:latin typeface="+mj-ea"/>
                <a:ea typeface="+mj-ea"/>
              </a:rPr>
              <a:t>，</a:t>
            </a:r>
            <a:r>
              <a:rPr lang="zh-CN" altLang="en-US" sz="2000" b="1" u="sng" dirty="0">
                <a:solidFill>
                  <a:srgbClr val="0070C0"/>
                </a:solidFill>
                <a:latin typeface="+mj-ea"/>
                <a:ea typeface="+mj-ea"/>
              </a:rPr>
              <a:t>测出的电压与电流的比值即为受试电极的接地电阻。</a:t>
            </a:r>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4"/>
          <p:cNvPicPr>
            <a:picLocks noChangeAspect="1" noChangeArrowheads="1"/>
          </p:cNvPicPr>
          <p:nvPr/>
        </p:nvPicPr>
        <p:blipFill>
          <a:blip r:embed="rId2"/>
          <a:srcRect/>
          <a:stretch>
            <a:fillRect/>
          </a:stretch>
        </p:blipFill>
        <p:spPr bwMode="auto">
          <a:xfrm>
            <a:off x="1214438" y="1214438"/>
            <a:ext cx="6715125" cy="2859087"/>
          </a:xfrm>
          <a:prstGeom prst="rect">
            <a:avLst/>
          </a:prstGeom>
          <a:noFill/>
          <a:ln w="9525">
            <a:noFill/>
            <a:miter lim="800000"/>
            <a:headEnd/>
            <a:tailEnd/>
          </a:ln>
        </p:spPr>
      </p:pic>
      <p:sp>
        <p:nvSpPr>
          <p:cNvPr id="5" name="矩形 4"/>
          <p:cNvSpPr/>
          <p:nvPr/>
        </p:nvSpPr>
        <p:spPr>
          <a:xfrm>
            <a:off x="1357313" y="4073525"/>
            <a:ext cx="4052887" cy="461963"/>
          </a:xfrm>
          <a:prstGeom prst="rect">
            <a:avLst/>
          </a:prstGeom>
        </p:spPr>
        <p:txBody>
          <a:bodyPr wrap="none">
            <a:spAutoFit/>
          </a:bodyPr>
          <a:lstStyle/>
          <a:p>
            <a:pPr>
              <a:defRPr/>
            </a:pPr>
            <a:r>
              <a:rPr lang="en-US" altLang="zh-CN" sz="2400" b="1" dirty="0">
                <a:solidFill>
                  <a:srgbClr val="C00000"/>
                </a:solidFill>
                <a:latin typeface="+mj-ea"/>
                <a:ea typeface="+mj-ea"/>
              </a:rPr>
              <a:t>2</a:t>
            </a:r>
            <a:r>
              <a:rPr lang="zh-CN" altLang="en-US" sz="2400" b="1" dirty="0">
                <a:solidFill>
                  <a:srgbClr val="C00000"/>
                </a:solidFill>
                <a:latin typeface="+mj-ea"/>
                <a:ea typeface="+mj-ea"/>
              </a:rPr>
              <a:t>）“三极法”测量接地电阻</a:t>
            </a:r>
          </a:p>
        </p:txBody>
      </p:sp>
      <p:sp>
        <p:nvSpPr>
          <p:cNvPr id="6" name="矩形 5"/>
          <p:cNvSpPr/>
          <p:nvPr/>
        </p:nvSpPr>
        <p:spPr>
          <a:xfrm>
            <a:off x="1143000" y="4573588"/>
            <a:ext cx="7215188" cy="1630362"/>
          </a:xfrm>
          <a:prstGeom prst="rect">
            <a:avLst/>
          </a:prstGeom>
        </p:spPr>
        <p:txBody>
          <a:bodyPr>
            <a:spAutoFit/>
          </a:bodyPr>
          <a:lstStyle/>
          <a:p>
            <a:pPr>
              <a:defRPr/>
            </a:pPr>
            <a:r>
              <a:rPr lang="zh-CN" altLang="en-US" sz="2000" b="1" dirty="0">
                <a:latin typeface="+mj-ea"/>
                <a:ea typeface="+mj-ea"/>
              </a:rPr>
              <a:t>  </a:t>
            </a:r>
            <a:r>
              <a:rPr lang="zh-CN" altLang="en-US" sz="2000" b="1" dirty="0">
                <a:solidFill>
                  <a:srgbClr val="0070C0"/>
                </a:solidFill>
                <a:latin typeface="+mj-ea"/>
                <a:ea typeface="+mj-ea"/>
              </a:rPr>
              <a:t>在实际检测工作中常采用三极法。</a:t>
            </a:r>
            <a:r>
              <a:rPr lang="zh-CN" altLang="en-US" sz="2000" b="1" dirty="0">
                <a:latin typeface="+mj-ea"/>
                <a:ea typeface="+mj-ea"/>
              </a:rPr>
              <a:t>电路连接如上所示。</a:t>
            </a:r>
            <a:r>
              <a:rPr lang="en-US" altLang="zh-CN" sz="2000" b="1" dirty="0">
                <a:solidFill>
                  <a:srgbClr val="0070C0"/>
                </a:solidFill>
                <a:latin typeface="+mj-ea"/>
                <a:ea typeface="+mj-ea"/>
              </a:rPr>
              <a:t>1</a:t>
            </a:r>
            <a:r>
              <a:rPr lang="zh-CN" altLang="en-US" sz="2000" b="1" dirty="0">
                <a:solidFill>
                  <a:srgbClr val="0070C0"/>
                </a:solidFill>
                <a:latin typeface="+mj-ea"/>
                <a:ea typeface="+mj-ea"/>
              </a:rPr>
              <a:t>，</a:t>
            </a:r>
            <a:r>
              <a:rPr lang="en-US" altLang="zh-CN" sz="2000" b="1" dirty="0">
                <a:solidFill>
                  <a:srgbClr val="0070C0"/>
                </a:solidFill>
                <a:latin typeface="+mj-ea"/>
                <a:ea typeface="+mj-ea"/>
              </a:rPr>
              <a:t>2</a:t>
            </a:r>
            <a:r>
              <a:rPr lang="zh-CN" altLang="en-US" sz="2000" b="1" dirty="0">
                <a:solidFill>
                  <a:srgbClr val="0070C0"/>
                </a:solidFill>
                <a:latin typeface="+mj-ea"/>
                <a:ea typeface="+mj-ea"/>
              </a:rPr>
              <a:t>，</a:t>
            </a:r>
            <a:r>
              <a:rPr lang="en-US" altLang="zh-CN" sz="2000" b="1" dirty="0">
                <a:solidFill>
                  <a:srgbClr val="0070C0"/>
                </a:solidFill>
                <a:latin typeface="+mj-ea"/>
                <a:ea typeface="+mj-ea"/>
              </a:rPr>
              <a:t>3</a:t>
            </a:r>
            <a:r>
              <a:rPr lang="zh-CN" altLang="en-US" sz="2000" b="1" dirty="0">
                <a:solidFill>
                  <a:srgbClr val="0070C0"/>
                </a:solidFill>
                <a:latin typeface="+mj-ea"/>
                <a:ea typeface="+mj-ea"/>
              </a:rPr>
              <a:t>分别表示接地极，辅助电压极和辅助电流极。</a:t>
            </a:r>
            <a:r>
              <a:rPr lang="zh-CN" altLang="en-US" sz="2000" b="1" dirty="0">
                <a:latin typeface="+mj-ea"/>
                <a:ea typeface="+mj-ea"/>
              </a:rPr>
              <a:t>测量时由</a:t>
            </a:r>
            <a:r>
              <a:rPr lang="en-US" altLang="zh-CN" sz="2000" b="1" dirty="0">
                <a:latin typeface="+mj-ea"/>
                <a:ea typeface="+mj-ea"/>
              </a:rPr>
              <a:t>1</a:t>
            </a:r>
            <a:r>
              <a:rPr lang="zh-CN" altLang="en-US" sz="2000" b="1" dirty="0">
                <a:latin typeface="+mj-ea"/>
                <a:ea typeface="+mj-ea"/>
              </a:rPr>
              <a:t>极注入电流，在</a:t>
            </a:r>
            <a:r>
              <a:rPr lang="en-US" altLang="zh-CN" sz="2000" b="1" dirty="0">
                <a:latin typeface="+mj-ea"/>
                <a:ea typeface="+mj-ea"/>
              </a:rPr>
              <a:t>1</a:t>
            </a:r>
            <a:r>
              <a:rPr lang="zh-CN" altLang="en-US" sz="2000" b="1" dirty="0">
                <a:latin typeface="+mj-ea"/>
                <a:ea typeface="+mj-ea"/>
              </a:rPr>
              <a:t>和</a:t>
            </a:r>
            <a:r>
              <a:rPr lang="en-US" altLang="zh-CN" sz="2000" b="1" dirty="0">
                <a:latin typeface="+mj-ea"/>
                <a:ea typeface="+mj-ea"/>
              </a:rPr>
              <a:t>3</a:t>
            </a:r>
            <a:r>
              <a:rPr lang="zh-CN" altLang="en-US" sz="2000" b="1" dirty="0">
                <a:latin typeface="+mj-ea"/>
                <a:ea typeface="+mj-ea"/>
              </a:rPr>
              <a:t>极之间的大地形成回路，用电流表测量得到回路的电流值。并用电压表测得  </a:t>
            </a:r>
            <a:r>
              <a:rPr lang="en-US" altLang="zh-CN" sz="2000" b="1" dirty="0">
                <a:latin typeface="+mj-ea"/>
                <a:ea typeface="+mj-ea"/>
              </a:rPr>
              <a:t>1</a:t>
            </a:r>
            <a:r>
              <a:rPr lang="zh-CN" altLang="en-US" sz="2000" b="1" dirty="0">
                <a:latin typeface="+mj-ea"/>
                <a:ea typeface="+mj-ea"/>
              </a:rPr>
              <a:t>，</a:t>
            </a:r>
            <a:r>
              <a:rPr lang="en-US" altLang="zh-CN" sz="2000" b="1" dirty="0">
                <a:latin typeface="+mj-ea"/>
                <a:ea typeface="+mj-ea"/>
              </a:rPr>
              <a:t>2</a:t>
            </a:r>
            <a:r>
              <a:rPr lang="zh-CN" altLang="en-US" sz="2000" b="1" dirty="0">
                <a:latin typeface="+mj-ea"/>
                <a:ea typeface="+mj-ea"/>
              </a:rPr>
              <a:t>极之间的电压值。用电压值比上电流值即得到接地电阻值。</a:t>
            </a:r>
          </a:p>
        </p:txBody>
      </p:sp>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noChangeArrowheads="1"/>
          </p:cNvPicPr>
          <p:nvPr/>
        </p:nvPicPr>
        <p:blipFill>
          <a:blip r:embed="rId2"/>
          <a:srcRect/>
          <a:stretch>
            <a:fillRect/>
          </a:stretch>
        </p:blipFill>
        <p:spPr bwMode="auto">
          <a:xfrm>
            <a:off x="642938" y="1214438"/>
            <a:ext cx="7858125" cy="3001962"/>
          </a:xfrm>
          <a:prstGeom prst="rect">
            <a:avLst/>
          </a:prstGeom>
          <a:noFill/>
          <a:ln w="9525">
            <a:noFill/>
            <a:miter lim="800000"/>
            <a:headEnd/>
            <a:tailEnd/>
          </a:ln>
        </p:spPr>
      </p:pic>
      <p:sp>
        <p:nvSpPr>
          <p:cNvPr id="5" name="标题 1"/>
          <p:cNvSpPr>
            <a:spLocks noGrp="1"/>
          </p:cNvSpPr>
          <p:nvPr>
            <p:ph type="title"/>
          </p:nvPr>
        </p:nvSpPr>
        <p:spPr>
          <a:xfrm>
            <a:off x="928688" y="4787900"/>
            <a:ext cx="7500937" cy="1357313"/>
          </a:xfrm>
        </p:spPr>
        <p:txBody>
          <a:bodyPr anchor="t">
            <a:normAutofit fontScale="90000"/>
          </a:bodyPr>
          <a:lstStyle/>
          <a:p>
            <a:pPr algn="l" eaLnBrk="1" hangingPunct="1">
              <a:lnSpc>
                <a:spcPts val="3200"/>
              </a:lnSpc>
              <a:defRPr/>
            </a:pPr>
            <a:r>
              <a:rPr lang="zh-CN" altLang="en-US" sz="2200" b="1" dirty="0" smtClean="0">
                <a:solidFill>
                  <a:schemeClr val="tx1"/>
                </a:solidFill>
                <a:latin typeface="黑体" pitchFamily="49" charset="-122"/>
                <a:ea typeface="黑体" pitchFamily="49" charset="-122"/>
              </a:rPr>
              <a:t>原理</a:t>
            </a:r>
            <a:r>
              <a:rPr lang="zh-CN" altLang="en-US" sz="2200" b="1" dirty="0" smtClean="0">
                <a:solidFill>
                  <a:schemeClr val="tx1"/>
                </a:solidFill>
                <a:latin typeface="宋体" pitchFamily="2" charset="-122"/>
              </a:rPr>
              <a:t>：</a:t>
            </a:r>
            <a:r>
              <a:rPr lang="zh-CN" altLang="en-US" sz="2200" b="1" dirty="0" smtClean="0">
                <a:solidFill>
                  <a:srgbClr val="0070C0"/>
                </a:solidFill>
                <a:latin typeface="宋体" pitchFamily="2" charset="-122"/>
              </a:rPr>
              <a:t>与三极法类似</a:t>
            </a:r>
            <a:r>
              <a:rPr lang="zh-CN" altLang="en-US" sz="2200" b="1" dirty="0" smtClean="0">
                <a:solidFill>
                  <a:schemeClr val="tx1"/>
                </a:solidFill>
                <a:latin typeface="宋体" pitchFamily="2" charset="-122"/>
              </a:rPr>
              <a:t>，用一大电阻的电压表测出各电极之间的电压和一个电流表测出回路电流，即可求出接地电阻。 </a:t>
            </a:r>
            <a:br>
              <a:rPr lang="zh-CN" altLang="en-US" sz="2200" b="1" dirty="0" smtClean="0">
                <a:solidFill>
                  <a:schemeClr val="tx1"/>
                </a:solidFill>
                <a:latin typeface="宋体" pitchFamily="2" charset="-122"/>
              </a:rPr>
            </a:br>
            <a:r>
              <a:rPr lang="zh-CN" altLang="en-US" sz="2200" b="1" dirty="0" smtClean="0">
                <a:solidFill>
                  <a:schemeClr val="tx1"/>
                </a:solidFill>
                <a:latin typeface="黑体" pitchFamily="49" charset="-122"/>
                <a:ea typeface="黑体" pitchFamily="49" charset="-122"/>
              </a:rPr>
              <a:t>特点</a:t>
            </a:r>
            <a:r>
              <a:rPr lang="zh-CN" altLang="en-US" sz="2200" b="1" dirty="0" smtClean="0">
                <a:solidFill>
                  <a:schemeClr val="tx1"/>
                </a:solidFill>
                <a:latin typeface="宋体" pitchFamily="2" charset="-122"/>
              </a:rPr>
              <a:t>：</a:t>
            </a:r>
            <a:r>
              <a:rPr lang="zh-CN" altLang="en-US" sz="2200" b="1" dirty="0" smtClean="0">
                <a:solidFill>
                  <a:srgbClr val="0070C0"/>
                </a:solidFill>
                <a:latin typeface="宋体" pitchFamily="2" charset="-122"/>
              </a:rPr>
              <a:t>能有效地消除测量回路导线间的互感影响，测量更精确</a:t>
            </a:r>
            <a:r>
              <a:rPr lang="zh-CN" altLang="en-US" sz="2200" b="1" dirty="0" smtClean="0">
                <a:solidFill>
                  <a:schemeClr val="tx1"/>
                </a:solidFill>
                <a:latin typeface="宋体" pitchFamily="2" charset="-122"/>
              </a:rPr>
              <a:t>。</a:t>
            </a:r>
            <a:r>
              <a:rPr lang="zh-CN" altLang="en-US" sz="2200" b="1" dirty="0" smtClean="0">
                <a:solidFill>
                  <a:schemeClr val="bg1"/>
                </a:solidFill>
                <a:latin typeface="宋体" pitchFamily="2" charset="-122"/>
              </a:rPr>
              <a:t> </a:t>
            </a:r>
            <a:r>
              <a:rPr lang="zh-CN" altLang="en-US" sz="2800" dirty="0" smtClean="0">
                <a:latin typeface="宋体" pitchFamily="2" charset="-122"/>
              </a:rPr>
              <a:t/>
            </a:r>
            <a:br>
              <a:rPr lang="zh-CN" altLang="en-US" sz="2800" dirty="0" smtClean="0">
                <a:latin typeface="宋体" pitchFamily="2" charset="-122"/>
              </a:rPr>
            </a:br>
            <a:endParaRPr lang="zh-CN" altLang="en-US" sz="2800" dirty="0" smtClean="0">
              <a:latin typeface="宋体" pitchFamily="2" charset="-122"/>
            </a:endParaRPr>
          </a:p>
        </p:txBody>
      </p:sp>
      <p:sp>
        <p:nvSpPr>
          <p:cNvPr id="32772" name="TextBox 2"/>
          <p:cNvSpPr txBox="1">
            <a:spLocks noChangeArrowheads="1"/>
          </p:cNvSpPr>
          <p:nvPr/>
        </p:nvSpPr>
        <p:spPr bwMode="auto">
          <a:xfrm>
            <a:off x="857250" y="4254500"/>
            <a:ext cx="4786313" cy="461963"/>
          </a:xfrm>
          <a:prstGeom prst="rect">
            <a:avLst/>
          </a:prstGeom>
          <a:noFill/>
          <a:ln w="9525">
            <a:noFill/>
            <a:miter lim="800000"/>
            <a:headEnd/>
            <a:tailEnd/>
          </a:ln>
        </p:spPr>
        <p:txBody>
          <a:bodyPr>
            <a:spAutoFit/>
          </a:bodyPr>
          <a:lstStyle/>
          <a:p>
            <a:r>
              <a:rPr lang="zh-CN" altLang="en-US" sz="2400">
                <a:solidFill>
                  <a:srgbClr val="C00000"/>
                </a:solidFill>
                <a:latin typeface="宋体" pitchFamily="2" charset="-122"/>
              </a:rPr>
              <a:t> </a:t>
            </a:r>
            <a:r>
              <a:rPr lang="en-US" altLang="zh-CN" sz="2400" b="1">
                <a:solidFill>
                  <a:srgbClr val="C00000"/>
                </a:solidFill>
                <a:latin typeface="宋体" pitchFamily="2" charset="-122"/>
              </a:rPr>
              <a:t>3</a:t>
            </a:r>
            <a:r>
              <a:rPr lang="zh-CN" altLang="en-US" sz="2400" b="1">
                <a:solidFill>
                  <a:srgbClr val="C00000"/>
                </a:solidFill>
                <a:latin typeface="宋体" pitchFamily="2" charset="-122"/>
              </a:rPr>
              <a:t>）四极法测量接地电阻</a:t>
            </a:r>
          </a:p>
        </p:txBody>
      </p:sp>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00063" y="1214438"/>
            <a:ext cx="5214937" cy="782637"/>
          </a:xfrm>
          <a:noFill/>
        </p:spPr>
        <p:txBody>
          <a:bodyPr/>
          <a:lstStyle/>
          <a:p>
            <a:pPr eaLnBrk="1" hangingPunct="1"/>
            <a:r>
              <a:rPr lang="zh-CN" altLang="en-US" sz="2400" b="1" smtClean="0">
                <a:solidFill>
                  <a:srgbClr val="00B0F0"/>
                </a:solidFill>
                <a:latin typeface="黑体" pitchFamily="2" charset="-122"/>
                <a:ea typeface="黑体" pitchFamily="2" charset="-122"/>
              </a:rPr>
              <a:t>接地电阻值测量时应注意的事项</a:t>
            </a:r>
            <a:r>
              <a:rPr lang="en-US" altLang="zh-CN" sz="2400" b="1" smtClean="0">
                <a:solidFill>
                  <a:srgbClr val="00B0F0"/>
                </a:solidFill>
                <a:latin typeface="黑体" pitchFamily="2" charset="-122"/>
                <a:ea typeface="黑体" pitchFamily="2" charset="-122"/>
              </a:rPr>
              <a:t>:</a:t>
            </a:r>
            <a:endParaRPr lang="zh-CN" altLang="en-US" sz="2400" b="1" smtClean="0">
              <a:solidFill>
                <a:srgbClr val="00B0F0"/>
              </a:solidFill>
              <a:latin typeface="黑体" pitchFamily="2" charset="-122"/>
              <a:ea typeface="黑体" pitchFamily="2" charset="-122"/>
            </a:endParaRPr>
          </a:p>
        </p:txBody>
      </p:sp>
      <p:sp>
        <p:nvSpPr>
          <p:cNvPr id="679939" name="Rectangle 3"/>
          <p:cNvSpPr>
            <a:spLocks noGrp="1" noChangeArrowheads="1"/>
          </p:cNvSpPr>
          <p:nvPr>
            <p:ph type="body" idx="1"/>
          </p:nvPr>
        </p:nvSpPr>
        <p:spPr>
          <a:xfrm>
            <a:off x="642938" y="2071688"/>
            <a:ext cx="7942262" cy="4216400"/>
          </a:xfrm>
        </p:spPr>
        <p:txBody>
          <a:bodyPr/>
          <a:lstStyle/>
          <a:p>
            <a:pPr eaLnBrk="1" hangingPunct="1">
              <a:lnSpc>
                <a:spcPts val="3600"/>
              </a:lnSpc>
              <a:buFontTx/>
              <a:buNone/>
              <a:defRPr/>
            </a:pPr>
            <a:r>
              <a:rPr lang="zh-CN" altLang="en-US" sz="2000" b="1" dirty="0" smtClean="0">
                <a:latin typeface="+mn-ea"/>
              </a:rPr>
              <a:t>（</a:t>
            </a:r>
            <a:r>
              <a:rPr lang="en-US" altLang="zh-CN" sz="2000" b="1" dirty="0" smtClean="0">
                <a:latin typeface="+mn-ea"/>
              </a:rPr>
              <a:t>1</a:t>
            </a:r>
            <a:r>
              <a:rPr lang="zh-CN" altLang="en-US" sz="2000" b="1" dirty="0" smtClean="0">
                <a:latin typeface="+mn-ea"/>
              </a:rPr>
              <a:t>）要有三个可靠的接地点（接地体）</a:t>
            </a:r>
            <a:r>
              <a:rPr lang="en-US" altLang="zh-CN" sz="2000" b="1" dirty="0" smtClean="0">
                <a:latin typeface="+mn-ea"/>
              </a:rPr>
              <a:t>,</a:t>
            </a:r>
            <a:r>
              <a:rPr lang="zh-CN" altLang="en-US" sz="2000" b="1" dirty="0" smtClean="0">
                <a:latin typeface="+mn-ea"/>
              </a:rPr>
              <a:t>其距离各在</a:t>
            </a:r>
            <a:r>
              <a:rPr lang="en-US" altLang="zh-CN" sz="2000" b="1" dirty="0" smtClean="0">
                <a:latin typeface="+mn-ea"/>
              </a:rPr>
              <a:t>10</a:t>
            </a:r>
            <a:r>
              <a:rPr lang="zh-CN" altLang="en-US" sz="2000" b="1" dirty="0" smtClean="0">
                <a:latin typeface="+mn-ea"/>
              </a:rPr>
              <a:t>或</a:t>
            </a:r>
            <a:r>
              <a:rPr lang="en-US" altLang="zh-CN" sz="2000" b="1" dirty="0" smtClean="0">
                <a:latin typeface="+mn-ea"/>
              </a:rPr>
              <a:t>20</a:t>
            </a:r>
            <a:r>
              <a:rPr lang="zh-CN" altLang="en-US" sz="2000" b="1" dirty="0" smtClean="0">
                <a:latin typeface="+mn-ea"/>
              </a:rPr>
              <a:t>米以上（按仪器规定），以尽量减少彼此的影响。</a:t>
            </a:r>
          </a:p>
          <a:p>
            <a:pPr eaLnBrk="1" hangingPunct="1">
              <a:lnSpc>
                <a:spcPts val="3600"/>
              </a:lnSpc>
              <a:buFontTx/>
              <a:buNone/>
              <a:defRPr/>
            </a:pPr>
            <a:r>
              <a:rPr lang="zh-CN" altLang="en-US" sz="2000" b="1" dirty="0" smtClean="0">
                <a:latin typeface="+mn-ea"/>
              </a:rPr>
              <a:t>（</a:t>
            </a:r>
            <a:r>
              <a:rPr lang="en-US" altLang="zh-CN" sz="2000" b="1" dirty="0" smtClean="0">
                <a:latin typeface="+mn-ea"/>
              </a:rPr>
              <a:t>2</a:t>
            </a:r>
            <a:r>
              <a:rPr lang="zh-CN" altLang="en-US" sz="2000" b="1" dirty="0" smtClean="0">
                <a:latin typeface="+mn-ea"/>
              </a:rPr>
              <a:t>）要注意仪表本身的精度，电流稳定度等的要求，注意排除杂散电流的影响。</a:t>
            </a:r>
          </a:p>
          <a:p>
            <a:pPr eaLnBrk="1" hangingPunct="1">
              <a:lnSpc>
                <a:spcPts val="3600"/>
              </a:lnSpc>
              <a:buFontTx/>
              <a:buNone/>
              <a:defRPr/>
            </a:pPr>
            <a:r>
              <a:rPr lang="zh-CN" altLang="en-US" sz="2000" b="1" dirty="0" smtClean="0">
                <a:latin typeface="+mn-ea"/>
              </a:rPr>
              <a:t>（</a:t>
            </a:r>
            <a:r>
              <a:rPr lang="en-US" altLang="zh-CN" sz="2000" b="1" dirty="0" smtClean="0">
                <a:latin typeface="+mn-ea"/>
              </a:rPr>
              <a:t>3</a:t>
            </a:r>
            <a:r>
              <a:rPr lang="zh-CN" altLang="en-US" sz="2000" b="1" dirty="0" smtClean="0">
                <a:latin typeface="+mn-ea"/>
              </a:rPr>
              <a:t>）接线要接触良好，两线要分开</a:t>
            </a:r>
            <a:r>
              <a:rPr lang="en-US" altLang="zh-CN" sz="2000" b="1" dirty="0" smtClean="0">
                <a:latin typeface="+mn-ea"/>
              </a:rPr>
              <a:t>1m</a:t>
            </a:r>
            <a:r>
              <a:rPr lang="zh-CN" altLang="en-US" sz="2000" b="1" dirty="0" smtClean="0">
                <a:latin typeface="+mn-ea"/>
              </a:rPr>
              <a:t>，与地绝缘可靠，且不宜过长，连线电阻不应大于</a:t>
            </a:r>
            <a:r>
              <a:rPr lang="en-US" altLang="zh-CN" sz="2000" b="1" dirty="0" smtClean="0">
                <a:latin typeface="+mn-ea"/>
              </a:rPr>
              <a:t>R</a:t>
            </a:r>
            <a:r>
              <a:rPr lang="zh-CN" altLang="en-US" sz="2000" b="1" dirty="0" smtClean="0">
                <a:latin typeface="+mn-ea"/>
              </a:rPr>
              <a:t>的</a:t>
            </a:r>
            <a:r>
              <a:rPr lang="en-US" altLang="zh-CN" sz="2000" b="1" dirty="0" smtClean="0">
                <a:latin typeface="+mn-ea"/>
              </a:rPr>
              <a:t>2%-3%</a:t>
            </a:r>
            <a:r>
              <a:rPr lang="zh-CN" altLang="en-US" sz="2000" b="1" dirty="0" smtClean="0">
                <a:latin typeface="+mn-ea"/>
              </a:rPr>
              <a:t>，否则应减去连线电阻值。</a:t>
            </a:r>
          </a:p>
          <a:p>
            <a:pPr eaLnBrk="1" hangingPunct="1">
              <a:lnSpc>
                <a:spcPts val="3600"/>
              </a:lnSpc>
              <a:buFontTx/>
              <a:buNone/>
              <a:defRPr/>
            </a:pPr>
            <a:r>
              <a:rPr lang="zh-CN" altLang="en-US" sz="2000" b="1" dirty="0" smtClean="0">
                <a:latin typeface="+mn-ea"/>
              </a:rPr>
              <a:t>（</a:t>
            </a:r>
            <a:r>
              <a:rPr lang="en-US" altLang="zh-CN" sz="2000" b="1" dirty="0" smtClean="0">
                <a:latin typeface="+mn-ea"/>
              </a:rPr>
              <a:t>4</a:t>
            </a:r>
            <a:r>
              <a:rPr lang="zh-CN" altLang="en-US" sz="2000" b="1" dirty="0" smtClean="0">
                <a:latin typeface="+mn-ea"/>
              </a:rPr>
              <a:t>）要保证测量地层有一定深度。</a:t>
            </a:r>
          </a:p>
          <a:p>
            <a:pPr eaLnBrk="1" hangingPunct="1">
              <a:lnSpc>
                <a:spcPts val="3600"/>
              </a:lnSpc>
              <a:buFontTx/>
              <a:buNone/>
              <a:defRPr/>
            </a:pPr>
            <a:r>
              <a:rPr lang="zh-CN" altLang="en-US" sz="2000" b="1" dirty="0" smtClean="0">
                <a:latin typeface="+mn-ea"/>
              </a:rPr>
              <a:t>（</a:t>
            </a:r>
            <a:r>
              <a:rPr lang="en-US" altLang="zh-CN" sz="2000" b="1" dirty="0" smtClean="0">
                <a:latin typeface="+mn-ea"/>
              </a:rPr>
              <a:t>5</a:t>
            </a:r>
            <a:r>
              <a:rPr lang="zh-CN" altLang="en-US" sz="2000" b="1" dirty="0" smtClean="0">
                <a:latin typeface="+mn-ea"/>
              </a:rPr>
              <a:t>）测量应反复进行若干次，取平均值。</a:t>
            </a:r>
          </a:p>
        </p:txBody>
      </p:sp>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57188" y="1074738"/>
            <a:ext cx="4500562" cy="711200"/>
          </a:xfrm>
          <a:noFill/>
        </p:spPr>
        <p:txBody>
          <a:bodyPr/>
          <a:lstStyle/>
          <a:p>
            <a:pPr eaLnBrk="1" hangingPunct="1"/>
            <a:r>
              <a:rPr lang="zh-CN" altLang="en-US" sz="2400" b="1" smtClean="0">
                <a:solidFill>
                  <a:srgbClr val="00B0F0"/>
                </a:solidFill>
                <a:latin typeface="黑体" pitchFamily="2" charset="-122"/>
                <a:ea typeface="黑体" pitchFamily="2" charset="-122"/>
              </a:rPr>
              <a:t>接地电阻测量的</a:t>
            </a:r>
            <a:r>
              <a:rPr lang="zh-CN" altLang="en-US" sz="2400" b="1" smtClean="0">
                <a:solidFill>
                  <a:srgbClr val="C00000"/>
                </a:solidFill>
                <a:latin typeface="黑体" pitchFamily="2" charset="-122"/>
                <a:ea typeface="黑体" pitchFamily="2" charset="-122"/>
              </a:rPr>
              <a:t>其他注意事项</a:t>
            </a:r>
          </a:p>
        </p:txBody>
      </p:sp>
      <p:sp>
        <p:nvSpPr>
          <p:cNvPr id="34819" name="Rectangle 3"/>
          <p:cNvSpPr>
            <a:spLocks noGrp="1" noChangeArrowheads="1"/>
          </p:cNvSpPr>
          <p:nvPr>
            <p:ph type="body" idx="1"/>
          </p:nvPr>
        </p:nvSpPr>
        <p:spPr>
          <a:xfrm>
            <a:off x="500063" y="1928813"/>
            <a:ext cx="7929562" cy="4073525"/>
          </a:xfrm>
          <a:noFill/>
        </p:spPr>
        <p:txBody>
          <a:bodyPr/>
          <a:lstStyle/>
          <a:p>
            <a:pPr marL="0" indent="0" eaLnBrk="1" hangingPunct="1">
              <a:lnSpc>
                <a:spcPts val="3500"/>
              </a:lnSpc>
              <a:spcBef>
                <a:spcPct val="0"/>
              </a:spcBef>
              <a:buFontTx/>
              <a:buNone/>
            </a:pPr>
            <a:r>
              <a:rPr lang="en-US" altLang="zh-CN" sz="2000" b="1" smtClean="0">
                <a:solidFill>
                  <a:srgbClr val="000000"/>
                </a:solidFill>
              </a:rPr>
              <a:t>       1</a:t>
            </a:r>
            <a:r>
              <a:rPr lang="zh-CN" altLang="en-US" sz="2000" b="1" smtClean="0">
                <a:solidFill>
                  <a:srgbClr val="000000"/>
                </a:solidFill>
              </a:rPr>
              <a:t>、</a:t>
            </a:r>
            <a:r>
              <a:rPr lang="zh-CN" altLang="en-US" sz="2000" b="1" u="sng" smtClean="0">
                <a:solidFill>
                  <a:srgbClr val="000000"/>
                </a:solidFill>
              </a:rPr>
              <a:t>测量微波天线塔联合地网接地电阻</a:t>
            </a:r>
            <a:r>
              <a:rPr lang="zh-CN" altLang="en-US" sz="2000" b="1" smtClean="0">
                <a:solidFill>
                  <a:srgbClr val="000000"/>
                </a:solidFill>
              </a:rPr>
              <a:t>时，</a:t>
            </a:r>
            <a:r>
              <a:rPr lang="zh-CN" altLang="en-US" sz="2000" b="1" smtClean="0">
                <a:solidFill>
                  <a:srgbClr val="C00000"/>
                </a:solidFill>
              </a:rPr>
              <a:t>电流极棒</a:t>
            </a:r>
            <a:r>
              <a:rPr lang="zh-CN" altLang="en-US" sz="2000" b="1" smtClean="0">
                <a:solidFill>
                  <a:srgbClr val="000000"/>
                </a:solidFill>
              </a:rPr>
              <a:t>埋设位置到</a:t>
            </a:r>
            <a:r>
              <a:rPr lang="zh-CN" altLang="en-US" sz="2000" b="1" smtClean="0">
                <a:solidFill>
                  <a:srgbClr val="C00000"/>
                </a:solidFill>
              </a:rPr>
              <a:t>联合地网中心之间的距离</a:t>
            </a:r>
            <a:r>
              <a:rPr lang="zh-CN" altLang="en-US" sz="2000" b="1" smtClean="0">
                <a:solidFill>
                  <a:srgbClr val="000000"/>
                </a:solidFill>
              </a:rPr>
              <a:t>应不少于地网等效直径的</a:t>
            </a:r>
            <a:r>
              <a:rPr lang="en-US" altLang="zh-CN" sz="2000" b="1" smtClean="0">
                <a:solidFill>
                  <a:srgbClr val="0070C0"/>
                </a:solidFill>
              </a:rPr>
              <a:t>3—5</a:t>
            </a:r>
            <a:r>
              <a:rPr lang="zh-CN" altLang="en-US" sz="2000" b="1" smtClean="0">
                <a:solidFill>
                  <a:srgbClr val="0070C0"/>
                </a:solidFill>
              </a:rPr>
              <a:t>倍</a:t>
            </a:r>
            <a:r>
              <a:rPr lang="zh-CN" altLang="en-US" sz="2000" b="1" smtClean="0">
                <a:solidFill>
                  <a:srgbClr val="000000"/>
                </a:solidFill>
              </a:rPr>
              <a:t>，</a:t>
            </a:r>
            <a:r>
              <a:rPr lang="zh-CN" altLang="en-US" sz="2000" b="1" smtClean="0">
                <a:solidFill>
                  <a:srgbClr val="C00000"/>
                </a:solidFill>
              </a:rPr>
              <a:t>电压极棒</a:t>
            </a:r>
            <a:r>
              <a:rPr lang="zh-CN" altLang="en-US" sz="2000" b="1" smtClean="0">
                <a:solidFill>
                  <a:srgbClr val="000000"/>
                </a:solidFill>
              </a:rPr>
              <a:t>埋设位置</a:t>
            </a:r>
            <a:r>
              <a:rPr lang="zh-CN" altLang="en-US" sz="2000" b="1" smtClean="0">
                <a:solidFill>
                  <a:srgbClr val="FF0000"/>
                </a:solidFill>
              </a:rPr>
              <a:t>位于</a:t>
            </a:r>
            <a:r>
              <a:rPr lang="zh-CN" altLang="en-US" sz="2000" b="1" u="sng" smtClean="0">
                <a:solidFill>
                  <a:srgbClr val="C00000"/>
                </a:solidFill>
              </a:rPr>
              <a:t>电流极棒</a:t>
            </a:r>
            <a:r>
              <a:rPr lang="zh-CN" altLang="en-US" sz="2000" b="1" u="sng" smtClean="0">
                <a:solidFill>
                  <a:srgbClr val="000000"/>
                </a:solidFill>
              </a:rPr>
              <a:t>到</a:t>
            </a:r>
            <a:r>
              <a:rPr lang="zh-CN" altLang="en-US" sz="2000" b="1" u="sng" smtClean="0">
                <a:solidFill>
                  <a:srgbClr val="C00000"/>
                </a:solidFill>
              </a:rPr>
              <a:t>地网中心距离</a:t>
            </a:r>
            <a:r>
              <a:rPr lang="zh-CN" altLang="en-US" sz="2000" b="1" smtClean="0">
                <a:solidFill>
                  <a:srgbClr val="000000"/>
                </a:solidFill>
              </a:rPr>
              <a:t>的</a:t>
            </a:r>
            <a:r>
              <a:rPr lang="en-US" altLang="zh-CN" sz="2000" b="1" smtClean="0">
                <a:solidFill>
                  <a:srgbClr val="000000"/>
                </a:solidFill>
              </a:rPr>
              <a:t>0.618</a:t>
            </a:r>
            <a:r>
              <a:rPr lang="zh-CN" altLang="en-US" sz="2000" b="1" smtClean="0">
                <a:solidFill>
                  <a:srgbClr val="000000"/>
                </a:solidFill>
              </a:rPr>
              <a:t>倍处，并</a:t>
            </a:r>
            <a:r>
              <a:rPr lang="zh-CN" altLang="en-US" sz="2000" b="1" u="sng" smtClean="0">
                <a:solidFill>
                  <a:srgbClr val="000000"/>
                </a:solidFill>
              </a:rPr>
              <a:t>进行多个方位的测量</a:t>
            </a:r>
            <a:r>
              <a:rPr lang="zh-CN" altLang="en-US" sz="2000" b="1" smtClean="0">
                <a:solidFill>
                  <a:srgbClr val="000000"/>
                </a:solidFill>
              </a:rPr>
              <a:t>，各次测量</a:t>
            </a:r>
            <a:r>
              <a:rPr lang="zh-CN" altLang="en-US" sz="2000" b="1" u="sng" smtClean="0">
                <a:solidFill>
                  <a:srgbClr val="000000"/>
                </a:solidFill>
              </a:rPr>
              <a:t>结果的平均</a:t>
            </a:r>
            <a:r>
              <a:rPr lang="zh-CN" altLang="en-US" sz="2000" b="1" smtClean="0">
                <a:solidFill>
                  <a:srgbClr val="000000"/>
                </a:solidFill>
              </a:rPr>
              <a:t>即</a:t>
            </a:r>
            <a:r>
              <a:rPr lang="zh-CN" altLang="en-US" sz="2000" b="1" u="sng" smtClean="0">
                <a:solidFill>
                  <a:srgbClr val="000000"/>
                </a:solidFill>
              </a:rPr>
              <a:t>为</a:t>
            </a:r>
            <a:r>
              <a:rPr lang="zh-CN" altLang="en-US" sz="2000" b="1" smtClean="0">
                <a:solidFill>
                  <a:srgbClr val="000000"/>
                </a:solidFill>
              </a:rPr>
              <a:t>该</a:t>
            </a:r>
            <a:r>
              <a:rPr lang="zh-CN" altLang="en-US" sz="2000" b="1" u="sng" smtClean="0">
                <a:solidFill>
                  <a:srgbClr val="0070C0"/>
                </a:solidFill>
              </a:rPr>
              <a:t>联合地网接地电阻的实测值</a:t>
            </a:r>
            <a:r>
              <a:rPr lang="zh-CN" altLang="en-US" sz="2000" b="1" smtClean="0">
                <a:solidFill>
                  <a:srgbClr val="000000"/>
                </a:solidFill>
              </a:rPr>
              <a:t>。</a:t>
            </a:r>
          </a:p>
          <a:p>
            <a:pPr marL="0" indent="0" eaLnBrk="1" hangingPunct="1">
              <a:lnSpc>
                <a:spcPts val="3500"/>
              </a:lnSpc>
              <a:spcBef>
                <a:spcPct val="0"/>
              </a:spcBef>
              <a:buFontTx/>
              <a:buNone/>
            </a:pPr>
            <a:r>
              <a:rPr lang="en-US" altLang="zh-CN" sz="2000" b="1" smtClean="0">
                <a:solidFill>
                  <a:srgbClr val="000000"/>
                </a:solidFill>
              </a:rPr>
              <a:t>        2</a:t>
            </a:r>
            <a:r>
              <a:rPr lang="zh-CN" altLang="en-US" sz="2000" b="1" smtClean="0">
                <a:solidFill>
                  <a:srgbClr val="000000"/>
                </a:solidFill>
              </a:rPr>
              <a:t>、</a:t>
            </a:r>
            <a:r>
              <a:rPr lang="zh-CN" altLang="en-US" sz="2000" b="1" u="sng" smtClean="0">
                <a:solidFill>
                  <a:srgbClr val="000000"/>
                </a:solidFill>
              </a:rPr>
              <a:t>测量电力线路杆塔接地电阻</a:t>
            </a:r>
            <a:r>
              <a:rPr lang="zh-CN" altLang="en-US" sz="2000" b="1" smtClean="0">
                <a:solidFill>
                  <a:srgbClr val="000000"/>
                </a:solidFill>
              </a:rPr>
              <a:t>时，</a:t>
            </a:r>
            <a:r>
              <a:rPr lang="zh-CN" altLang="en-US" sz="2000" b="1" u="sng" smtClean="0">
                <a:solidFill>
                  <a:srgbClr val="000000"/>
                </a:solidFill>
              </a:rPr>
              <a:t>电流极棒埋设位置一般取接地装置最长射线长度</a:t>
            </a:r>
            <a:r>
              <a:rPr lang="en-US" altLang="zh-CN" sz="2000" b="1" u="sng" smtClean="0">
                <a:solidFill>
                  <a:srgbClr val="000000"/>
                </a:solidFill>
              </a:rPr>
              <a:t>L</a:t>
            </a:r>
            <a:r>
              <a:rPr lang="zh-CN" altLang="en-US" sz="2000" b="1" u="sng" smtClean="0">
                <a:solidFill>
                  <a:srgbClr val="000000"/>
                </a:solidFill>
              </a:rPr>
              <a:t>的四倍，电压棒埋设位置取</a:t>
            </a:r>
            <a:r>
              <a:rPr lang="en-US" altLang="zh-CN" sz="2000" b="1" u="sng" smtClean="0">
                <a:solidFill>
                  <a:srgbClr val="000000"/>
                </a:solidFill>
              </a:rPr>
              <a:t>L</a:t>
            </a:r>
            <a:r>
              <a:rPr lang="zh-CN" altLang="en-US" sz="2000" b="1" u="sng" smtClean="0">
                <a:solidFill>
                  <a:srgbClr val="000000"/>
                </a:solidFill>
              </a:rPr>
              <a:t>的</a:t>
            </a:r>
            <a:r>
              <a:rPr lang="en-US" altLang="zh-CN" sz="2000" b="1" u="sng" smtClean="0">
                <a:solidFill>
                  <a:srgbClr val="000000"/>
                </a:solidFill>
              </a:rPr>
              <a:t>2.5</a:t>
            </a:r>
            <a:r>
              <a:rPr lang="zh-CN" altLang="en-US" sz="2000" b="1" u="sng" smtClean="0">
                <a:solidFill>
                  <a:srgbClr val="000000"/>
                </a:solidFill>
              </a:rPr>
              <a:t>倍</a:t>
            </a:r>
            <a:r>
              <a:rPr lang="zh-CN" altLang="en-US" sz="2000" b="1" smtClean="0">
                <a:solidFill>
                  <a:srgbClr val="000000"/>
                </a:solidFill>
              </a:rPr>
              <a:t>。</a:t>
            </a:r>
            <a:endParaRPr lang="en-US" altLang="zh-CN" sz="2000" b="1" smtClean="0">
              <a:solidFill>
                <a:srgbClr val="000000"/>
              </a:solidFill>
            </a:endParaRPr>
          </a:p>
          <a:p>
            <a:pPr marL="0" indent="0" eaLnBrk="1" hangingPunct="1">
              <a:lnSpc>
                <a:spcPts val="3500"/>
              </a:lnSpc>
              <a:spcBef>
                <a:spcPct val="0"/>
              </a:spcBef>
              <a:buFontTx/>
              <a:buNone/>
            </a:pPr>
            <a:r>
              <a:rPr lang="en-US" altLang="zh-CN" sz="2000" b="1" smtClean="0">
                <a:solidFill>
                  <a:srgbClr val="000000"/>
                </a:solidFill>
              </a:rPr>
              <a:t>        3</a:t>
            </a:r>
            <a:r>
              <a:rPr lang="zh-CN" altLang="en-US" sz="2000" b="1" smtClean="0">
                <a:solidFill>
                  <a:srgbClr val="000000"/>
                </a:solidFill>
              </a:rPr>
              <a:t>、</a:t>
            </a:r>
            <a:r>
              <a:rPr lang="zh-CN" altLang="en-US" sz="2000" b="1" smtClean="0">
                <a:solidFill>
                  <a:srgbClr val="C00000"/>
                </a:solidFill>
              </a:rPr>
              <a:t>有干扰电流时</a:t>
            </a:r>
            <a:r>
              <a:rPr lang="zh-CN" altLang="en-US" sz="2000" b="1" smtClean="0">
                <a:solidFill>
                  <a:srgbClr val="000000"/>
                </a:solidFill>
              </a:rPr>
              <a:t>，根据干扰的原因，</a:t>
            </a:r>
            <a:r>
              <a:rPr lang="zh-CN" altLang="en-US" sz="2000" b="1" u="sng" smtClean="0">
                <a:solidFill>
                  <a:srgbClr val="000000"/>
                </a:solidFill>
              </a:rPr>
              <a:t>对接地极（</a:t>
            </a:r>
            <a:r>
              <a:rPr lang="en-US" altLang="zh-CN" sz="2000" b="1" u="sng" smtClean="0">
                <a:solidFill>
                  <a:srgbClr val="000000"/>
                </a:solidFill>
              </a:rPr>
              <a:t>E</a:t>
            </a:r>
            <a:r>
              <a:rPr lang="zh-CN" altLang="en-US" sz="2000" b="1" u="sng" smtClean="0">
                <a:solidFill>
                  <a:srgbClr val="000000"/>
                </a:solidFill>
              </a:rPr>
              <a:t>）的连线可改用同轴屏蔽线，屏蔽层接地</a:t>
            </a:r>
            <a:r>
              <a:rPr lang="zh-CN" altLang="en-US" sz="2000" b="1" smtClean="0">
                <a:solidFill>
                  <a:srgbClr val="000000"/>
                </a:solidFill>
              </a:rPr>
              <a:t>，</a:t>
            </a:r>
            <a:r>
              <a:rPr lang="zh-CN" altLang="en-US" sz="2000" b="1" u="sng" smtClean="0">
                <a:solidFill>
                  <a:srgbClr val="000000"/>
                </a:solidFill>
              </a:rPr>
              <a:t>或在接地极（</a:t>
            </a:r>
            <a:r>
              <a:rPr lang="en-US" altLang="zh-CN" sz="2000" b="1" u="sng" smtClean="0">
                <a:solidFill>
                  <a:srgbClr val="000000"/>
                </a:solidFill>
              </a:rPr>
              <a:t>E</a:t>
            </a:r>
            <a:r>
              <a:rPr lang="zh-CN" altLang="en-US" sz="2000" b="1" u="sng" smtClean="0">
                <a:solidFill>
                  <a:srgbClr val="000000"/>
                </a:solidFill>
              </a:rPr>
              <a:t>）和电压极（</a:t>
            </a:r>
            <a:r>
              <a:rPr lang="en-US" altLang="zh-CN" sz="2000" b="1" u="sng" smtClean="0">
                <a:solidFill>
                  <a:srgbClr val="000000"/>
                </a:solidFill>
              </a:rPr>
              <a:t>P</a:t>
            </a:r>
            <a:r>
              <a:rPr lang="zh-CN" altLang="en-US" sz="2000" b="1" u="sng" smtClean="0">
                <a:solidFill>
                  <a:srgbClr val="000000"/>
                </a:solidFill>
              </a:rPr>
              <a:t>）之间串接一只</a:t>
            </a:r>
            <a:r>
              <a:rPr lang="en-US" altLang="zh-CN" sz="2000" b="1" u="sng" smtClean="0">
                <a:solidFill>
                  <a:srgbClr val="000000"/>
                </a:solidFill>
              </a:rPr>
              <a:t>15PF</a:t>
            </a:r>
            <a:r>
              <a:rPr lang="zh-CN" altLang="en-US" sz="2000" b="1" u="sng" smtClean="0">
                <a:solidFill>
                  <a:srgbClr val="000000"/>
                </a:solidFill>
              </a:rPr>
              <a:t>左右的电容</a:t>
            </a:r>
            <a:r>
              <a:rPr lang="zh-CN" altLang="en-US" sz="2000" b="1" smtClean="0">
                <a:solidFill>
                  <a:srgbClr val="000000"/>
                </a:solidFill>
              </a:rPr>
              <a:t>。</a:t>
            </a:r>
          </a:p>
        </p:txBody>
      </p:sp>
    </p:spTree>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285750" y="1071563"/>
            <a:ext cx="2928938" cy="642937"/>
          </a:xfrm>
          <a:noFill/>
        </p:spPr>
        <p:txBody>
          <a:bodyPr/>
          <a:lstStyle/>
          <a:p>
            <a:pPr eaLnBrk="1" hangingPunct="1"/>
            <a:r>
              <a:rPr lang="en-US" altLang="zh-CN" sz="2800" b="1" smtClean="0">
                <a:solidFill>
                  <a:srgbClr val="FF0000"/>
                </a:solidFill>
                <a:latin typeface="黑体" pitchFamily="2" charset="-122"/>
                <a:ea typeface="黑体" pitchFamily="2" charset="-122"/>
              </a:rPr>
              <a:t>·3·</a:t>
            </a:r>
            <a:r>
              <a:rPr lang="zh-CN" altLang="en-US" sz="2800" b="1" smtClean="0">
                <a:solidFill>
                  <a:srgbClr val="FF0000"/>
                </a:solidFill>
                <a:latin typeface="黑体" pitchFamily="2" charset="-122"/>
                <a:ea typeface="黑体" pitchFamily="2" charset="-122"/>
              </a:rPr>
              <a:t>不接触测试</a:t>
            </a:r>
          </a:p>
        </p:txBody>
      </p:sp>
      <p:graphicFrame>
        <p:nvGraphicFramePr>
          <p:cNvPr id="1026" name="Object 3">
            <a:hlinkClick r:id="" action="ppaction://noaction" highlightClick="1"/>
          </p:cNvPr>
          <p:cNvGraphicFramePr>
            <a:graphicFrameLocks noChangeAspect="1"/>
          </p:cNvGraphicFramePr>
          <p:nvPr>
            <p:ph idx="1"/>
          </p:nvPr>
        </p:nvGraphicFramePr>
        <p:xfrm>
          <a:off x="142844" y="1858158"/>
          <a:ext cx="8842375" cy="4502150"/>
        </p:xfrm>
        <a:graphic>
          <a:graphicData uri="http://schemas.openxmlformats.org/presentationml/2006/ole">
            <p:oleObj spid="_x0000_s1026" name="VISIO" r:id="rId3" imgW="9381600" imgH="3792240" progId="">
              <p:embed/>
            </p:oleObj>
          </a:graphicData>
        </a:graphic>
      </p:graphicFrame>
      <p:sp>
        <p:nvSpPr>
          <p:cNvPr id="6" name="圆角矩形 5"/>
          <p:cNvSpPr/>
          <p:nvPr/>
        </p:nvSpPr>
        <p:spPr>
          <a:xfrm>
            <a:off x="7429520" y="2072472"/>
            <a:ext cx="1500188" cy="35718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w="12700">
                <a:solidFill>
                  <a:schemeClr val="tx1"/>
                </a:solidFill>
              </a:ln>
            </a:endParaRPr>
          </a:p>
        </p:txBody>
      </p:sp>
      <p:sp>
        <p:nvSpPr>
          <p:cNvPr id="7" name="圆角矩形 6"/>
          <p:cNvSpPr/>
          <p:nvPr/>
        </p:nvSpPr>
        <p:spPr>
          <a:xfrm>
            <a:off x="500063" y="3071813"/>
            <a:ext cx="3071812" cy="930275"/>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连接符 8"/>
          <p:cNvCxnSpPr/>
          <p:nvPr/>
        </p:nvCxnSpPr>
        <p:spPr>
          <a:xfrm>
            <a:off x="7072313" y="4430713"/>
            <a:ext cx="1714500"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072313" y="4645025"/>
            <a:ext cx="17145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57554" y="1143778"/>
            <a:ext cx="3570208" cy="461665"/>
          </a:xfrm>
          <a:prstGeom prst="rect">
            <a:avLst/>
          </a:prstGeom>
          <a:noFill/>
        </p:spPr>
        <p:txBody>
          <a:bodyPr wrap="none" rtlCol="0">
            <a:spAutoFit/>
          </a:bodyPr>
          <a:lstStyle/>
          <a:p>
            <a:r>
              <a:rPr lang="zh-CN" altLang="en-US" sz="2400" dirty="0" smtClean="0">
                <a:latin typeface="隶书" pitchFamily="49" charset="-122"/>
                <a:ea typeface="隶书" pitchFamily="49" charset="-122"/>
              </a:rPr>
              <a:t>（钳型接地电阻测试仪）</a:t>
            </a:r>
            <a:endParaRPr lang="zh-CN" altLang="en-US" sz="2400" dirty="0">
              <a:latin typeface="隶书" pitchFamily="49" charset="-122"/>
              <a:ea typeface="隶书" pitchFamily="49" charset="-122"/>
            </a:endParaRPr>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42938" y="1143000"/>
            <a:ext cx="4143375" cy="576263"/>
          </a:xfrm>
          <a:noFill/>
        </p:spPr>
        <p:txBody>
          <a:bodyPr/>
          <a:lstStyle/>
          <a:p>
            <a:pPr eaLnBrk="1" hangingPunct="1"/>
            <a:r>
              <a:rPr lang="en-US" altLang="zh-CN" sz="3600" smtClean="0"/>
              <a:t> </a:t>
            </a:r>
            <a:r>
              <a:rPr lang="zh-CN" altLang="en-US" sz="2800" smtClean="0">
                <a:solidFill>
                  <a:srgbClr val="00B0F0"/>
                </a:solidFill>
                <a:latin typeface="黑体" pitchFamily="2" charset="-122"/>
                <a:ea typeface="黑体" pitchFamily="2" charset="-122"/>
              </a:rPr>
              <a:t>不接触测试的方法介绍</a:t>
            </a:r>
          </a:p>
        </p:txBody>
      </p:sp>
      <p:graphicFrame>
        <p:nvGraphicFramePr>
          <p:cNvPr id="2050" name="Object 3">
            <a:hlinkClick r:id="" action="ppaction://noaction" highlightClick="1"/>
          </p:cNvPr>
          <p:cNvGraphicFramePr>
            <a:graphicFrameLocks noChangeAspect="1"/>
          </p:cNvGraphicFramePr>
          <p:nvPr>
            <p:ph idx="1"/>
          </p:nvPr>
        </p:nvGraphicFramePr>
        <p:xfrm>
          <a:off x="755650" y="2030413"/>
          <a:ext cx="7685088" cy="4114800"/>
        </p:xfrm>
        <a:graphic>
          <a:graphicData uri="http://schemas.openxmlformats.org/presentationml/2006/ole">
            <p:oleObj spid="_x0000_s2050" name="VISIO" r:id="rId3" imgW="8857080" imgH="4742280" progId="">
              <p:embed/>
            </p:oleObj>
          </a:graphicData>
        </a:graphic>
      </p:graphicFrame>
      <p:cxnSp>
        <p:nvCxnSpPr>
          <p:cNvPr id="5" name="直接连接符 4"/>
          <p:cNvCxnSpPr/>
          <p:nvPr/>
        </p:nvCxnSpPr>
        <p:spPr>
          <a:xfrm>
            <a:off x="6572250" y="5788025"/>
            <a:ext cx="1285875" cy="15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57250" y="2714625"/>
            <a:ext cx="1071563"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85750" y="993775"/>
            <a:ext cx="4786313" cy="720725"/>
          </a:xfrm>
          <a:noFill/>
        </p:spPr>
        <p:txBody>
          <a:bodyPr/>
          <a:lstStyle/>
          <a:p>
            <a:pPr eaLnBrk="1" hangingPunct="1"/>
            <a:r>
              <a:rPr lang="en-US" altLang="zh-CN" sz="2400" smtClean="0">
                <a:solidFill>
                  <a:schemeClr val="hlink"/>
                </a:solidFill>
                <a:latin typeface="黑体" pitchFamily="2" charset="-122"/>
                <a:ea typeface="黑体" pitchFamily="2" charset="-122"/>
              </a:rPr>
              <a:t> </a:t>
            </a:r>
            <a:r>
              <a:rPr lang="zh-CN" altLang="en-US" sz="2400" b="1" smtClean="0">
                <a:solidFill>
                  <a:srgbClr val="00B0F0"/>
                </a:solidFill>
                <a:latin typeface="黑体" pitchFamily="2" charset="-122"/>
                <a:ea typeface="黑体" pitchFamily="2" charset="-122"/>
              </a:rPr>
              <a:t>不接触测试的注意事项及优缺点</a:t>
            </a:r>
          </a:p>
        </p:txBody>
      </p:sp>
      <p:sp>
        <p:nvSpPr>
          <p:cNvPr id="36867" name="Rectangle 3"/>
          <p:cNvSpPr>
            <a:spLocks noGrp="1" noChangeArrowheads="1"/>
          </p:cNvSpPr>
          <p:nvPr>
            <p:ph type="body" idx="1"/>
          </p:nvPr>
        </p:nvSpPr>
        <p:spPr>
          <a:xfrm>
            <a:off x="428625" y="1785938"/>
            <a:ext cx="8229600" cy="3930650"/>
          </a:xfrm>
          <a:noFill/>
        </p:spPr>
        <p:txBody>
          <a:bodyPr/>
          <a:lstStyle/>
          <a:p>
            <a:pPr marL="0" indent="0" eaLnBrk="1" hangingPunct="1">
              <a:lnSpc>
                <a:spcPts val="3500"/>
              </a:lnSpc>
              <a:spcBef>
                <a:spcPct val="0"/>
              </a:spcBef>
              <a:buFontTx/>
              <a:buNone/>
            </a:pPr>
            <a:r>
              <a:rPr lang="en-US" altLang="zh-CN" sz="2000" b="1" smtClean="0"/>
              <a:t>        1</a:t>
            </a:r>
            <a:r>
              <a:rPr lang="zh-CN" altLang="en-US" sz="2000" b="1" smtClean="0"/>
              <a:t>、所测试的接地电阻值是包括被测试接地电阻在内的整个环路电阻，即</a:t>
            </a:r>
            <a:r>
              <a:rPr lang="en-US" altLang="zh-CN" sz="2000" b="1" smtClean="0"/>
              <a:t>:</a:t>
            </a:r>
            <a:r>
              <a:rPr lang="zh-CN" altLang="en-US" sz="2000" b="1" u="sng" smtClean="0">
                <a:solidFill>
                  <a:srgbClr val="C00000"/>
                </a:solidFill>
              </a:rPr>
              <a:t>被测接地极</a:t>
            </a:r>
            <a:r>
              <a:rPr lang="zh-CN" altLang="en-US" sz="2000" b="1" u="sng" smtClean="0"/>
              <a:t>、</a:t>
            </a:r>
            <a:r>
              <a:rPr lang="zh-CN" altLang="en-US" sz="2000" b="1" u="sng" smtClean="0">
                <a:solidFill>
                  <a:srgbClr val="C00000"/>
                </a:solidFill>
              </a:rPr>
              <a:t>大地电阻、架空地线电阻、其它各引下线的接地电阻</a:t>
            </a:r>
            <a:r>
              <a:rPr lang="zh-CN" altLang="en-US" sz="2000" b="1" smtClean="0"/>
              <a:t>四部分；</a:t>
            </a:r>
          </a:p>
          <a:p>
            <a:pPr marL="0" indent="0" eaLnBrk="1" hangingPunct="1">
              <a:lnSpc>
                <a:spcPts val="3500"/>
              </a:lnSpc>
              <a:spcBef>
                <a:spcPct val="0"/>
              </a:spcBef>
              <a:buFontTx/>
              <a:buNone/>
            </a:pPr>
            <a:r>
              <a:rPr lang="en-US" altLang="zh-CN" sz="2000" b="1" smtClean="0"/>
              <a:t>        2</a:t>
            </a:r>
            <a:r>
              <a:rPr lang="zh-CN" altLang="en-US" sz="2000" b="1" smtClean="0"/>
              <a:t>、主要是用于检查地面上相连的多极接地网络，通过环路地阻查询各接地极的接地情况，但不能代替整个网络的工频接地电阻的测量，对没有构成回路的接地系统，钳形测试是无法直接测量它的接地电阻值；</a:t>
            </a:r>
          </a:p>
          <a:p>
            <a:pPr marL="0" indent="0" eaLnBrk="1" hangingPunct="1">
              <a:lnSpc>
                <a:spcPts val="3500"/>
              </a:lnSpc>
              <a:spcBef>
                <a:spcPct val="0"/>
              </a:spcBef>
              <a:buFontTx/>
              <a:buNone/>
            </a:pPr>
            <a:r>
              <a:rPr lang="en-US" altLang="zh-CN" sz="2000" b="1" smtClean="0"/>
              <a:t>       3</a:t>
            </a:r>
            <a:r>
              <a:rPr lang="zh-CN" altLang="en-US" sz="2000" b="1" smtClean="0"/>
              <a:t>、缺点：分辨率低（</a:t>
            </a:r>
            <a:r>
              <a:rPr lang="en-US" altLang="zh-CN" sz="2000" b="1" smtClean="0"/>
              <a:t>0.7</a:t>
            </a:r>
            <a:r>
              <a:rPr lang="zh-CN" altLang="en-US" sz="2000" b="1" smtClean="0"/>
              <a:t>欧</a:t>
            </a:r>
            <a:r>
              <a:rPr lang="en-US" altLang="zh-CN" sz="2000" b="1" smtClean="0"/>
              <a:t>)</a:t>
            </a:r>
            <a:r>
              <a:rPr lang="zh-CN" altLang="en-US" sz="2000" b="1" smtClean="0"/>
              <a:t>，易受干扰，误差较大，不能满足高精度测量要求；</a:t>
            </a:r>
          </a:p>
          <a:p>
            <a:pPr marL="0" indent="0" eaLnBrk="1" hangingPunct="1">
              <a:lnSpc>
                <a:spcPts val="3500"/>
              </a:lnSpc>
              <a:spcBef>
                <a:spcPct val="0"/>
              </a:spcBef>
              <a:buFontTx/>
              <a:buNone/>
            </a:pPr>
            <a:r>
              <a:rPr lang="en-US" altLang="zh-CN" sz="2000" b="1" smtClean="0"/>
              <a:t>       4</a:t>
            </a:r>
            <a:r>
              <a:rPr lang="zh-CN" altLang="en-US" sz="2000" b="1" smtClean="0"/>
              <a:t>、优点</a:t>
            </a:r>
            <a:r>
              <a:rPr lang="en-US" altLang="zh-CN" sz="2000" b="1" smtClean="0"/>
              <a:t>:</a:t>
            </a:r>
            <a:r>
              <a:rPr lang="zh-CN" altLang="en-US" sz="2000" b="1" smtClean="0"/>
              <a:t>测试快速、操作简单。</a:t>
            </a:r>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457200" y="1084263"/>
            <a:ext cx="3686175" cy="487362"/>
          </a:xfrm>
        </p:spPr>
        <p:txBody>
          <a:bodyPr/>
          <a:lstStyle/>
          <a:p>
            <a:pPr eaLnBrk="1" hangingPunct="1"/>
            <a:r>
              <a:rPr lang="en-US" altLang="zh-CN" sz="2800" smtClean="0">
                <a:solidFill>
                  <a:srgbClr val="C00000"/>
                </a:solidFill>
                <a:latin typeface="黑体" pitchFamily="2" charset="-122"/>
                <a:ea typeface="黑体" pitchFamily="2" charset="-122"/>
              </a:rPr>
              <a:t>·4·</a:t>
            </a:r>
            <a:r>
              <a:rPr lang="zh-CN" altLang="en-US" sz="2800" b="1" smtClean="0">
                <a:solidFill>
                  <a:srgbClr val="C00000"/>
                </a:solidFill>
                <a:latin typeface="黑体" pitchFamily="2" charset="-122"/>
                <a:ea typeface="黑体" pitchFamily="2" charset="-122"/>
              </a:rPr>
              <a:t>电气连通性测试</a:t>
            </a:r>
          </a:p>
        </p:txBody>
      </p:sp>
      <p:pic>
        <p:nvPicPr>
          <p:cNvPr id="37891" name="Picture 5"/>
          <p:cNvPicPr>
            <a:picLocks noChangeAspect="1" noChangeArrowheads="1"/>
          </p:cNvPicPr>
          <p:nvPr/>
        </p:nvPicPr>
        <p:blipFill>
          <a:blip r:embed="rId2"/>
          <a:srcRect/>
          <a:stretch>
            <a:fillRect/>
          </a:stretch>
        </p:blipFill>
        <p:spPr bwMode="auto">
          <a:xfrm>
            <a:off x="785813" y="1714500"/>
            <a:ext cx="7215187" cy="1643063"/>
          </a:xfrm>
          <a:prstGeom prst="rect">
            <a:avLst/>
          </a:prstGeom>
          <a:noFill/>
          <a:ln w="9525" algn="ctr">
            <a:noFill/>
            <a:miter lim="800000"/>
            <a:headEnd/>
            <a:tailEnd/>
          </a:ln>
        </p:spPr>
      </p:pic>
      <p:pic>
        <p:nvPicPr>
          <p:cNvPr id="37892" name="Picture 6"/>
          <p:cNvPicPr>
            <a:picLocks noChangeAspect="1" noChangeArrowheads="1"/>
          </p:cNvPicPr>
          <p:nvPr/>
        </p:nvPicPr>
        <p:blipFill>
          <a:blip r:embed="rId3"/>
          <a:srcRect/>
          <a:stretch>
            <a:fillRect/>
          </a:stretch>
        </p:blipFill>
        <p:spPr bwMode="auto">
          <a:xfrm>
            <a:off x="617538" y="3311525"/>
            <a:ext cx="7373937" cy="2476500"/>
          </a:xfrm>
          <a:prstGeom prst="rect">
            <a:avLst/>
          </a:prstGeom>
          <a:noFill/>
          <a:ln w="9525" algn="ctr">
            <a:noFill/>
            <a:miter lim="800000"/>
            <a:headEnd/>
            <a:tailEnd/>
          </a:ln>
        </p:spPr>
      </p:pic>
      <p:sp>
        <p:nvSpPr>
          <p:cNvPr id="37893" name="Rectangle 7"/>
          <p:cNvSpPr>
            <a:spLocks noChangeArrowheads="1"/>
          </p:cNvSpPr>
          <p:nvPr/>
        </p:nvSpPr>
        <p:spPr bwMode="auto">
          <a:xfrm>
            <a:off x="428625" y="5881688"/>
            <a:ext cx="8501063" cy="477837"/>
          </a:xfrm>
          <a:prstGeom prst="rect">
            <a:avLst/>
          </a:prstGeom>
          <a:noFill/>
          <a:ln w="9525" algn="ctr">
            <a:noFill/>
            <a:miter lim="800000"/>
            <a:headEnd/>
            <a:tailEnd/>
          </a:ln>
        </p:spPr>
        <p:txBody>
          <a:bodyPr>
            <a:spAutoFit/>
          </a:bodyPr>
          <a:lstStyle/>
          <a:p>
            <a:pPr>
              <a:lnSpc>
                <a:spcPts val="3000"/>
              </a:lnSpc>
              <a:spcBef>
                <a:spcPct val="20000"/>
              </a:spcBef>
              <a:buFontTx/>
              <a:buChar char="•"/>
            </a:pPr>
            <a:r>
              <a:rPr lang="zh-CN" altLang="en-US" b="1" u="sng">
                <a:solidFill>
                  <a:srgbClr val="0070C0"/>
                </a:solidFill>
              </a:rPr>
              <a:t>防雷装置电气导通性也可用“万用表、接地电阻测试仪器、微欧姆计”等测试。</a:t>
            </a:r>
          </a:p>
        </p:txBody>
      </p:sp>
      <p:cxnSp>
        <p:nvCxnSpPr>
          <p:cNvPr id="7" name="直接连接符 6"/>
          <p:cNvCxnSpPr/>
          <p:nvPr/>
        </p:nvCxnSpPr>
        <p:spPr>
          <a:xfrm>
            <a:off x="1214438" y="2286000"/>
            <a:ext cx="1785937"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786313" y="2286000"/>
            <a:ext cx="107156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929438" y="2286000"/>
            <a:ext cx="642937"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214438" y="2643188"/>
            <a:ext cx="6786562" cy="158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28688" y="2928938"/>
            <a:ext cx="2071687" cy="158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500188" y="2000250"/>
            <a:ext cx="278606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57222" y="2929728"/>
            <a:ext cx="5500687" cy="714380"/>
          </a:xfrm>
        </p:spPr>
        <p:txBody>
          <a:bodyPr/>
          <a:lstStyle/>
          <a:p>
            <a:pPr eaLnBrk="1" hangingPunct="1"/>
            <a:r>
              <a:rPr kumimoji="1" lang="en-US" altLang="zh-CN" sz="2000" b="1" dirty="0" smtClean="0">
                <a:solidFill>
                  <a:srgbClr val="C00000"/>
                </a:solidFill>
              </a:rPr>
              <a:t>·</a:t>
            </a:r>
            <a:r>
              <a:rPr lang="zh-CN" altLang="en-US" sz="2000" b="1" dirty="0" smtClean="0">
                <a:solidFill>
                  <a:srgbClr val="FF0000"/>
                </a:solidFill>
                <a:latin typeface="黑体" pitchFamily="2" charset="-122"/>
                <a:ea typeface="黑体" pitchFamily="2" charset="-122"/>
              </a:rPr>
              <a:t>防雷装置检测与验收目的和意义</a:t>
            </a:r>
          </a:p>
        </p:txBody>
      </p:sp>
      <p:sp>
        <p:nvSpPr>
          <p:cNvPr id="453635" name="Rectangle 3"/>
          <p:cNvSpPr>
            <a:spLocks noGrp="1" noChangeArrowheads="1"/>
          </p:cNvSpPr>
          <p:nvPr>
            <p:ph type="body" idx="1"/>
          </p:nvPr>
        </p:nvSpPr>
        <p:spPr>
          <a:xfrm>
            <a:off x="928662" y="3502003"/>
            <a:ext cx="7500990" cy="3071063"/>
          </a:xfrm>
        </p:spPr>
        <p:txBody>
          <a:bodyPr/>
          <a:lstStyle/>
          <a:p>
            <a:pPr eaLnBrk="1" hangingPunct="1">
              <a:lnSpc>
                <a:spcPts val="3500"/>
              </a:lnSpc>
              <a:buFontTx/>
              <a:buNone/>
              <a:defRPr/>
            </a:pPr>
            <a:r>
              <a:rPr lang="zh-CN" altLang="en-US" sz="2000" b="1" dirty="0" smtClean="0">
                <a:solidFill>
                  <a:srgbClr val="0070C0"/>
                </a:solidFill>
                <a:latin typeface="+mj-ea"/>
                <a:ea typeface="+mj-ea"/>
                <a:sym typeface="Wingdings"/>
              </a:rPr>
              <a:t> </a:t>
            </a:r>
            <a:r>
              <a:rPr lang="zh-CN" altLang="en-US" sz="2000" b="1" dirty="0" smtClean="0">
                <a:latin typeface="+mj-ea"/>
                <a:ea typeface="+mj-ea"/>
              </a:rPr>
              <a:t>确保生命、财产安全的需要。</a:t>
            </a:r>
          </a:p>
          <a:p>
            <a:pPr eaLnBrk="1" hangingPunct="1">
              <a:lnSpc>
                <a:spcPts val="3500"/>
              </a:lnSpc>
              <a:buFontTx/>
              <a:buNone/>
              <a:defRPr/>
            </a:pPr>
            <a:r>
              <a:rPr lang="zh-CN" altLang="en-US" sz="2000" b="1" dirty="0" smtClean="0">
                <a:solidFill>
                  <a:srgbClr val="0070C0"/>
                </a:solidFill>
                <a:latin typeface="+mj-ea"/>
                <a:ea typeface="+mn-ea"/>
                <a:cs typeface="+mn-cs"/>
                <a:sym typeface="Wingdings"/>
              </a:rPr>
              <a:t> </a:t>
            </a:r>
            <a:r>
              <a:rPr lang="zh-CN" altLang="en-US" sz="2000" b="1" dirty="0" smtClean="0">
                <a:latin typeface="+mj-ea"/>
                <a:ea typeface="+mj-ea"/>
              </a:rPr>
              <a:t>确保新建防雷设施安全可靠的有效途径。</a:t>
            </a:r>
          </a:p>
          <a:p>
            <a:pPr eaLnBrk="1" hangingPunct="1">
              <a:lnSpc>
                <a:spcPts val="3500"/>
              </a:lnSpc>
              <a:buFontTx/>
              <a:buNone/>
              <a:defRPr/>
            </a:pPr>
            <a:r>
              <a:rPr lang="zh-CN" altLang="en-US" sz="2000" b="1" dirty="0" smtClean="0">
                <a:solidFill>
                  <a:srgbClr val="0070C0"/>
                </a:solidFill>
                <a:latin typeface="+mj-ea"/>
                <a:ea typeface="+mn-ea"/>
                <a:cs typeface="+mn-cs"/>
                <a:sym typeface="Wingdings"/>
              </a:rPr>
              <a:t> </a:t>
            </a:r>
            <a:r>
              <a:rPr lang="zh-CN" altLang="en-US" sz="2000" b="1" dirty="0" smtClean="0">
                <a:latin typeface="+mj-ea"/>
                <a:ea typeface="+mj-ea"/>
              </a:rPr>
              <a:t>确保防雷装置有效使用的前提。</a:t>
            </a:r>
          </a:p>
          <a:p>
            <a:pPr eaLnBrk="1" hangingPunct="1">
              <a:lnSpc>
                <a:spcPts val="3500"/>
              </a:lnSpc>
              <a:buFontTx/>
              <a:buNone/>
              <a:defRPr/>
            </a:pPr>
            <a:r>
              <a:rPr lang="zh-CN" altLang="en-US" sz="2000" b="1" dirty="0" smtClean="0">
                <a:solidFill>
                  <a:srgbClr val="0070C0"/>
                </a:solidFill>
                <a:latin typeface="+mj-ea"/>
                <a:ea typeface="+mn-ea"/>
                <a:cs typeface="+mn-cs"/>
                <a:sym typeface="Wingdings"/>
              </a:rPr>
              <a:t> </a:t>
            </a:r>
            <a:r>
              <a:rPr lang="zh-CN" altLang="en-US" sz="2000" b="1" dirty="0" smtClean="0">
                <a:latin typeface="+mj-ea"/>
                <a:ea typeface="+mj-ea"/>
              </a:rPr>
              <a:t>防雷技术标准的规定和要求。</a:t>
            </a:r>
          </a:p>
          <a:p>
            <a:pPr eaLnBrk="1" hangingPunct="1">
              <a:lnSpc>
                <a:spcPts val="3500"/>
              </a:lnSpc>
              <a:buNone/>
              <a:defRPr/>
            </a:pPr>
            <a:r>
              <a:rPr lang="zh-CN" altLang="en-US" sz="2000" b="1" dirty="0" smtClean="0">
                <a:solidFill>
                  <a:srgbClr val="0070C0"/>
                </a:solidFill>
                <a:latin typeface="+mj-ea"/>
                <a:sym typeface="Wingdings"/>
              </a:rPr>
              <a:t> </a:t>
            </a:r>
            <a:r>
              <a:rPr lang="zh-CN" altLang="en-US" sz="2000" b="1" dirty="0" smtClean="0">
                <a:latin typeface="+mj-ea"/>
                <a:ea typeface="+mj-ea"/>
              </a:rPr>
              <a:t>相关法律法规的要求，是防雷管理和服务的重要内容，也是强化责任的需要。</a:t>
            </a:r>
          </a:p>
        </p:txBody>
      </p:sp>
      <p:sp>
        <p:nvSpPr>
          <p:cNvPr id="4" name="Rectangle 3"/>
          <p:cNvSpPr>
            <a:spLocks noChangeArrowheads="1"/>
          </p:cNvSpPr>
          <p:nvPr/>
        </p:nvSpPr>
        <p:spPr bwMode="auto">
          <a:xfrm>
            <a:off x="500034" y="929464"/>
            <a:ext cx="8178800" cy="1842236"/>
          </a:xfrm>
          <a:prstGeom prst="rect">
            <a:avLst/>
          </a:prstGeom>
          <a:noFill/>
          <a:ln w="9525" algn="ctr">
            <a:noFill/>
            <a:miter lim="800000"/>
            <a:headEnd/>
            <a:tailEnd/>
          </a:ln>
        </p:spPr>
        <p:txBody>
          <a:bodyPr anchor="ctr">
            <a:spAutoFit/>
          </a:bodyPr>
          <a:lstStyle/>
          <a:p>
            <a:pPr>
              <a:lnSpc>
                <a:spcPts val="3500"/>
              </a:lnSpc>
            </a:pPr>
            <a:r>
              <a:rPr kumimoji="1" lang="en-US" altLang="zh-CN" sz="2000" b="1" dirty="0">
                <a:solidFill>
                  <a:srgbClr val="C00000"/>
                </a:solidFill>
              </a:rPr>
              <a:t>·</a:t>
            </a:r>
            <a:r>
              <a:rPr kumimoji="1" lang="zh-CN" altLang="en-US" sz="2000" b="1" dirty="0">
                <a:solidFill>
                  <a:srgbClr val="C00000"/>
                </a:solidFill>
              </a:rPr>
              <a:t>防雷装置检测定义：</a:t>
            </a:r>
            <a:endParaRPr kumimoji="1" lang="en-US" altLang="zh-CN" sz="2000" b="1" dirty="0">
              <a:solidFill>
                <a:srgbClr val="C00000"/>
              </a:solidFill>
            </a:endParaRPr>
          </a:p>
          <a:p>
            <a:pPr algn="ctr">
              <a:lnSpc>
                <a:spcPts val="3500"/>
              </a:lnSpc>
            </a:pPr>
            <a:r>
              <a:rPr kumimoji="1" lang="zh-CN" altLang="en-US" sz="2000" dirty="0"/>
              <a:t>（ </a:t>
            </a:r>
            <a:r>
              <a:rPr kumimoji="1" lang="en-US" altLang="zh-CN" sz="2000" dirty="0"/>
              <a:t>lightning protection system check and measure</a:t>
            </a:r>
            <a:r>
              <a:rPr kumimoji="1" lang="zh-CN" altLang="en-US" sz="2000" dirty="0"/>
              <a:t>）</a:t>
            </a:r>
            <a:endParaRPr kumimoji="1" lang="en-US" altLang="zh-CN" sz="2000" dirty="0"/>
          </a:p>
          <a:p>
            <a:pPr>
              <a:lnSpc>
                <a:spcPts val="3500"/>
              </a:lnSpc>
            </a:pPr>
            <a:r>
              <a:rPr kumimoji="1" lang="zh-CN" altLang="en-US" sz="2000" dirty="0"/>
              <a:t>      </a:t>
            </a:r>
            <a:r>
              <a:rPr kumimoji="1" lang="zh-CN" altLang="en-US" sz="2000" b="1" dirty="0">
                <a:solidFill>
                  <a:srgbClr val="0070C0"/>
                </a:solidFill>
              </a:rPr>
              <a:t>按照建筑物防雷装置的设计标准确定防雷装置的使用达标情况而进行的</a:t>
            </a:r>
            <a:r>
              <a:rPr kumimoji="1" lang="zh-CN" altLang="en-US" sz="2000" b="1" u="sng" dirty="0">
                <a:solidFill>
                  <a:srgbClr val="C00000"/>
                </a:solidFill>
              </a:rPr>
              <a:t>检查、测量及信息综合分析处理</a:t>
            </a:r>
            <a:r>
              <a:rPr kumimoji="1" lang="zh-CN" altLang="en-US" sz="2000" b="1" dirty="0">
                <a:solidFill>
                  <a:srgbClr val="0070C0"/>
                </a:solidFill>
              </a:rPr>
              <a:t>全过程</a:t>
            </a:r>
            <a:r>
              <a:rPr kumimoji="1" lang="zh-CN" altLang="en-US" sz="2000" dirty="0"/>
              <a:t>。</a:t>
            </a:r>
          </a:p>
        </p:txBody>
      </p:sp>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85750" y="928688"/>
            <a:ext cx="4214813" cy="703262"/>
          </a:xfrm>
        </p:spPr>
        <p:txBody>
          <a:bodyPr/>
          <a:lstStyle/>
          <a:p>
            <a:pPr eaLnBrk="1" hangingPunct="1"/>
            <a:r>
              <a:rPr lang="en-US" altLang="zh-CN" sz="2800" b="1" smtClean="0">
                <a:solidFill>
                  <a:srgbClr val="C00000"/>
                </a:solidFill>
                <a:latin typeface="黑体" pitchFamily="2" charset="-122"/>
                <a:ea typeface="黑体" pitchFamily="2" charset="-122"/>
              </a:rPr>
              <a:t>·5·</a:t>
            </a:r>
            <a:r>
              <a:rPr lang="zh-CN" altLang="en-US" sz="2800" b="1" smtClean="0">
                <a:solidFill>
                  <a:srgbClr val="C00000"/>
                </a:solidFill>
                <a:latin typeface="黑体" pitchFamily="2" charset="-122"/>
                <a:ea typeface="黑体" pitchFamily="2" charset="-122"/>
              </a:rPr>
              <a:t>土壤电阻率的测量</a:t>
            </a:r>
          </a:p>
        </p:txBody>
      </p:sp>
      <p:sp>
        <p:nvSpPr>
          <p:cNvPr id="3076" name="Rectangle 7"/>
          <p:cNvSpPr>
            <a:spLocks noChangeArrowheads="1"/>
          </p:cNvSpPr>
          <p:nvPr/>
        </p:nvSpPr>
        <p:spPr bwMode="auto">
          <a:xfrm>
            <a:off x="142874" y="1660525"/>
            <a:ext cx="4286250" cy="3546475"/>
          </a:xfrm>
          <a:prstGeom prst="rect">
            <a:avLst/>
          </a:prstGeom>
          <a:noFill/>
          <a:ln w="9525" algn="ctr">
            <a:noFill/>
            <a:miter lim="800000"/>
            <a:headEnd/>
            <a:tailEnd/>
          </a:ln>
        </p:spPr>
        <p:txBody>
          <a:bodyPr anchor="ctr">
            <a:spAutoFit/>
          </a:bodyPr>
          <a:lstStyle/>
          <a:p>
            <a:pPr indent="285750">
              <a:lnSpc>
                <a:spcPts val="3400"/>
              </a:lnSpc>
            </a:pPr>
            <a:r>
              <a:rPr kumimoji="1" lang="en-US" altLang="zh-CN" sz="2000" b="1" dirty="0">
                <a:solidFill>
                  <a:srgbClr val="0070C0"/>
                </a:solidFill>
                <a:latin typeface="Times New Roman" pitchFamily="18" charset="0"/>
              </a:rPr>
              <a:t>1</a:t>
            </a:r>
            <a:r>
              <a:rPr kumimoji="1" lang="zh-CN" altLang="en-US" sz="2000" b="1" dirty="0">
                <a:solidFill>
                  <a:srgbClr val="0070C0"/>
                </a:solidFill>
                <a:latin typeface="Times New Roman" pitchFamily="18" charset="0"/>
              </a:rPr>
              <a:t>、</a:t>
            </a:r>
            <a:r>
              <a:rPr kumimoji="1" lang="en-US" altLang="zh-CN" sz="2000" b="1" dirty="0">
                <a:solidFill>
                  <a:srgbClr val="0070C0"/>
                </a:solidFill>
                <a:latin typeface="Times New Roman" pitchFamily="18" charset="0"/>
              </a:rPr>
              <a:t> </a:t>
            </a:r>
            <a:r>
              <a:rPr kumimoji="1" lang="zh-CN" altLang="en-US" sz="2000" b="1" dirty="0">
                <a:solidFill>
                  <a:srgbClr val="0070C0"/>
                </a:solidFill>
                <a:latin typeface="Times New Roman" pitchFamily="18" charset="0"/>
              </a:rPr>
              <a:t>等距法或温纳</a:t>
            </a:r>
            <a:r>
              <a:rPr kumimoji="1" lang="en-US" altLang="zh-CN" sz="2000" b="1" dirty="0">
                <a:solidFill>
                  <a:srgbClr val="0070C0"/>
                </a:solidFill>
                <a:latin typeface="Times New Roman" pitchFamily="18" charset="0"/>
              </a:rPr>
              <a:t>(</a:t>
            </a:r>
            <a:r>
              <a:rPr kumimoji="1" lang="en-US" altLang="zh-CN" sz="2000" b="1" dirty="0" err="1">
                <a:solidFill>
                  <a:srgbClr val="0070C0"/>
                </a:solidFill>
                <a:latin typeface="Times New Roman" pitchFamily="18" charset="0"/>
              </a:rPr>
              <a:t>Wenner</a:t>
            </a:r>
            <a:r>
              <a:rPr kumimoji="1" lang="en-US" altLang="zh-CN" sz="2000" b="1" dirty="0">
                <a:solidFill>
                  <a:srgbClr val="0070C0"/>
                </a:solidFill>
                <a:latin typeface="Times New Roman" pitchFamily="18" charset="0"/>
              </a:rPr>
              <a:t>)</a:t>
            </a:r>
            <a:r>
              <a:rPr kumimoji="1" lang="zh-CN" altLang="en-US" sz="2000" b="1" dirty="0">
                <a:solidFill>
                  <a:srgbClr val="0070C0"/>
                </a:solidFill>
                <a:latin typeface="Times New Roman" pitchFamily="18" charset="0"/>
              </a:rPr>
              <a:t>法</a:t>
            </a:r>
            <a:endParaRPr kumimoji="1" lang="zh-CN" altLang="en-US" sz="2000" dirty="0">
              <a:solidFill>
                <a:srgbClr val="0070C0"/>
              </a:solidFill>
              <a:latin typeface="Times New Roman" pitchFamily="18" charset="0"/>
            </a:endParaRPr>
          </a:p>
          <a:p>
            <a:pPr indent="285750" eaLnBrk="0" hangingPunct="0">
              <a:lnSpc>
                <a:spcPts val="3400"/>
              </a:lnSpc>
            </a:pPr>
            <a:r>
              <a:rPr kumimoji="1" lang="zh-CN" altLang="en-US" dirty="0">
                <a:latin typeface="宋体" pitchFamily="2" charset="-122"/>
                <a:cs typeface="Times New Roman" pitchFamily="18" charset="0"/>
              </a:rPr>
              <a:t>将</a:t>
            </a:r>
            <a:r>
              <a:rPr kumimoji="1" lang="zh-CN" altLang="en-US" dirty="0">
                <a:solidFill>
                  <a:srgbClr val="C00000"/>
                </a:solidFill>
                <a:latin typeface="宋体" pitchFamily="2" charset="-122"/>
                <a:cs typeface="Times New Roman" pitchFamily="18" charset="0"/>
              </a:rPr>
              <a:t>小电极埋入被测土壤呈一字排列</a:t>
            </a:r>
            <a:r>
              <a:rPr kumimoji="1" lang="zh-CN" altLang="en-US" dirty="0">
                <a:latin typeface="宋体" pitchFamily="2" charset="-122"/>
                <a:cs typeface="Times New Roman" pitchFamily="18" charset="0"/>
              </a:rPr>
              <a:t>的四个小洞中</a:t>
            </a:r>
            <a:r>
              <a:rPr kumimoji="1" lang="en-US" altLang="zh-CN" dirty="0">
                <a:latin typeface="宋体" pitchFamily="2" charset="-122"/>
                <a:cs typeface="Times New Roman" pitchFamily="18" charset="0"/>
              </a:rPr>
              <a:t>,</a:t>
            </a:r>
            <a:r>
              <a:rPr kumimoji="1" lang="zh-CN" altLang="en-US" u="sng" dirty="0">
                <a:solidFill>
                  <a:srgbClr val="C00000"/>
                </a:solidFill>
                <a:latin typeface="宋体" pitchFamily="2" charset="-122"/>
                <a:cs typeface="Times New Roman" pitchFamily="18" charset="0"/>
              </a:rPr>
              <a:t>埋入深度均为</a:t>
            </a:r>
            <a:r>
              <a:rPr kumimoji="1" lang="en-US" altLang="zh-CN" u="sng" dirty="0">
                <a:solidFill>
                  <a:srgbClr val="C00000"/>
                </a:solidFill>
                <a:latin typeface="宋体" pitchFamily="2" charset="-122"/>
                <a:cs typeface="Times New Roman" pitchFamily="18" charset="0"/>
              </a:rPr>
              <a:t>b,</a:t>
            </a:r>
            <a:r>
              <a:rPr kumimoji="1" lang="zh-CN" altLang="en-US" dirty="0">
                <a:latin typeface="宋体" pitchFamily="2" charset="-122"/>
                <a:cs typeface="Times New Roman" pitchFamily="18" charset="0"/>
              </a:rPr>
              <a:t>直线间隔均为</a:t>
            </a:r>
            <a:r>
              <a:rPr kumimoji="1" lang="en-US" altLang="zh-CN" dirty="0">
                <a:latin typeface="宋体" pitchFamily="2" charset="-122"/>
                <a:cs typeface="Times New Roman" pitchFamily="18" charset="0"/>
              </a:rPr>
              <a:t>a</a:t>
            </a:r>
            <a:r>
              <a:rPr kumimoji="1" lang="zh-CN" altLang="en-US" dirty="0">
                <a:latin typeface="宋体" pitchFamily="2" charset="-122"/>
                <a:cs typeface="Times New Roman" pitchFamily="18" charset="0"/>
              </a:rPr>
              <a:t>。测试电流</a:t>
            </a:r>
            <a:r>
              <a:rPr kumimoji="1" lang="en-US" altLang="zh-CN" dirty="0">
                <a:latin typeface="宋体" pitchFamily="2" charset="-122"/>
                <a:cs typeface="Times New Roman" pitchFamily="18" charset="0"/>
              </a:rPr>
              <a:t>I</a:t>
            </a:r>
            <a:r>
              <a:rPr kumimoji="1" lang="zh-CN" altLang="en-US" dirty="0" smtClean="0">
                <a:latin typeface="宋体" pitchFamily="2" charset="-122"/>
                <a:cs typeface="Times New Roman" pitchFamily="18" charset="0"/>
              </a:rPr>
              <a:t>流入外</a:t>
            </a:r>
            <a:r>
              <a:rPr kumimoji="1" lang="zh-CN" altLang="en-US" dirty="0">
                <a:latin typeface="宋体" pitchFamily="2" charset="-122"/>
                <a:cs typeface="Times New Roman" pitchFamily="18" charset="0"/>
              </a:rPr>
              <a:t>侧两电极，而内侧两电极间的电位差</a:t>
            </a:r>
            <a:r>
              <a:rPr kumimoji="1" lang="en-US" altLang="zh-CN" dirty="0">
                <a:latin typeface="宋体" pitchFamily="2" charset="-122"/>
                <a:cs typeface="Times New Roman" pitchFamily="18" charset="0"/>
              </a:rPr>
              <a:t>V</a:t>
            </a:r>
            <a:r>
              <a:rPr kumimoji="1" lang="zh-CN" altLang="en-US" dirty="0">
                <a:latin typeface="宋体" pitchFamily="2" charset="-122"/>
                <a:cs typeface="Times New Roman" pitchFamily="18" charset="0"/>
              </a:rPr>
              <a:t>可用电位差计或高阻电压表测量。如图</a:t>
            </a:r>
            <a:r>
              <a:rPr kumimoji="1" lang="en-US" altLang="zh-CN" dirty="0">
                <a:latin typeface="宋体" pitchFamily="2" charset="-122"/>
                <a:cs typeface="Times New Roman" pitchFamily="18" charset="0"/>
              </a:rPr>
              <a:t>D.1</a:t>
            </a:r>
            <a:r>
              <a:rPr kumimoji="1" lang="zh-CN" altLang="en-US" dirty="0">
                <a:latin typeface="宋体" pitchFamily="2" charset="-122"/>
                <a:cs typeface="Times New Roman" pitchFamily="18" charset="0"/>
              </a:rPr>
              <a:t>所示。设</a:t>
            </a:r>
            <a:r>
              <a:rPr kumimoji="1" lang="en-US" altLang="zh-CN" u="sng" dirty="0">
                <a:solidFill>
                  <a:srgbClr val="C00000"/>
                </a:solidFill>
                <a:latin typeface="宋体" pitchFamily="2" charset="-122"/>
                <a:cs typeface="Times New Roman" pitchFamily="18" charset="0"/>
              </a:rPr>
              <a:t>a</a:t>
            </a:r>
            <a:r>
              <a:rPr kumimoji="1" lang="zh-CN" altLang="en-US" u="sng" dirty="0">
                <a:solidFill>
                  <a:srgbClr val="C00000"/>
                </a:solidFill>
                <a:latin typeface="宋体" pitchFamily="2" charset="-122"/>
                <a:cs typeface="Times New Roman" pitchFamily="18" charset="0"/>
              </a:rPr>
              <a:t>为两邻近电极间距</a:t>
            </a:r>
            <a:r>
              <a:rPr kumimoji="1" lang="en-US" altLang="zh-CN" u="sng" dirty="0">
                <a:solidFill>
                  <a:srgbClr val="C00000"/>
                </a:solidFill>
                <a:latin typeface="宋体" pitchFamily="2" charset="-122"/>
                <a:cs typeface="Times New Roman" pitchFamily="18" charset="0"/>
              </a:rPr>
              <a:t>,</a:t>
            </a:r>
            <a:r>
              <a:rPr kumimoji="1" lang="zh-CN" altLang="en-US" u="sng" dirty="0">
                <a:solidFill>
                  <a:srgbClr val="C00000"/>
                </a:solidFill>
                <a:latin typeface="宋体" pitchFamily="2" charset="-122"/>
                <a:cs typeface="Times New Roman" pitchFamily="18" charset="0"/>
              </a:rPr>
              <a:t>则以</a:t>
            </a:r>
            <a:r>
              <a:rPr kumimoji="1" lang="en-US" altLang="zh-CN" u="sng" dirty="0" err="1">
                <a:solidFill>
                  <a:srgbClr val="C00000"/>
                </a:solidFill>
                <a:latin typeface="宋体" pitchFamily="2" charset="-122"/>
                <a:cs typeface="Times New Roman" pitchFamily="18" charset="0"/>
              </a:rPr>
              <a:t>a,b</a:t>
            </a:r>
            <a:r>
              <a:rPr kumimoji="1" lang="zh-CN" altLang="en-US" u="sng" dirty="0">
                <a:solidFill>
                  <a:srgbClr val="C00000"/>
                </a:solidFill>
                <a:latin typeface="宋体" pitchFamily="2" charset="-122"/>
                <a:cs typeface="Times New Roman" pitchFamily="18" charset="0"/>
              </a:rPr>
              <a:t>的单位表示的电阻率</a:t>
            </a:r>
            <a:r>
              <a:rPr kumimoji="1" lang="en-US" altLang="zh-CN" u="sng" dirty="0">
                <a:solidFill>
                  <a:srgbClr val="C00000"/>
                </a:solidFill>
                <a:latin typeface="宋体" pitchFamily="2" charset="-122"/>
                <a:cs typeface="Times New Roman" pitchFamily="18" charset="0"/>
              </a:rPr>
              <a:t>ρ</a:t>
            </a:r>
            <a:r>
              <a:rPr kumimoji="1" lang="zh-CN" altLang="en-US" u="sng" dirty="0">
                <a:solidFill>
                  <a:srgbClr val="C00000"/>
                </a:solidFill>
                <a:latin typeface="宋体" pitchFamily="2" charset="-122"/>
                <a:cs typeface="Times New Roman" pitchFamily="18" charset="0"/>
              </a:rPr>
              <a:t>为：</a:t>
            </a:r>
            <a:endParaRPr kumimoji="1" lang="zh-CN" altLang="en-US" u="sng" dirty="0">
              <a:solidFill>
                <a:srgbClr val="C00000"/>
              </a:solidFill>
              <a:latin typeface="Times New Roman" pitchFamily="18" charset="0"/>
            </a:endParaRPr>
          </a:p>
        </p:txBody>
      </p:sp>
      <p:pic>
        <p:nvPicPr>
          <p:cNvPr id="3077" name="Picture 8" descr="1"/>
          <p:cNvPicPr>
            <a:picLocks noChangeAspect="1" noChangeArrowheads="1"/>
          </p:cNvPicPr>
          <p:nvPr/>
        </p:nvPicPr>
        <p:blipFill>
          <a:blip r:embed="rId3">
            <a:lum bright="-12000"/>
          </a:blip>
          <a:srcRect/>
          <a:stretch>
            <a:fillRect/>
          </a:stretch>
        </p:blipFill>
        <p:spPr bwMode="auto">
          <a:xfrm>
            <a:off x="4427538" y="1500188"/>
            <a:ext cx="4573587" cy="2001837"/>
          </a:xfrm>
          <a:prstGeom prst="rect">
            <a:avLst/>
          </a:prstGeom>
          <a:noFill/>
          <a:ln w="9525">
            <a:noFill/>
            <a:miter lim="800000"/>
            <a:headEnd/>
            <a:tailEnd/>
          </a:ln>
        </p:spPr>
      </p:pic>
      <p:sp>
        <p:nvSpPr>
          <p:cNvPr id="3078" name="Rectangle 9"/>
          <p:cNvSpPr>
            <a:spLocks noChangeArrowheads="1"/>
          </p:cNvSpPr>
          <p:nvPr/>
        </p:nvSpPr>
        <p:spPr bwMode="auto">
          <a:xfrm>
            <a:off x="5643563" y="3573463"/>
            <a:ext cx="2357437" cy="338137"/>
          </a:xfrm>
          <a:prstGeom prst="rect">
            <a:avLst/>
          </a:prstGeom>
          <a:noFill/>
          <a:ln w="9525" algn="ctr">
            <a:noFill/>
            <a:miter lim="800000"/>
            <a:headEnd/>
            <a:tailEnd/>
          </a:ln>
        </p:spPr>
        <p:txBody>
          <a:bodyPr anchor="ctr">
            <a:spAutoFit/>
          </a:bodyPr>
          <a:lstStyle/>
          <a:p>
            <a:pPr algn="ctr"/>
            <a:r>
              <a:rPr kumimoji="1" lang="zh-CN" altLang="en-US" sz="1600" b="1">
                <a:solidFill>
                  <a:schemeClr val="tx2"/>
                </a:solidFill>
                <a:latin typeface="宋体" pitchFamily="2" charset="-122"/>
                <a:cs typeface="Times New Roman" pitchFamily="18" charset="0"/>
              </a:rPr>
              <a:t>图</a:t>
            </a:r>
            <a:r>
              <a:rPr kumimoji="1" lang="en-US" altLang="zh-CN" sz="1600" b="1">
                <a:solidFill>
                  <a:schemeClr val="tx2"/>
                </a:solidFill>
                <a:latin typeface="宋体" pitchFamily="2" charset="-122"/>
                <a:cs typeface="Times New Roman" pitchFamily="18" charset="0"/>
              </a:rPr>
              <a:t>D.1 </a:t>
            </a:r>
            <a:r>
              <a:rPr kumimoji="1" lang="zh-CN" altLang="en-US" sz="1600" b="1">
                <a:solidFill>
                  <a:schemeClr val="tx2"/>
                </a:solidFill>
                <a:latin typeface="宋体" pitchFamily="2" charset="-122"/>
                <a:cs typeface="Times New Roman" pitchFamily="18" charset="0"/>
              </a:rPr>
              <a:t>电极均匀布置</a:t>
            </a:r>
            <a:endParaRPr kumimoji="1" lang="zh-CN" altLang="en-US" sz="1600">
              <a:solidFill>
                <a:schemeClr val="tx2"/>
              </a:solidFill>
              <a:latin typeface="Times New Roman" pitchFamily="18" charset="0"/>
            </a:endParaRPr>
          </a:p>
        </p:txBody>
      </p:sp>
      <p:sp>
        <p:nvSpPr>
          <p:cNvPr id="3079" name="Rectangle 11"/>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zh-CN" altLang="en-US"/>
          </a:p>
        </p:txBody>
      </p:sp>
      <p:graphicFrame>
        <p:nvGraphicFramePr>
          <p:cNvPr id="3074" name="Object 10"/>
          <p:cNvGraphicFramePr>
            <a:graphicFrameLocks noChangeAspect="1"/>
          </p:cNvGraphicFramePr>
          <p:nvPr/>
        </p:nvGraphicFramePr>
        <p:xfrm>
          <a:off x="500063" y="5216525"/>
          <a:ext cx="3454400" cy="1111250"/>
        </p:xfrm>
        <a:graphic>
          <a:graphicData uri="http://schemas.openxmlformats.org/presentationml/2006/ole">
            <p:oleObj spid="_x0000_s3074" name="公式" r:id="rId4" imgW="1981200" imgH="635000" progId="Equation.3">
              <p:embed/>
            </p:oleObj>
          </a:graphicData>
        </a:graphic>
      </p:graphicFrame>
      <p:sp>
        <p:nvSpPr>
          <p:cNvPr id="3080" name="Rectangle 12"/>
          <p:cNvSpPr>
            <a:spLocks noChangeArrowheads="1"/>
          </p:cNvSpPr>
          <p:nvPr/>
        </p:nvSpPr>
        <p:spPr bwMode="auto">
          <a:xfrm>
            <a:off x="4500563" y="4148138"/>
            <a:ext cx="4429125" cy="915987"/>
          </a:xfrm>
          <a:prstGeom prst="rect">
            <a:avLst/>
          </a:prstGeom>
          <a:noFill/>
          <a:ln w="9525" algn="ctr">
            <a:noFill/>
            <a:miter lim="800000"/>
            <a:headEnd/>
            <a:tailEnd/>
          </a:ln>
        </p:spPr>
        <p:txBody>
          <a:bodyPr anchor="ctr">
            <a:spAutoFit/>
          </a:bodyPr>
          <a:lstStyle/>
          <a:p>
            <a:pPr indent="263525"/>
            <a:r>
              <a:rPr kumimoji="1" lang="zh-CN" altLang="en-US">
                <a:solidFill>
                  <a:srgbClr val="0070C0"/>
                </a:solidFill>
                <a:latin typeface="宋体" pitchFamily="2" charset="-122"/>
                <a:cs typeface="Times New Roman" pitchFamily="18" charset="0"/>
              </a:rPr>
              <a:t>左式中：</a:t>
            </a:r>
            <a:endParaRPr kumimoji="1" lang="zh-CN" altLang="en-US">
              <a:solidFill>
                <a:srgbClr val="0070C0"/>
              </a:solidFill>
              <a:cs typeface="Times New Roman" pitchFamily="18" charset="0"/>
            </a:endParaRPr>
          </a:p>
          <a:p>
            <a:pPr indent="263525" eaLnBrk="0" hangingPunct="0"/>
            <a:r>
              <a:rPr kumimoji="1" lang="en-US" altLang="zh-CN">
                <a:solidFill>
                  <a:srgbClr val="0070C0"/>
                </a:solidFill>
                <a:latin typeface="Times New Roman" pitchFamily="18" charset="0"/>
                <a:cs typeface="Times New Roman" pitchFamily="18" charset="0"/>
              </a:rPr>
              <a:t>ρ——</a:t>
            </a:r>
            <a:r>
              <a:rPr kumimoji="1" lang="zh-CN" altLang="en-US">
                <a:solidFill>
                  <a:srgbClr val="0070C0"/>
                </a:solidFill>
                <a:latin typeface="Times New Roman" pitchFamily="18" charset="0"/>
                <a:cs typeface="Times New Roman" pitchFamily="18" charset="0"/>
              </a:rPr>
              <a:t>土壤电阻率； </a:t>
            </a:r>
            <a:r>
              <a:rPr kumimoji="1" lang="en-US" altLang="zh-CN">
                <a:solidFill>
                  <a:srgbClr val="0070C0"/>
                </a:solidFill>
                <a:latin typeface="Times New Roman" pitchFamily="18" charset="0"/>
                <a:cs typeface="Times New Roman" pitchFamily="18" charset="0"/>
              </a:rPr>
              <a:t>R ——</a:t>
            </a:r>
            <a:r>
              <a:rPr kumimoji="1" lang="zh-CN" altLang="en-US">
                <a:solidFill>
                  <a:srgbClr val="0070C0"/>
                </a:solidFill>
                <a:latin typeface="Times New Roman" pitchFamily="18" charset="0"/>
                <a:cs typeface="Times New Roman" pitchFamily="18" charset="0"/>
              </a:rPr>
              <a:t>所测电阻；   </a:t>
            </a:r>
            <a:r>
              <a:rPr kumimoji="1" lang="en-US" altLang="zh-CN">
                <a:solidFill>
                  <a:srgbClr val="0070C0"/>
                </a:solidFill>
                <a:latin typeface="Times New Roman" pitchFamily="18" charset="0"/>
                <a:cs typeface="Times New Roman" pitchFamily="18" charset="0"/>
              </a:rPr>
              <a:t>a——</a:t>
            </a:r>
            <a:r>
              <a:rPr kumimoji="1" lang="zh-CN" altLang="en-US">
                <a:solidFill>
                  <a:srgbClr val="0070C0"/>
                </a:solidFill>
                <a:latin typeface="Times New Roman" pitchFamily="18" charset="0"/>
                <a:cs typeface="Times New Roman" pitchFamily="18" charset="0"/>
              </a:rPr>
              <a:t>电极间距； </a:t>
            </a:r>
            <a:r>
              <a:rPr kumimoji="1" lang="en-US" altLang="zh-CN">
                <a:solidFill>
                  <a:srgbClr val="0070C0"/>
                </a:solidFill>
                <a:latin typeface="Times New Roman" pitchFamily="18" charset="0"/>
                <a:cs typeface="Times New Roman" pitchFamily="18" charset="0"/>
              </a:rPr>
              <a:t>b——</a:t>
            </a:r>
            <a:r>
              <a:rPr kumimoji="1" lang="zh-CN" altLang="en-US">
                <a:solidFill>
                  <a:srgbClr val="0070C0"/>
                </a:solidFill>
                <a:latin typeface="Times New Roman" pitchFamily="18" charset="0"/>
                <a:cs typeface="Times New Roman" pitchFamily="18" charset="0"/>
              </a:rPr>
              <a:t>电极深度</a:t>
            </a:r>
            <a:r>
              <a:rPr kumimoji="1" lang="zh-CN" altLang="en-US" sz="1000">
                <a:latin typeface="Times New Roman" pitchFamily="18" charset="0"/>
                <a:cs typeface="Times New Roman" pitchFamily="18" charset="0"/>
              </a:rPr>
              <a:t>。</a:t>
            </a:r>
            <a:r>
              <a:rPr kumimoji="1" lang="zh-CN" altLang="en-US" sz="700">
                <a:latin typeface="Times New Roman" pitchFamily="18" charset="0"/>
              </a:rPr>
              <a:t> </a:t>
            </a:r>
            <a:endParaRPr kumimoji="1" lang="zh-CN" altLang="en-US" sz="2400">
              <a:latin typeface="Times New Roman" pitchFamily="18" charset="0"/>
            </a:endParaRPr>
          </a:p>
        </p:txBody>
      </p:sp>
      <p:sp>
        <p:nvSpPr>
          <p:cNvPr id="3081" name="Rectangle 13"/>
          <p:cNvSpPr>
            <a:spLocks noChangeArrowheads="1"/>
          </p:cNvSpPr>
          <p:nvPr/>
        </p:nvSpPr>
        <p:spPr bwMode="auto">
          <a:xfrm>
            <a:off x="4643438" y="5200650"/>
            <a:ext cx="4143375" cy="1311275"/>
          </a:xfrm>
          <a:prstGeom prst="rect">
            <a:avLst/>
          </a:prstGeom>
          <a:noFill/>
          <a:ln w="9525" algn="ctr">
            <a:noFill/>
            <a:miter lim="800000"/>
            <a:headEnd/>
            <a:tailEnd/>
          </a:ln>
        </p:spPr>
        <p:txBody>
          <a:bodyPr anchor="ctr">
            <a:spAutoFit/>
          </a:bodyPr>
          <a:lstStyle/>
          <a:p>
            <a:pPr>
              <a:lnSpc>
                <a:spcPts val="3200"/>
              </a:lnSpc>
            </a:pPr>
            <a:r>
              <a:rPr kumimoji="1" lang="zh-CN" altLang="en-US" sz="2000" u="sng">
                <a:solidFill>
                  <a:srgbClr val="0070C0"/>
                </a:solidFill>
                <a:latin typeface="宋体" pitchFamily="2" charset="-122"/>
                <a:cs typeface="Times New Roman" pitchFamily="18" charset="0"/>
              </a:rPr>
              <a:t>当测试电极入地深度</a:t>
            </a:r>
            <a:r>
              <a:rPr kumimoji="1" lang="en-US" altLang="zh-CN" sz="2000" u="sng">
                <a:solidFill>
                  <a:srgbClr val="0070C0"/>
                </a:solidFill>
                <a:latin typeface="宋体" pitchFamily="2" charset="-122"/>
                <a:cs typeface="Times New Roman" pitchFamily="18" charset="0"/>
              </a:rPr>
              <a:t>b</a:t>
            </a:r>
            <a:r>
              <a:rPr kumimoji="1" lang="zh-CN" altLang="en-US" sz="2000" u="sng">
                <a:solidFill>
                  <a:srgbClr val="0070C0"/>
                </a:solidFill>
                <a:latin typeface="宋体" pitchFamily="2" charset="-122"/>
                <a:cs typeface="Times New Roman" pitchFamily="18" charset="0"/>
              </a:rPr>
              <a:t>不超过</a:t>
            </a:r>
            <a:r>
              <a:rPr kumimoji="1" lang="en-US" altLang="zh-CN" sz="2000" u="sng">
                <a:solidFill>
                  <a:srgbClr val="0070C0"/>
                </a:solidFill>
                <a:latin typeface="宋体" pitchFamily="2" charset="-122"/>
                <a:cs typeface="Times New Roman" pitchFamily="18" charset="0"/>
              </a:rPr>
              <a:t>0.1m,</a:t>
            </a:r>
            <a:r>
              <a:rPr kumimoji="1" lang="zh-CN" altLang="en-US" sz="2000" u="sng">
                <a:solidFill>
                  <a:srgbClr val="0070C0"/>
                </a:solidFill>
                <a:latin typeface="宋体" pitchFamily="2" charset="-122"/>
                <a:cs typeface="Times New Roman" pitchFamily="18" charset="0"/>
              </a:rPr>
              <a:t>可假定</a:t>
            </a:r>
            <a:r>
              <a:rPr kumimoji="1" lang="en-US" altLang="zh-CN" sz="2000" u="sng">
                <a:solidFill>
                  <a:srgbClr val="0070C0"/>
                </a:solidFill>
                <a:latin typeface="宋体" pitchFamily="2" charset="-122"/>
                <a:cs typeface="Times New Roman" pitchFamily="18" charset="0"/>
              </a:rPr>
              <a:t>b=0</a:t>
            </a:r>
            <a:r>
              <a:rPr kumimoji="1" lang="zh-CN" altLang="en-US" sz="2000" u="sng">
                <a:solidFill>
                  <a:srgbClr val="0070C0"/>
                </a:solidFill>
                <a:latin typeface="宋体" pitchFamily="2" charset="-122"/>
                <a:cs typeface="Times New Roman" pitchFamily="18" charset="0"/>
              </a:rPr>
              <a:t>，则计算公式可简化为</a:t>
            </a:r>
            <a:r>
              <a:rPr kumimoji="1" lang="en-US" altLang="zh-CN" sz="2000" u="sng">
                <a:solidFill>
                  <a:srgbClr val="0070C0"/>
                </a:solidFill>
                <a:latin typeface="宋体" pitchFamily="2" charset="-122"/>
                <a:cs typeface="Times New Roman" pitchFamily="18" charset="0"/>
              </a:rPr>
              <a:t>: </a:t>
            </a:r>
            <a:r>
              <a:rPr kumimoji="1" lang="en-US" altLang="zh-CN" sz="2000" b="1" u="sng">
                <a:solidFill>
                  <a:srgbClr val="FF0000"/>
                </a:solidFill>
                <a:latin typeface="Times New Roman" pitchFamily="18" charset="0"/>
                <a:cs typeface="Times New Roman" pitchFamily="18" charset="0"/>
              </a:rPr>
              <a:t>ρ=2πaR</a:t>
            </a:r>
            <a:r>
              <a:rPr kumimoji="1" lang="en-US" altLang="zh-CN" sz="2000">
                <a:solidFill>
                  <a:srgbClr val="0070C0"/>
                </a:solidFill>
                <a:latin typeface="Times New Roman" pitchFamily="18" charset="0"/>
                <a:cs typeface="Times New Roman" pitchFamily="18" charset="0"/>
              </a:rPr>
              <a:t>   </a:t>
            </a:r>
            <a:endParaRPr kumimoji="1" lang="en-US" altLang="zh-CN" sz="2000">
              <a:solidFill>
                <a:srgbClr val="0070C0"/>
              </a:solidFill>
              <a:latin typeface="Times New Roman" pitchFamily="18" charset="0"/>
            </a:endParaRPr>
          </a:p>
        </p:txBody>
      </p:sp>
      <p:cxnSp>
        <p:nvCxnSpPr>
          <p:cNvPr id="11" name="直接连接符 10"/>
          <p:cNvCxnSpPr/>
          <p:nvPr/>
        </p:nvCxnSpPr>
        <p:spPr>
          <a:xfrm>
            <a:off x="714375" y="2500313"/>
            <a:ext cx="3071813"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srcRect/>
          <a:stretch>
            <a:fillRect/>
          </a:stretch>
        </p:blipFill>
        <p:spPr bwMode="auto">
          <a:xfrm>
            <a:off x="142875" y="1928813"/>
            <a:ext cx="8780463" cy="4132262"/>
          </a:xfrm>
          <a:prstGeom prst="rect">
            <a:avLst/>
          </a:prstGeom>
          <a:noFill/>
          <a:ln w="9525" algn="ctr">
            <a:noFill/>
            <a:miter lim="800000"/>
            <a:headEnd/>
            <a:tailEnd/>
          </a:ln>
        </p:spPr>
      </p:pic>
      <p:sp>
        <p:nvSpPr>
          <p:cNvPr id="5" name="Rectangle 2"/>
          <p:cNvSpPr txBox="1">
            <a:spLocks noChangeArrowheads="1"/>
          </p:cNvSpPr>
          <p:nvPr/>
        </p:nvSpPr>
        <p:spPr>
          <a:xfrm>
            <a:off x="428625" y="1071563"/>
            <a:ext cx="3643313" cy="703262"/>
          </a:xfrm>
          <a:prstGeom prst="rect">
            <a:avLst/>
          </a:prstGeom>
        </p:spPr>
        <p:txBody>
          <a:bodyPr/>
          <a:lstStyle/>
          <a:p>
            <a:pPr algn="ctr">
              <a:defRPr/>
            </a:pPr>
            <a:r>
              <a:rPr lang="en-US" altLang="zh-CN" sz="2800" b="1" kern="0" dirty="0">
                <a:solidFill>
                  <a:srgbClr val="C00000"/>
                </a:solidFill>
                <a:latin typeface="黑体" pitchFamily="49" charset="-122"/>
                <a:ea typeface="黑体" pitchFamily="49" charset="-122"/>
                <a:cs typeface="+mj-cs"/>
              </a:rPr>
              <a:t>·</a:t>
            </a:r>
            <a:r>
              <a:rPr lang="zh-CN" altLang="en-US" sz="2800" b="1" kern="0" dirty="0">
                <a:solidFill>
                  <a:srgbClr val="C00000"/>
                </a:solidFill>
                <a:latin typeface="黑体" pitchFamily="49" charset="-122"/>
                <a:ea typeface="黑体" pitchFamily="49" charset="-122"/>
                <a:cs typeface="+mj-cs"/>
              </a:rPr>
              <a:t>土壤电阻率的测量</a:t>
            </a:r>
          </a:p>
        </p:txBody>
      </p:sp>
      <p:cxnSp>
        <p:nvCxnSpPr>
          <p:cNvPr id="6" name="直接连接符 5"/>
          <p:cNvCxnSpPr/>
          <p:nvPr/>
        </p:nvCxnSpPr>
        <p:spPr>
          <a:xfrm>
            <a:off x="714375" y="2500313"/>
            <a:ext cx="30003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929438" y="2500313"/>
            <a:ext cx="1785937"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85750" y="2857500"/>
            <a:ext cx="3643313"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14375" y="3214688"/>
            <a:ext cx="2286000"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286125" y="3214688"/>
            <a:ext cx="4857750"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143250" y="3573463"/>
            <a:ext cx="1357313"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143375" y="6002338"/>
            <a:ext cx="1285875" cy="15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4294967295"/>
          </p:nvPr>
        </p:nvSpPr>
        <p:spPr>
          <a:xfrm>
            <a:off x="642938" y="1928813"/>
            <a:ext cx="7715250" cy="3502025"/>
          </a:xfrm>
        </p:spPr>
        <p:txBody>
          <a:bodyPr/>
          <a:lstStyle/>
          <a:p>
            <a:pPr marL="0" indent="0" eaLnBrk="1" hangingPunct="1">
              <a:lnSpc>
                <a:spcPts val="3600"/>
              </a:lnSpc>
              <a:spcBef>
                <a:spcPct val="0"/>
              </a:spcBef>
              <a:buFontTx/>
              <a:buNone/>
            </a:pPr>
            <a:r>
              <a:rPr lang="zh-CN" altLang="en-US" sz="2400" smtClean="0"/>
              <a:t>　</a:t>
            </a:r>
            <a:r>
              <a:rPr lang="zh-CN" altLang="en-US" sz="2000" b="1" smtClean="0"/>
              <a:t>   </a:t>
            </a:r>
            <a:r>
              <a:rPr lang="en-US" altLang="zh-CN" sz="2000" b="1" smtClean="0"/>
              <a:t>1</a:t>
            </a:r>
            <a:r>
              <a:rPr lang="zh-CN" altLang="en-US" sz="2000" b="1" smtClean="0"/>
              <a:t>、应避免在雨后或雪后立即进行，一般在连续晴</a:t>
            </a:r>
            <a:r>
              <a:rPr lang="en-US" altLang="zh-CN" sz="2000" b="1" smtClean="0"/>
              <a:t>3</a:t>
            </a:r>
            <a:r>
              <a:rPr lang="zh-CN" altLang="en-US" sz="2000" b="1" smtClean="0"/>
              <a:t>天后进行或在干燥季节进行；</a:t>
            </a:r>
          </a:p>
          <a:p>
            <a:pPr marL="0" indent="0" eaLnBrk="1" hangingPunct="1">
              <a:lnSpc>
                <a:spcPts val="3600"/>
              </a:lnSpc>
              <a:spcBef>
                <a:spcPct val="0"/>
              </a:spcBef>
              <a:buFontTx/>
              <a:buNone/>
            </a:pPr>
            <a:r>
              <a:rPr lang="zh-CN" altLang="en-US" sz="2000" b="1" smtClean="0"/>
              <a:t>　   </a:t>
            </a:r>
            <a:r>
              <a:rPr lang="en-US" altLang="zh-CN" sz="2000" b="1" smtClean="0"/>
              <a:t>2</a:t>
            </a:r>
            <a:r>
              <a:rPr lang="zh-CN" altLang="en-US" sz="2000" b="1" smtClean="0"/>
              <a:t>、尽量减小地下金属管道的影响。靠近居民区或工矿区</a:t>
            </a:r>
            <a:r>
              <a:rPr lang="en-US" altLang="zh-CN" sz="2000" b="1" smtClean="0"/>
              <a:t>,</a:t>
            </a:r>
            <a:r>
              <a:rPr lang="zh-CN" altLang="en-US" sz="2000" b="1" smtClean="0"/>
              <a:t>地下可能有水管（金属管道），应把电极布置在与管垂直的方向上，并且电极与管道的距离</a:t>
            </a:r>
            <a:r>
              <a:rPr lang="zh-CN" altLang="en-US" sz="2000" b="1" smtClean="0">
                <a:solidFill>
                  <a:srgbClr val="FF0000"/>
                </a:solidFill>
              </a:rPr>
              <a:t>大于</a:t>
            </a:r>
            <a:r>
              <a:rPr lang="en-US" altLang="zh-CN" sz="2000" b="1" smtClean="0">
                <a:solidFill>
                  <a:srgbClr val="FF0000"/>
                </a:solidFill>
              </a:rPr>
              <a:t>20m </a:t>
            </a:r>
            <a:r>
              <a:rPr lang="zh-CN" altLang="en-US" sz="2000" b="1" smtClean="0"/>
              <a:t>。（</a:t>
            </a:r>
            <a:r>
              <a:rPr lang="en-US" altLang="zh-CN" sz="2000" b="1" smtClean="0"/>
              <a:t>20m</a:t>
            </a:r>
            <a:r>
              <a:rPr lang="zh-CN" altLang="en-US" sz="2000" b="1" smtClean="0"/>
              <a:t>是极间距离）</a:t>
            </a:r>
          </a:p>
          <a:p>
            <a:pPr marL="0" indent="0" eaLnBrk="1" hangingPunct="1">
              <a:lnSpc>
                <a:spcPts val="3600"/>
              </a:lnSpc>
              <a:spcBef>
                <a:spcPct val="0"/>
              </a:spcBef>
              <a:buFontTx/>
              <a:buNone/>
            </a:pPr>
            <a:r>
              <a:rPr lang="zh-CN" altLang="en-US" sz="2000" b="1" smtClean="0"/>
              <a:t>　   </a:t>
            </a:r>
            <a:r>
              <a:rPr lang="en-US" altLang="zh-CN" sz="2000" b="1" smtClean="0"/>
              <a:t>3</a:t>
            </a:r>
            <a:r>
              <a:rPr lang="zh-CN" altLang="en-US" sz="2000" b="1" smtClean="0"/>
              <a:t>、测量电极不要在明显的岩石、边坡等不均匀土壤上布置</a:t>
            </a:r>
            <a:r>
              <a:rPr lang="en-US" altLang="zh-CN" sz="2000" b="1" smtClean="0"/>
              <a:t>;</a:t>
            </a:r>
            <a:r>
              <a:rPr lang="zh-CN" altLang="en-US" sz="2000" b="1" smtClean="0"/>
              <a:t>可以把被测场地分片，进行多处测量，这样数据更可信。</a:t>
            </a:r>
          </a:p>
          <a:p>
            <a:pPr marL="0" indent="0" eaLnBrk="1" hangingPunct="1">
              <a:lnSpc>
                <a:spcPts val="3600"/>
              </a:lnSpc>
              <a:spcBef>
                <a:spcPct val="0"/>
              </a:spcBef>
            </a:pPr>
            <a:endParaRPr lang="en-US" altLang="zh-CN" sz="2800" smtClean="0"/>
          </a:p>
        </p:txBody>
      </p:sp>
      <p:sp>
        <p:nvSpPr>
          <p:cNvPr id="39939" name="矩形 4"/>
          <p:cNvSpPr>
            <a:spLocks noChangeArrowheads="1"/>
          </p:cNvSpPr>
          <p:nvPr/>
        </p:nvSpPr>
        <p:spPr bwMode="auto">
          <a:xfrm>
            <a:off x="428625" y="1285875"/>
            <a:ext cx="4108450" cy="461963"/>
          </a:xfrm>
          <a:prstGeom prst="rect">
            <a:avLst/>
          </a:prstGeom>
          <a:noFill/>
          <a:ln w="9525">
            <a:noFill/>
            <a:miter lim="800000"/>
            <a:headEnd/>
            <a:tailEnd/>
          </a:ln>
        </p:spPr>
        <p:txBody>
          <a:bodyPr wrap="none">
            <a:spAutoFit/>
          </a:bodyPr>
          <a:lstStyle/>
          <a:p>
            <a:r>
              <a:rPr lang="en-US" altLang="zh-CN" sz="2400">
                <a:solidFill>
                  <a:srgbClr val="0070C0"/>
                </a:solidFill>
                <a:latin typeface="黑体" pitchFamily="2" charset="-122"/>
                <a:ea typeface="黑体" pitchFamily="2" charset="-122"/>
              </a:rPr>
              <a:t>·</a:t>
            </a:r>
            <a:r>
              <a:rPr lang="zh-CN" altLang="en-US" sz="2400">
                <a:solidFill>
                  <a:srgbClr val="0070C0"/>
                </a:solidFill>
                <a:latin typeface="黑体" pitchFamily="2" charset="-122"/>
                <a:ea typeface="黑体" pitchFamily="2" charset="-122"/>
              </a:rPr>
              <a:t>测量土壤电阻率注意事项</a:t>
            </a:r>
            <a:r>
              <a:rPr lang="zh-CN" altLang="en-US">
                <a:solidFill>
                  <a:srgbClr val="0070C0"/>
                </a:solidFill>
              </a:rPr>
              <a:t>：</a:t>
            </a:r>
          </a:p>
        </p:txBody>
      </p:sp>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14313" y="857250"/>
            <a:ext cx="3929062" cy="928688"/>
          </a:xfrm>
        </p:spPr>
        <p:txBody>
          <a:bodyPr/>
          <a:lstStyle/>
          <a:p>
            <a:pPr eaLnBrk="1" hangingPunct="1"/>
            <a:r>
              <a:rPr lang="en-US" altLang="zh-CN" sz="2800" b="1" smtClean="0">
                <a:solidFill>
                  <a:srgbClr val="C00000"/>
                </a:solidFill>
                <a:latin typeface="黑体" pitchFamily="2" charset="-122"/>
                <a:ea typeface="黑体" pitchFamily="2" charset="-122"/>
              </a:rPr>
              <a:t>·6·</a:t>
            </a:r>
            <a:r>
              <a:rPr lang="zh-CN" altLang="en-US" sz="2800" b="1" smtClean="0">
                <a:solidFill>
                  <a:srgbClr val="C00000"/>
                </a:solidFill>
                <a:latin typeface="黑体" pitchFamily="2" charset="-122"/>
                <a:ea typeface="黑体" pitchFamily="2" charset="-122"/>
              </a:rPr>
              <a:t>防雷元件的测量</a:t>
            </a:r>
          </a:p>
        </p:txBody>
      </p:sp>
      <p:sp>
        <p:nvSpPr>
          <p:cNvPr id="688131" name="Rectangle 3"/>
          <p:cNvSpPr>
            <a:spLocks noGrp="1" noChangeArrowheads="1"/>
          </p:cNvSpPr>
          <p:nvPr>
            <p:ph type="body" sz="half" idx="1"/>
          </p:nvPr>
        </p:nvSpPr>
        <p:spPr>
          <a:xfrm>
            <a:off x="357188" y="1785938"/>
            <a:ext cx="4357687" cy="2232025"/>
          </a:xfrm>
        </p:spPr>
        <p:txBody>
          <a:bodyPr/>
          <a:lstStyle/>
          <a:p>
            <a:pPr marL="0" lvl="1" indent="0" eaLnBrk="1" hangingPunct="1">
              <a:lnSpc>
                <a:spcPts val="3200"/>
              </a:lnSpc>
              <a:spcBef>
                <a:spcPts val="0"/>
              </a:spcBef>
              <a:buFontTx/>
              <a:buNone/>
              <a:defRPr/>
            </a:pPr>
            <a:r>
              <a:rPr lang="zh-CN" altLang="en-US" sz="2000" dirty="0" smtClean="0">
                <a:latin typeface="+mj-ea"/>
                <a:ea typeface="+mj-ea"/>
              </a:rPr>
              <a:t>    防雷元件的测量主要是利用便携式防雷元件测试仪测试：</a:t>
            </a:r>
          </a:p>
          <a:p>
            <a:pPr marL="0" lvl="1" indent="0" eaLnBrk="1" hangingPunct="1">
              <a:lnSpc>
                <a:spcPts val="3200"/>
              </a:lnSpc>
              <a:spcBef>
                <a:spcPts val="0"/>
              </a:spcBef>
              <a:buFontTx/>
              <a:buNone/>
              <a:defRPr/>
            </a:pPr>
            <a:r>
              <a:rPr lang="zh-CN" altLang="en-US" sz="2000" dirty="0" smtClean="0">
                <a:latin typeface="+mj-ea"/>
                <a:ea typeface="+mj-ea"/>
              </a:rPr>
              <a:t>    </a:t>
            </a:r>
            <a:r>
              <a:rPr lang="en-US" altLang="zh-CN" sz="2000" dirty="0" smtClean="0">
                <a:latin typeface="+mj-ea"/>
                <a:ea typeface="+mj-ea"/>
              </a:rPr>
              <a:t>1</a:t>
            </a:r>
            <a:r>
              <a:rPr lang="zh-CN" altLang="en-US" sz="2000" dirty="0" smtClean="0">
                <a:latin typeface="+mj-ea"/>
                <a:ea typeface="+mj-ea"/>
              </a:rPr>
              <a:t>、压敏电阻的直流</a:t>
            </a:r>
            <a:r>
              <a:rPr lang="en-US" altLang="zh-CN" sz="2000" dirty="0" smtClean="0">
                <a:latin typeface="+mj-ea"/>
                <a:ea typeface="+mj-ea"/>
              </a:rPr>
              <a:t>1</a:t>
            </a:r>
            <a:r>
              <a:rPr lang="zh-CN" altLang="en-US" sz="2000" dirty="0" smtClean="0">
                <a:latin typeface="+mj-ea"/>
                <a:ea typeface="+mj-ea"/>
              </a:rPr>
              <a:t>毫安参考电压即</a:t>
            </a:r>
            <a:r>
              <a:rPr lang="zh-CN" altLang="en-US" sz="2000" b="1" u="sng" dirty="0" smtClean="0">
                <a:solidFill>
                  <a:srgbClr val="00B0F0"/>
                </a:solidFill>
                <a:latin typeface="+mj-ea"/>
                <a:ea typeface="+mj-ea"/>
              </a:rPr>
              <a:t>启动电压</a:t>
            </a:r>
            <a:r>
              <a:rPr lang="en-US" altLang="zh-CN" sz="2000" b="1" u="sng" dirty="0" smtClean="0">
                <a:solidFill>
                  <a:srgbClr val="00B0F0"/>
                </a:solidFill>
                <a:latin typeface="+mj-ea"/>
                <a:ea typeface="+mj-ea"/>
              </a:rPr>
              <a:t>U</a:t>
            </a:r>
            <a:r>
              <a:rPr lang="zh-CN" altLang="en-US" sz="2000" dirty="0" smtClean="0">
                <a:latin typeface="+mj-ea"/>
                <a:ea typeface="+mj-ea"/>
              </a:rPr>
              <a:t>和</a:t>
            </a:r>
            <a:r>
              <a:rPr lang="en-US" altLang="zh-CN" sz="2000" dirty="0" smtClean="0">
                <a:latin typeface="+mj-ea"/>
                <a:ea typeface="+mj-ea"/>
              </a:rPr>
              <a:t>0.75U</a:t>
            </a:r>
            <a:r>
              <a:rPr lang="zh-CN" altLang="en-US" sz="2000" dirty="0" smtClean="0">
                <a:latin typeface="+mj-ea"/>
                <a:ea typeface="+mj-ea"/>
              </a:rPr>
              <a:t>时的</a:t>
            </a:r>
            <a:r>
              <a:rPr lang="zh-CN" altLang="en-US" sz="2000" b="1" u="sng" dirty="0" smtClean="0">
                <a:solidFill>
                  <a:srgbClr val="00B0F0"/>
                </a:solidFill>
                <a:latin typeface="+mj-ea"/>
                <a:ea typeface="+mj-ea"/>
              </a:rPr>
              <a:t>漏流</a:t>
            </a:r>
            <a:r>
              <a:rPr lang="zh-CN" altLang="en-US" sz="2000" dirty="0" smtClean="0">
                <a:latin typeface="+mj-ea"/>
                <a:ea typeface="+mj-ea"/>
              </a:rPr>
              <a:t>值；</a:t>
            </a:r>
          </a:p>
          <a:p>
            <a:pPr marL="0" indent="0" eaLnBrk="1" hangingPunct="1">
              <a:lnSpc>
                <a:spcPts val="3200"/>
              </a:lnSpc>
              <a:spcBef>
                <a:spcPts val="0"/>
              </a:spcBef>
              <a:buFontTx/>
              <a:buNone/>
              <a:defRPr/>
            </a:pPr>
            <a:r>
              <a:rPr lang="zh-CN" altLang="en-US" sz="2000" dirty="0" smtClean="0">
                <a:latin typeface="+mj-ea"/>
                <a:ea typeface="+mj-ea"/>
              </a:rPr>
              <a:t>    </a:t>
            </a:r>
            <a:r>
              <a:rPr lang="en-US" altLang="zh-CN" sz="2000" dirty="0" smtClean="0">
                <a:latin typeface="+mj-ea"/>
                <a:ea typeface="+mj-ea"/>
              </a:rPr>
              <a:t>2</a:t>
            </a:r>
            <a:r>
              <a:rPr lang="zh-CN" altLang="en-US" sz="2000" dirty="0" smtClean="0">
                <a:latin typeface="+mj-ea"/>
                <a:ea typeface="+mj-ea"/>
              </a:rPr>
              <a:t>、</a:t>
            </a:r>
            <a:r>
              <a:rPr lang="zh-CN" altLang="en-US" sz="2000" b="1" u="sng" dirty="0" smtClean="0">
                <a:solidFill>
                  <a:srgbClr val="0070C0"/>
                </a:solidFill>
                <a:latin typeface="+mj-ea"/>
                <a:ea typeface="+mj-ea"/>
              </a:rPr>
              <a:t>放电管的点火电压值</a:t>
            </a:r>
            <a:r>
              <a:rPr lang="zh-CN" altLang="en-US" sz="2000" dirty="0" smtClean="0">
                <a:latin typeface="+mj-ea"/>
                <a:ea typeface="+mj-ea"/>
              </a:rPr>
              <a:t>。</a:t>
            </a:r>
          </a:p>
        </p:txBody>
      </p:sp>
      <p:graphicFrame>
        <p:nvGraphicFramePr>
          <p:cNvPr id="4098" name="Object 4">
            <a:hlinkClick r:id="" action="ppaction://noaction" highlightClick="1"/>
          </p:cNvPr>
          <p:cNvGraphicFramePr>
            <a:graphicFrameLocks noChangeAspect="1"/>
          </p:cNvGraphicFramePr>
          <p:nvPr>
            <p:ph sz="half" idx="2"/>
          </p:nvPr>
        </p:nvGraphicFramePr>
        <p:xfrm>
          <a:off x="4891088" y="1857375"/>
          <a:ext cx="3681412" cy="1890713"/>
        </p:xfrm>
        <a:graphic>
          <a:graphicData uri="http://schemas.openxmlformats.org/presentationml/2006/ole">
            <p:oleObj spid="_x0000_s4098" name="VISIO" r:id="rId3" imgW="6447600" imgH="3018600" progId="">
              <p:embed/>
            </p:oleObj>
          </a:graphicData>
        </a:graphic>
      </p:graphicFrame>
      <p:pic>
        <p:nvPicPr>
          <p:cNvPr id="4101" name="Picture 6"/>
          <p:cNvPicPr>
            <a:picLocks noChangeAspect="1" noChangeArrowheads="1"/>
          </p:cNvPicPr>
          <p:nvPr/>
        </p:nvPicPr>
        <p:blipFill>
          <a:blip r:embed="rId4"/>
          <a:srcRect/>
          <a:stretch>
            <a:fillRect/>
          </a:stretch>
        </p:blipFill>
        <p:spPr bwMode="auto">
          <a:xfrm>
            <a:off x="714375" y="5287963"/>
            <a:ext cx="7929563" cy="762000"/>
          </a:xfrm>
          <a:prstGeom prst="rect">
            <a:avLst/>
          </a:prstGeom>
          <a:noFill/>
          <a:ln w="9525" algn="ctr">
            <a:noFill/>
            <a:miter lim="800000"/>
            <a:headEnd/>
            <a:tailEnd/>
          </a:ln>
        </p:spPr>
      </p:pic>
      <p:pic>
        <p:nvPicPr>
          <p:cNvPr id="4102" name="Picture 7"/>
          <p:cNvPicPr>
            <a:picLocks noChangeAspect="1" noChangeArrowheads="1"/>
          </p:cNvPicPr>
          <p:nvPr/>
        </p:nvPicPr>
        <p:blipFill>
          <a:blip r:embed="rId5"/>
          <a:srcRect/>
          <a:stretch>
            <a:fillRect/>
          </a:stretch>
        </p:blipFill>
        <p:spPr bwMode="auto">
          <a:xfrm>
            <a:off x="642938" y="4573588"/>
            <a:ext cx="7885112" cy="690562"/>
          </a:xfrm>
          <a:prstGeom prst="rect">
            <a:avLst/>
          </a:prstGeom>
          <a:noFill/>
          <a:ln w="9525" algn="ctr">
            <a:noFill/>
            <a:miter lim="800000"/>
            <a:headEnd/>
            <a:tailEnd/>
          </a:ln>
        </p:spPr>
      </p:pic>
      <p:cxnSp>
        <p:nvCxnSpPr>
          <p:cNvPr id="7" name="直接连接符 6"/>
          <p:cNvCxnSpPr/>
          <p:nvPr/>
        </p:nvCxnSpPr>
        <p:spPr>
          <a:xfrm>
            <a:off x="2143125" y="4787900"/>
            <a:ext cx="6215063"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85813" y="5002213"/>
            <a:ext cx="5143500"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105" name="TextBox 11"/>
          <p:cNvSpPr txBox="1">
            <a:spLocks noChangeArrowheads="1"/>
          </p:cNvSpPr>
          <p:nvPr/>
        </p:nvSpPr>
        <p:spPr bwMode="auto">
          <a:xfrm>
            <a:off x="428625" y="4502150"/>
            <a:ext cx="954088" cy="276225"/>
          </a:xfrm>
          <a:prstGeom prst="rect">
            <a:avLst/>
          </a:prstGeom>
          <a:noFill/>
          <a:ln w="9525">
            <a:noFill/>
            <a:miter lim="800000"/>
            <a:headEnd/>
            <a:tailEnd/>
          </a:ln>
        </p:spPr>
        <p:txBody>
          <a:bodyPr wrap="none">
            <a:spAutoFit/>
          </a:bodyPr>
          <a:lstStyle/>
          <a:p>
            <a:r>
              <a:rPr lang="en-US" altLang="zh-CN" sz="1200" b="1">
                <a:solidFill>
                  <a:srgbClr val="FF0000"/>
                </a:solidFill>
                <a:latin typeface="黑体" pitchFamily="2" charset="-122"/>
                <a:ea typeface="黑体" pitchFamily="2" charset="-122"/>
              </a:rPr>
              <a:t>·</a:t>
            </a:r>
            <a:r>
              <a:rPr lang="zh-CN" altLang="en-US" sz="1200" b="1">
                <a:solidFill>
                  <a:srgbClr val="FF0000"/>
                </a:solidFill>
                <a:latin typeface="黑体" pitchFamily="2" charset="-122"/>
                <a:ea typeface="黑体" pitchFamily="2" charset="-122"/>
              </a:rPr>
              <a:t>启动电压</a:t>
            </a:r>
          </a:p>
        </p:txBody>
      </p:sp>
      <p:sp>
        <p:nvSpPr>
          <p:cNvPr id="4106" name="TextBox 12"/>
          <p:cNvSpPr txBox="1">
            <a:spLocks noChangeArrowheads="1"/>
          </p:cNvSpPr>
          <p:nvPr/>
        </p:nvSpPr>
        <p:spPr bwMode="auto">
          <a:xfrm>
            <a:off x="571500" y="5216525"/>
            <a:ext cx="646113" cy="276225"/>
          </a:xfrm>
          <a:prstGeom prst="rect">
            <a:avLst/>
          </a:prstGeom>
          <a:noFill/>
          <a:ln w="9525">
            <a:noFill/>
            <a:miter lim="800000"/>
            <a:headEnd/>
            <a:tailEnd/>
          </a:ln>
        </p:spPr>
        <p:txBody>
          <a:bodyPr wrap="none">
            <a:spAutoFit/>
          </a:bodyPr>
          <a:lstStyle/>
          <a:p>
            <a:r>
              <a:rPr lang="en-US" altLang="zh-CN" sz="1200" b="1">
                <a:solidFill>
                  <a:srgbClr val="FF0000"/>
                </a:solidFill>
                <a:latin typeface="黑体" pitchFamily="2" charset="-122"/>
                <a:ea typeface="黑体" pitchFamily="2" charset="-122"/>
              </a:rPr>
              <a:t>·</a:t>
            </a:r>
            <a:r>
              <a:rPr lang="zh-CN" altLang="en-US" sz="1200" b="1">
                <a:solidFill>
                  <a:srgbClr val="FF0000"/>
                </a:solidFill>
                <a:latin typeface="黑体" pitchFamily="2" charset="-122"/>
                <a:ea typeface="黑体" pitchFamily="2" charset="-122"/>
              </a:rPr>
              <a:t>漏流</a:t>
            </a:r>
          </a:p>
        </p:txBody>
      </p:sp>
      <p:cxnSp>
        <p:nvCxnSpPr>
          <p:cNvPr id="14" name="直接连接符 13"/>
          <p:cNvCxnSpPr/>
          <p:nvPr/>
        </p:nvCxnSpPr>
        <p:spPr>
          <a:xfrm>
            <a:off x="2000250" y="5502275"/>
            <a:ext cx="6500813"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85813" y="5645150"/>
            <a:ext cx="1214437"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57875" y="5002213"/>
            <a:ext cx="2571750"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85813" y="5216525"/>
            <a:ext cx="1214437"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57188" y="1214438"/>
            <a:ext cx="4143375" cy="488950"/>
          </a:xfrm>
        </p:spPr>
        <p:txBody>
          <a:bodyPr/>
          <a:lstStyle/>
          <a:p>
            <a:pPr eaLnBrk="1" hangingPunct="1"/>
            <a:r>
              <a:rPr lang="en-US" altLang="zh-CN" sz="2800" b="1" smtClean="0">
                <a:solidFill>
                  <a:srgbClr val="C00000"/>
                </a:solidFill>
                <a:latin typeface="黑体" pitchFamily="2" charset="-122"/>
                <a:ea typeface="黑体" pitchFamily="2" charset="-122"/>
              </a:rPr>
              <a:t>·7·</a:t>
            </a:r>
            <a:r>
              <a:rPr lang="zh-CN" altLang="en-US" sz="2800" b="1" smtClean="0">
                <a:solidFill>
                  <a:srgbClr val="C00000"/>
                </a:solidFill>
                <a:latin typeface="黑体" pitchFamily="2" charset="-122"/>
                <a:ea typeface="黑体" pitchFamily="2" charset="-122"/>
              </a:rPr>
              <a:t>绝缘电阻的测量</a:t>
            </a:r>
          </a:p>
        </p:txBody>
      </p:sp>
      <p:sp>
        <p:nvSpPr>
          <p:cNvPr id="5124" name="Rectangle 3"/>
          <p:cNvSpPr>
            <a:spLocks noGrp="1" noChangeArrowheads="1"/>
          </p:cNvSpPr>
          <p:nvPr>
            <p:ph type="body" sz="half" idx="1"/>
          </p:nvPr>
        </p:nvSpPr>
        <p:spPr>
          <a:xfrm>
            <a:off x="357188" y="1885950"/>
            <a:ext cx="4038600" cy="3973513"/>
          </a:xfrm>
        </p:spPr>
        <p:txBody>
          <a:bodyPr/>
          <a:lstStyle/>
          <a:p>
            <a:pPr marL="0" indent="0" eaLnBrk="1" hangingPunct="1">
              <a:lnSpc>
                <a:spcPts val="3200"/>
              </a:lnSpc>
              <a:spcBef>
                <a:spcPct val="0"/>
              </a:spcBef>
              <a:buFontTx/>
              <a:buNone/>
            </a:pPr>
            <a:r>
              <a:rPr lang="en-US" altLang="zh-CN" sz="2000" b="1" smtClean="0"/>
              <a:t>       1</a:t>
            </a:r>
            <a:r>
              <a:rPr lang="zh-CN" altLang="en-US" sz="2000" b="1" smtClean="0"/>
              <a:t>、为检查电气设备和电缆的绝缘情况以及防雷器在安装前的参数试验，须测量绝缘电阻。</a:t>
            </a:r>
          </a:p>
          <a:p>
            <a:pPr marL="0" indent="0" eaLnBrk="1" hangingPunct="1">
              <a:lnSpc>
                <a:spcPts val="3200"/>
              </a:lnSpc>
              <a:spcBef>
                <a:spcPct val="0"/>
              </a:spcBef>
              <a:buFontTx/>
              <a:buNone/>
            </a:pPr>
            <a:r>
              <a:rPr lang="en-US" altLang="zh-CN" sz="2000" b="1" smtClean="0"/>
              <a:t>       2</a:t>
            </a:r>
            <a:r>
              <a:rPr lang="zh-CN" altLang="en-US" sz="2000" b="1" smtClean="0"/>
              <a:t>、使用</a:t>
            </a:r>
            <a:r>
              <a:rPr lang="zh-CN" altLang="en-US" sz="2000" b="1" u="sng" smtClean="0"/>
              <a:t>注意事项</a:t>
            </a:r>
            <a:r>
              <a:rPr lang="zh-CN" altLang="en-US" sz="2000" b="1" smtClean="0"/>
              <a:t>方面包括：</a:t>
            </a:r>
          </a:p>
          <a:p>
            <a:pPr marL="0" indent="0" eaLnBrk="1" hangingPunct="1">
              <a:lnSpc>
                <a:spcPts val="3200"/>
              </a:lnSpc>
              <a:spcBef>
                <a:spcPct val="0"/>
              </a:spcBef>
              <a:buFontTx/>
              <a:buNone/>
            </a:pPr>
            <a:r>
              <a:rPr lang="zh-CN" altLang="en-US" sz="2000" b="1" smtClean="0"/>
              <a:t>     </a:t>
            </a:r>
            <a:r>
              <a:rPr lang="zh-CN" altLang="en-US" sz="2000" b="1" smtClean="0">
                <a:solidFill>
                  <a:srgbClr val="0070C0"/>
                </a:solidFill>
              </a:rPr>
              <a:t>（</a:t>
            </a:r>
            <a:r>
              <a:rPr lang="en-US" altLang="zh-CN" sz="2000" b="1" smtClean="0">
                <a:solidFill>
                  <a:srgbClr val="0070C0"/>
                </a:solidFill>
              </a:rPr>
              <a:t>1</a:t>
            </a:r>
            <a:r>
              <a:rPr lang="zh-CN" altLang="en-US" sz="2000" b="1" smtClean="0">
                <a:solidFill>
                  <a:srgbClr val="0070C0"/>
                </a:solidFill>
              </a:rPr>
              <a:t>）使用警告和零位校准；</a:t>
            </a:r>
          </a:p>
          <a:p>
            <a:pPr marL="0" indent="0" eaLnBrk="1" hangingPunct="1">
              <a:lnSpc>
                <a:spcPts val="3200"/>
              </a:lnSpc>
              <a:spcBef>
                <a:spcPct val="0"/>
              </a:spcBef>
              <a:buFontTx/>
              <a:buNone/>
            </a:pPr>
            <a:r>
              <a:rPr lang="zh-CN" altLang="en-US" sz="2000" b="1" smtClean="0">
                <a:solidFill>
                  <a:srgbClr val="0070C0"/>
                </a:solidFill>
              </a:rPr>
              <a:t>     （</a:t>
            </a:r>
            <a:r>
              <a:rPr lang="en-US" altLang="zh-CN" sz="2000" b="1" smtClean="0">
                <a:solidFill>
                  <a:srgbClr val="0070C0"/>
                </a:solidFill>
              </a:rPr>
              <a:t>2</a:t>
            </a:r>
            <a:r>
              <a:rPr lang="zh-CN" altLang="en-US" sz="2000" b="1" smtClean="0">
                <a:solidFill>
                  <a:srgbClr val="0070C0"/>
                </a:solidFill>
              </a:rPr>
              <a:t>）连接测试线；</a:t>
            </a:r>
          </a:p>
          <a:p>
            <a:pPr marL="0" indent="0" eaLnBrk="1" hangingPunct="1">
              <a:lnSpc>
                <a:spcPts val="3200"/>
              </a:lnSpc>
              <a:spcBef>
                <a:spcPct val="0"/>
              </a:spcBef>
              <a:buFontTx/>
              <a:buNone/>
            </a:pPr>
            <a:r>
              <a:rPr lang="zh-CN" altLang="en-US" sz="2000" b="1" smtClean="0">
                <a:solidFill>
                  <a:srgbClr val="0070C0"/>
                </a:solidFill>
              </a:rPr>
              <a:t>     （</a:t>
            </a:r>
            <a:r>
              <a:rPr lang="en-US" altLang="zh-CN" sz="2000" b="1" smtClean="0">
                <a:solidFill>
                  <a:srgbClr val="0070C0"/>
                </a:solidFill>
              </a:rPr>
              <a:t>3</a:t>
            </a:r>
            <a:r>
              <a:rPr lang="zh-CN" altLang="en-US" sz="2000" b="1" smtClean="0">
                <a:solidFill>
                  <a:srgbClr val="0070C0"/>
                </a:solidFill>
              </a:rPr>
              <a:t>）检查电池电量和保管；</a:t>
            </a:r>
          </a:p>
          <a:p>
            <a:pPr marL="0" indent="0" eaLnBrk="1" hangingPunct="1">
              <a:lnSpc>
                <a:spcPts val="3200"/>
              </a:lnSpc>
              <a:spcBef>
                <a:spcPct val="0"/>
              </a:spcBef>
              <a:buFontTx/>
              <a:buNone/>
            </a:pPr>
            <a:r>
              <a:rPr lang="zh-CN" altLang="en-US" sz="2000" b="1" smtClean="0">
                <a:solidFill>
                  <a:srgbClr val="0070C0"/>
                </a:solidFill>
              </a:rPr>
              <a:t>     （</a:t>
            </a:r>
            <a:r>
              <a:rPr lang="en-US" altLang="zh-CN" sz="2000" b="1" smtClean="0">
                <a:solidFill>
                  <a:srgbClr val="0070C0"/>
                </a:solidFill>
              </a:rPr>
              <a:t>4</a:t>
            </a:r>
            <a:r>
              <a:rPr lang="zh-CN" altLang="en-US" sz="2000" b="1" smtClean="0">
                <a:solidFill>
                  <a:srgbClr val="0070C0"/>
                </a:solidFill>
              </a:rPr>
              <a:t>）测量和关机；</a:t>
            </a:r>
          </a:p>
          <a:p>
            <a:pPr marL="0" indent="0" eaLnBrk="1" hangingPunct="1">
              <a:lnSpc>
                <a:spcPts val="3200"/>
              </a:lnSpc>
              <a:spcBef>
                <a:spcPct val="0"/>
              </a:spcBef>
              <a:buFontTx/>
              <a:buNone/>
            </a:pPr>
            <a:r>
              <a:rPr lang="zh-CN" altLang="en-US" sz="2000" b="1" smtClean="0"/>
              <a:t>     （</a:t>
            </a:r>
            <a:r>
              <a:rPr lang="en-US" altLang="zh-CN" sz="2000" b="1" smtClean="0"/>
              <a:t>5</a:t>
            </a:r>
            <a:r>
              <a:rPr lang="zh-CN" altLang="en-US" sz="2000" b="1" smtClean="0"/>
              <a:t>）交流电压的测量；</a:t>
            </a:r>
          </a:p>
        </p:txBody>
      </p:sp>
      <p:graphicFrame>
        <p:nvGraphicFramePr>
          <p:cNvPr id="5122" name="Object 4">
            <a:hlinkClick r:id="" action="ppaction://noaction" highlightClick="1"/>
          </p:cNvPr>
          <p:cNvGraphicFramePr>
            <a:graphicFrameLocks noChangeAspect="1"/>
          </p:cNvGraphicFramePr>
          <p:nvPr>
            <p:ph sz="half" idx="2"/>
          </p:nvPr>
        </p:nvGraphicFramePr>
        <p:xfrm>
          <a:off x="4643438" y="1571625"/>
          <a:ext cx="4037012" cy="4645025"/>
        </p:xfrm>
        <a:graphic>
          <a:graphicData uri="http://schemas.openxmlformats.org/presentationml/2006/ole">
            <p:oleObj spid="_x0000_s5122" name="VISIO" r:id="rId3" imgW="4475880" imgH="4790160" progId="">
              <p:embed/>
            </p:oleObj>
          </a:graphicData>
        </a:graphic>
      </p:graphicFrame>
    </p:spTree>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00063" y="1143000"/>
            <a:ext cx="5286375" cy="488950"/>
          </a:xfrm>
        </p:spPr>
        <p:txBody>
          <a:bodyPr/>
          <a:lstStyle/>
          <a:p>
            <a:pPr eaLnBrk="1" hangingPunct="1"/>
            <a:r>
              <a:rPr lang="en-US" altLang="zh-CN" sz="2800" b="1" smtClean="0">
                <a:solidFill>
                  <a:srgbClr val="C00000"/>
                </a:solidFill>
                <a:latin typeface="黑体" pitchFamily="2" charset="-122"/>
                <a:ea typeface="黑体" pitchFamily="2" charset="-122"/>
              </a:rPr>
              <a:t>·8·</a:t>
            </a:r>
            <a:r>
              <a:rPr lang="zh-CN" altLang="en-US" sz="2800" b="1" smtClean="0">
                <a:solidFill>
                  <a:srgbClr val="C00000"/>
                </a:solidFill>
                <a:latin typeface="黑体" pitchFamily="2" charset="-122"/>
                <a:ea typeface="黑体" pitchFamily="2" charset="-122"/>
              </a:rPr>
              <a:t>大型地网接地电阻测试仪</a:t>
            </a:r>
          </a:p>
        </p:txBody>
      </p:sp>
      <p:sp>
        <p:nvSpPr>
          <p:cNvPr id="696323" name="Rectangle 3"/>
          <p:cNvSpPr>
            <a:spLocks noGrp="1" noChangeArrowheads="1"/>
          </p:cNvSpPr>
          <p:nvPr>
            <p:ph type="body" sz="half" idx="1"/>
          </p:nvPr>
        </p:nvSpPr>
        <p:spPr>
          <a:xfrm>
            <a:off x="285750" y="1785938"/>
            <a:ext cx="4286250" cy="4527550"/>
          </a:xfrm>
        </p:spPr>
        <p:txBody>
          <a:bodyPr/>
          <a:lstStyle/>
          <a:p>
            <a:pPr eaLnBrk="1" hangingPunct="1">
              <a:lnSpc>
                <a:spcPts val="3200"/>
              </a:lnSpc>
              <a:spcBef>
                <a:spcPts val="0"/>
              </a:spcBef>
              <a:buFontTx/>
              <a:buNone/>
              <a:defRPr/>
            </a:pPr>
            <a:r>
              <a:rPr lang="zh-CN" altLang="en-US" sz="2000" b="1" dirty="0" smtClean="0">
                <a:solidFill>
                  <a:srgbClr val="0070C0"/>
                </a:solidFill>
              </a:rPr>
              <a:t>注意事项：</a:t>
            </a:r>
            <a:endParaRPr lang="en-US" altLang="zh-CN" sz="2000" b="1" dirty="0" smtClean="0">
              <a:solidFill>
                <a:srgbClr val="0070C0"/>
              </a:solidFill>
            </a:endParaRPr>
          </a:p>
          <a:p>
            <a:pPr indent="0" eaLnBrk="1" hangingPunct="1">
              <a:lnSpc>
                <a:spcPts val="2900"/>
              </a:lnSpc>
              <a:spcBef>
                <a:spcPts val="0"/>
              </a:spcBef>
              <a:buFontTx/>
              <a:buNone/>
              <a:defRPr/>
            </a:pPr>
            <a:r>
              <a:rPr lang="en-US" altLang="zh-CN" sz="1800" b="1" dirty="0" smtClean="0">
                <a:latin typeface="+mn-ea"/>
              </a:rPr>
              <a:t>1</a:t>
            </a:r>
            <a:r>
              <a:rPr lang="zh-CN" altLang="en-US" sz="1800" b="1" dirty="0" smtClean="0">
                <a:latin typeface="+mn-ea"/>
              </a:rPr>
              <a:t>、为使测试顺利进行，测试前请先用万用表检查测试导线与地桩的接触点是否完好，并测量已放好的线是否有断路现象。</a:t>
            </a:r>
            <a:endParaRPr lang="en-US" altLang="zh-CN" sz="1800" b="1" dirty="0" smtClean="0">
              <a:latin typeface="+mn-ea"/>
            </a:endParaRPr>
          </a:p>
          <a:p>
            <a:pPr indent="0" eaLnBrk="1" hangingPunct="1">
              <a:lnSpc>
                <a:spcPts val="2900"/>
              </a:lnSpc>
              <a:spcBef>
                <a:spcPts val="0"/>
              </a:spcBef>
              <a:buFontTx/>
              <a:buNone/>
              <a:defRPr/>
            </a:pPr>
            <a:r>
              <a:rPr lang="en-US" altLang="zh-CN" sz="1800" b="1" dirty="0" smtClean="0">
                <a:latin typeface="+mn-ea"/>
              </a:rPr>
              <a:t>2</a:t>
            </a:r>
            <a:r>
              <a:rPr lang="zh-CN" altLang="en-US" sz="1800" b="1" dirty="0" smtClean="0">
                <a:latin typeface="+mn-ea"/>
              </a:rPr>
              <a:t>、三极法测量时地网极测试线连接不同位置的地桩时，所测的地网阻值会产生变化（同等长度的测试线除外），此时，应将所测电阻值减去测试线增长部分的电阻值，即为实际阻值，四极法测量时仪器会自动消除。</a:t>
            </a:r>
          </a:p>
        </p:txBody>
      </p:sp>
      <p:pic>
        <p:nvPicPr>
          <p:cNvPr id="40964" name="Picture 4" descr="未命名"/>
          <p:cNvPicPr>
            <a:picLocks noGrp="1" noChangeAspect="1" noChangeArrowheads="1"/>
          </p:cNvPicPr>
          <p:nvPr>
            <p:ph sz="quarter" idx="2"/>
          </p:nvPr>
        </p:nvPicPr>
        <p:blipFill>
          <a:blip r:embed="rId2"/>
          <a:srcRect r="21530" b="13071"/>
          <a:stretch>
            <a:fillRect/>
          </a:stretch>
        </p:blipFill>
        <p:spPr>
          <a:xfrm>
            <a:off x="4572000" y="1785938"/>
            <a:ext cx="4324350" cy="4451350"/>
          </a:xfrm>
          <a:ln>
            <a:solidFill>
              <a:srgbClr val="FF0000"/>
            </a:solidFill>
          </a:ln>
        </p:spPr>
      </p:pic>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7"/>
          <p:cNvSpPr>
            <a:spLocks noChangeArrowheads="1"/>
          </p:cNvSpPr>
          <p:nvPr/>
        </p:nvSpPr>
        <p:spPr bwMode="auto">
          <a:xfrm>
            <a:off x="500063" y="1182688"/>
            <a:ext cx="5602287" cy="461962"/>
          </a:xfrm>
          <a:prstGeom prst="rect">
            <a:avLst/>
          </a:prstGeom>
          <a:noFill/>
          <a:ln w="9525">
            <a:noFill/>
            <a:miter lim="800000"/>
            <a:headEnd/>
            <a:tailEnd/>
          </a:ln>
        </p:spPr>
        <p:txBody>
          <a:bodyPr wrap="none">
            <a:spAutoFit/>
          </a:bodyPr>
          <a:lstStyle/>
          <a:p>
            <a:r>
              <a:rPr lang="en-US" altLang="zh-CN" sz="2400" b="1">
                <a:solidFill>
                  <a:srgbClr val="C00000"/>
                </a:solidFill>
                <a:latin typeface="黑体" pitchFamily="2" charset="-122"/>
                <a:ea typeface="黑体" pitchFamily="2" charset="-122"/>
              </a:rPr>
              <a:t>·9·</a:t>
            </a:r>
            <a:r>
              <a:rPr lang="zh-CN" altLang="en-US" sz="2400" b="1">
                <a:solidFill>
                  <a:srgbClr val="C00000"/>
                </a:solidFill>
                <a:latin typeface="黑体" pitchFamily="2" charset="-122"/>
                <a:ea typeface="黑体" pitchFamily="2" charset="-122"/>
              </a:rPr>
              <a:t>电信和信号网络通信</a:t>
            </a:r>
            <a:r>
              <a:rPr lang="en-US" altLang="zh-CN" sz="2400" b="1">
                <a:solidFill>
                  <a:srgbClr val="C00000"/>
                </a:solidFill>
                <a:latin typeface="黑体" pitchFamily="2" charset="-122"/>
                <a:ea typeface="黑体" pitchFamily="2" charset="-122"/>
              </a:rPr>
              <a:t>SPD </a:t>
            </a:r>
            <a:r>
              <a:rPr lang="zh-CN" altLang="en-US" sz="2400" b="1">
                <a:solidFill>
                  <a:srgbClr val="C00000"/>
                </a:solidFill>
                <a:latin typeface="黑体" pitchFamily="2" charset="-122"/>
                <a:ea typeface="黑体" pitchFamily="2" charset="-122"/>
              </a:rPr>
              <a:t>测试设备</a:t>
            </a:r>
          </a:p>
        </p:txBody>
      </p:sp>
      <p:sp>
        <p:nvSpPr>
          <p:cNvPr id="9" name="Rectangle 3"/>
          <p:cNvSpPr txBox="1">
            <a:spLocks noChangeArrowheads="1"/>
          </p:cNvSpPr>
          <p:nvPr/>
        </p:nvSpPr>
        <p:spPr>
          <a:xfrm>
            <a:off x="428625" y="1857375"/>
            <a:ext cx="8001000" cy="3787775"/>
          </a:xfrm>
          <a:prstGeom prst="rect">
            <a:avLst/>
          </a:prstGeom>
        </p:spPr>
        <p:txBody>
          <a:bodyPr>
            <a:normAutofit/>
          </a:bodyPr>
          <a:lstStyle/>
          <a:p>
            <a:pPr marL="342900" indent="-342900" fontAlgn="auto">
              <a:lnSpc>
                <a:spcPts val="3000"/>
              </a:lnSpc>
              <a:spcBef>
                <a:spcPct val="20000"/>
              </a:spcBef>
              <a:spcAft>
                <a:spcPts val="0"/>
              </a:spcAft>
              <a:defRPr/>
            </a:pPr>
            <a:r>
              <a:rPr lang="zh-CN" altLang="en-US" sz="2000" dirty="0">
                <a:solidFill>
                  <a:schemeClr val="tx2"/>
                </a:solidFill>
                <a:latin typeface="+mn-ea"/>
                <a:ea typeface="+mn-ea"/>
              </a:rPr>
              <a:t>      </a:t>
            </a:r>
            <a:r>
              <a:rPr lang="zh-CN" altLang="en-US" sz="2000" b="1" dirty="0">
                <a:solidFill>
                  <a:schemeClr val="tx2"/>
                </a:solidFill>
                <a:latin typeface="+mn-ea"/>
                <a:ea typeface="+mn-ea"/>
              </a:rPr>
              <a:t>根据</a:t>
            </a:r>
            <a:r>
              <a:rPr lang="en-US" altLang="zh-CN" sz="2000" b="1" dirty="0">
                <a:solidFill>
                  <a:schemeClr val="tx2"/>
                </a:solidFill>
                <a:latin typeface="+mn-ea"/>
                <a:ea typeface="+mn-ea"/>
              </a:rPr>
              <a:t>GB/T18802.21-2004</a:t>
            </a:r>
            <a:r>
              <a:rPr lang="zh-CN" altLang="en-US" sz="2000" b="1" dirty="0">
                <a:solidFill>
                  <a:schemeClr val="tx2"/>
                </a:solidFill>
                <a:latin typeface="+mn-ea"/>
                <a:ea typeface="+mn-ea"/>
              </a:rPr>
              <a:t>规定的</a:t>
            </a:r>
            <a:r>
              <a:rPr lang="zh-CN" altLang="en-US" sz="2000" b="1" dirty="0">
                <a:solidFill>
                  <a:srgbClr val="0070C0"/>
                </a:solidFill>
                <a:latin typeface="+mn-ea"/>
                <a:ea typeface="+mn-ea"/>
              </a:rPr>
              <a:t>通信</a:t>
            </a:r>
            <a:r>
              <a:rPr lang="en-US" altLang="zh-CN" sz="2000" b="1" dirty="0">
                <a:solidFill>
                  <a:srgbClr val="0070C0"/>
                </a:solidFill>
                <a:latin typeface="+mn-ea"/>
                <a:ea typeface="+mn-ea"/>
              </a:rPr>
              <a:t>SPD </a:t>
            </a:r>
            <a:r>
              <a:rPr lang="zh-CN" altLang="en-US" sz="2000" b="1" dirty="0">
                <a:solidFill>
                  <a:srgbClr val="0070C0"/>
                </a:solidFill>
                <a:latin typeface="+mn-ea"/>
                <a:ea typeface="+mn-ea"/>
              </a:rPr>
              <a:t>还要通过各种传输特性性能的测试。包括</a:t>
            </a:r>
            <a:r>
              <a:rPr lang="zh-CN" altLang="en-US" sz="2000" b="1" dirty="0">
                <a:solidFill>
                  <a:schemeClr val="tx2"/>
                </a:solidFill>
                <a:latin typeface="+mn-ea"/>
                <a:ea typeface="+mn-ea"/>
              </a:rPr>
              <a:t>：</a:t>
            </a:r>
            <a:r>
              <a:rPr lang="zh-CN" altLang="en-US" sz="2000" b="1" u="sng" dirty="0">
                <a:solidFill>
                  <a:srgbClr val="FF0000"/>
                </a:solidFill>
                <a:latin typeface="+mn-ea"/>
                <a:ea typeface="+mn-ea"/>
              </a:rPr>
              <a:t>分布电容、插入损耗、回波损耗、纵向平衡、比特率差错、近端串扰、频率特性、传输速率</a:t>
            </a:r>
            <a:r>
              <a:rPr lang="zh-CN" altLang="en-US" sz="2000" b="1" dirty="0">
                <a:solidFill>
                  <a:schemeClr val="tx2"/>
                </a:solidFill>
                <a:latin typeface="+mn-ea"/>
                <a:ea typeface="+mn-ea"/>
              </a:rPr>
              <a:t>。</a:t>
            </a:r>
          </a:p>
          <a:p>
            <a:pPr marL="342900" indent="-342900" fontAlgn="auto">
              <a:lnSpc>
                <a:spcPts val="3000"/>
              </a:lnSpc>
              <a:spcBef>
                <a:spcPct val="20000"/>
              </a:spcBef>
              <a:spcAft>
                <a:spcPts val="0"/>
              </a:spcAft>
              <a:defRPr/>
            </a:pPr>
            <a:r>
              <a:rPr lang="zh-CN" altLang="en-US" sz="2000" b="1" dirty="0">
                <a:solidFill>
                  <a:schemeClr val="tx2"/>
                </a:solidFill>
                <a:latin typeface="+mn-ea"/>
                <a:ea typeface="+mn-ea"/>
              </a:rPr>
              <a:t>    （</a:t>
            </a:r>
            <a:r>
              <a:rPr lang="en-US" altLang="zh-CN" sz="2000" b="1" dirty="0">
                <a:solidFill>
                  <a:schemeClr val="tx2"/>
                </a:solidFill>
                <a:latin typeface="+mn-ea"/>
                <a:ea typeface="+mn-ea"/>
              </a:rPr>
              <a:t>1</a:t>
            </a:r>
            <a:r>
              <a:rPr lang="zh-CN" altLang="en-US" sz="2000" b="1" dirty="0">
                <a:solidFill>
                  <a:schemeClr val="tx2"/>
                </a:solidFill>
                <a:latin typeface="+mn-ea"/>
                <a:ea typeface="+mn-ea"/>
              </a:rPr>
              <a:t>）</a:t>
            </a:r>
            <a:r>
              <a:rPr lang="zh-CN" altLang="en-US" sz="2000" b="1" dirty="0">
                <a:solidFill>
                  <a:srgbClr val="0070C0"/>
                </a:solidFill>
                <a:latin typeface="+mn-ea"/>
                <a:ea typeface="+mn-ea"/>
              </a:rPr>
              <a:t>误码仪</a:t>
            </a:r>
            <a:r>
              <a:rPr lang="zh-CN" altLang="en-US" sz="2000" b="1" dirty="0">
                <a:solidFill>
                  <a:schemeClr val="tx2"/>
                </a:solidFill>
                <a:latin typeface="+mn-ea"/>
                <a:ea typeface="+mn-ea"/>
              </a:rPr>
              <a:t>，测量范围可达到</a:t>
            </a:r>
            <a:r>
              <a:rPr lang="en-US" altLang="zh-CN" sz="2000" b="1" dirty="0">
                <a:solidFill>
                  <a:schemeClr val="tx2"/>
                </a:solidFill>
                <a:latin typeface="+mn-ea"/>
                <a:ea typeface="+mn-ea"/>
              </a:rPr>
              <a:t>IE12</a:t>
            </a:r>
            <a:r>
              <a:rPr lang="zh-CN" altLang="en-US" sz="2000" b="1" dirty="0">
                <a:solidFill>
                  <a:schemeClr val="tx2"/>
                </a:solidFill>
                <a:latin typeface="+mn-ea"/>
                <a:ea typeface="+mn-ea"/>
              </a:rPr>
              <a:t>。</a:t>
            </a:r>
          </a:p>
          <a:p>
            <a:pPr marL="342900" indent="-342900" fontAlgn="auto">
              <a:lnSpc>
                <a:spcPts val="3000"/>
              </a:lnSpc>
              <a:spcBef>
                <a:spcPct val="20000"/>
              </a:spcBef>
              <a:spcAft>
                <a:spcPts val="0"/>
              </a:spcAft>
              <a:defRPr/>
            </a:pPr>
            <a:r>
              <a:rPr lang="zh-CN" altLang="en-US" sz="2000" b="1" dirty="0">
                <a:solidFill>
                  <a:schemeClr val="tx2"/>
                </a:solidFill>
                <a:latin typeface="+mn-ea"/>
                <a:ea typeface="+mn-ea"/>
              </a:rPr>
              <a:t>    （</a:t>
            </a:r>
            <a:r>
              <a:rPr lang="en-US" altLang="zh-CN" sz="2000" b="1" dirty="0">
                <a:solidFill>
                  <a:schemeClr val="tx2"/>
                </a:solidFill>
                <a:latin typeface="+mn-ea"/>
                <a:ea typeface="+mn-ea"/>
              </a:rPr>
              <a:t>2</a:t>
            </a:r>
            <a:r>
              <a:rPr lang="zh-CN" altLang="en-US" sz="2000" b="1" dirty="0">
                <a:solidFill>
                  <a:schemeClr val="tx2"/>
                </a:solidFill>
                <a:latin typeface="+mn-ea"/>
                <a:ea typeface="+mn-ea"/>
              </a:rPr>
              <a:t>）</a:t>
            </a:r>
            <a:r>
              <a:rPr lang="zh-CN" altLang="en-US" sz="2000" b="1" dirty="0">
                <a:solidFill>
                  <a:srgbClr val="0070C0"/>
                </a:solidFill>
                <a:latin typeface="+mn-ea"/>
                <a:ea typeface="+mn-ea"/>
              </a:rPr>
              <a:t>无线电综合测试仪 </a:t>
            </a:r>
            <a:r>
              <a:rPr lang="zh-CN" altLang="en-US" sz="2000" b="1" dirty="0">
                <a:solidFill>
                  <a:schemeClr val="tx2"/>
                </a:solidFill>
                <a:latin typeface="+mn-ea"/>
                <a:ea typeface="+mn-ea"/>
              </a:rPr>
              <a:t>，使用该设备可对无线电收发设备中</a:t>
            </a:r>
            <a:r>
              <a:rPr lang="en-US" altLang="zh-CN" sz="2000" b="1" dirty="0">
                <a:solidFill>
                  <a:schemeClr val="tx2"/>
                </a:solidFill>
                <a:latin typeface="+mn-ea"/>
                <a:ea typeface="+mn-ea"/>
              </a:rPr>
              <a:t>SPD</a:t>
            </a:r>
            <a:r>
              <a:rPr lang="zh-CN" altLang="en-US" sz="2000" b="1" dirty="0">
                <a:solidFill>
                  <a:schemeClr val="tx2"/>
                </a:solidFill>
                <a:latin typeface="+mn-ea"/>
                <a:ea typeface="+mn-ea"/>
              </a:rPr>
              <a:t>各项传输特性的测量，并有系统测试和频谱分析功能。</a:t>
            </a:r>
          </a:p>
          <a:p>
            <a:pPr marL="342900" indent="-342900" fontAlgn="auto">
              <a:lnSpc>
                <a:spcPts val="3000"/>
              </a:lnSpc>
              <a:spcBef>
                <a:spcPct val="20000"/>
              </a:spcBef>
              <a:spcAft>
                <a:spcPts val="0"/>
              </a:spcAft>
              <a:defRPr/>
            </a:pPr>
            <a:r>
              <a:rPr lang="zh-CN" altLang="en-US" sz="2000" b="1" dirty="0">
                <a:solidFill>
                  <a:schemeClr val="tx2"/>
                </a:solidFill>
                <a:latin typeface="+mn-ea"/>
                <a:ea typeface="+mn-ea"/>
              </a:rPr>
              <a:t>    （</a:t>
            </a:r>
            <a:r>
              <a:rPr lang="en-US" altLang="zh-CN" sz="2000" b="1" dirty="0">
                <a:solidFill>
                  <a:schemeClr val="tx2"/>
                </a:solidFill>
                <a:latin typeface="+mn-ea"/>
                <a:ea typeface="+mn-ea"/>
              </a:rPr>
              <a:t>3</a:t>
            </a:r>
            <a:r>
              <a:rPr lang="zh-CN" altLang="en-US" sz="2000" b="1" dirty="0">
                <a:solidFill>
                  <a:schemeClr val="tx2"/>
                </a:solidFill>
                <a:latin typeface="+mn-ea"/>
                <a:ea typeface="+mn-ea"/>
              </a:rPr>
              <a:t>）</a:t>
            </a:r>
            <a:r>
              <a:rPr lang="zh-CN" altLang="en-US" sz="2000" b="1" dirty="0">
                <a:solidFill>
                  <a:srgbClr val="0070C0"/>
                </a:solidFill>
                <a:latin typeface="+mn-ea"/>
                <a:ea typeface="+mn-ea"/>
              </a:rPr>
              <a:t>矢量网络分析仪，</a:t>
            </a:r>
            <a:r>
              <a:rPr lang="zh-CN" altLang="en-US" sz="2000" b="1" dirty="0">
                <a:solidFill>
                  <a:schemeClr val="tx2"/>
                </a:solidFill>
                <a:latin typeface="+mn-ea"/>
                <a:ea typeface="+mn-ea"/>
              </a:rPr>
              <a:t>该设备可以用作计算机网络</a:t>
            </a:r>
            <a:r>
              <a:rPr lang="en-US" altLang="zh-CN" sz="2000" b="1" dirty="0">
                <a:solidFill>
                  <a:schemeClr val="tx2"/>
                </a:solidFill>
                <a:latin typeface="+mn-ea"/>
                <a:ea typeface="+mn-ea"/>
              </a:rPr>
              <a:t>SPD </a:t>
            </a:r>
            <a:r>
              <a:rPr lang="zh-CN" altLang="en-US" sz="2000" b="1" dirty="0">
                <a:solidFill>
                  <a:schemeClr val="tx2"/>
                </a:solidFill>
                <a:latin typeface="+mn-ea"/>
                <a:ea typeface="+mn-ea"/>
              </a:rPr>
              <a:t>各项传输特性的测试，频率达到</a:t>
            </a:r>
            <a:r>
              <a:rPr lang="en-US" altLang="zh-CN" sz="2000" b="1" dirty="0">
                <a:solidFill>
                  <a:schemeClr val="tx2"/>
                </a:solidFill>
                <a:latin typeface="+mn-ea"/>
                <a:ea typeface="+mn-ea"/>
              </a:rPr>
              <a:t>8</a:t>
            </a:r>
            <a:r>
              <a:rPr lang="zh-CN" altLang="en-US" sz="2000" b="1" dirty="0">
                <a:solidFill>
                  <a:schemeClr val="tx2"/>
                </a:solidFill>
                <a:latin typeface="+mn-ea"/>
                <a:ea typeface="+mn-ea"/>
              </a:rPr>
              <a:t>～</a:t>
            </a:r>
            <a:r>
              <a:rPr lang="en-US" altLang="zh-CN" sz="2000" b="1" dirty="0">
                <a:solidFill>
                  <a:schemeClr val="tx2"/>
                </a:solidFill>
                <a:latin typeface="+mn-ea"/>
                <a:ea typeface="+mn-ea"/>
              </a:rPr>
              <a:t>12GHz</a:t>
            </a:r>
            <a:r>
              <a:rPr lang="zh-CN" altLang="en-US" sz="2000" b="1" dirty="0">
                <a:solidFill>
                  <a:schemeClr val="tx2"/>
                </a:solidFill>
                <a:latin typeface="+mn-ea"/>
                <a:ea typeface="+mn-ea"/>
              </a:rPr>
              <a:t>，并且具有强大的网络分析功能，是测试网络</a:t>
            </a:r>
            <a:r>
              <a:rPr lang="en-US" altLang="zh-CN" sz="2000" b="1" dirty="0">
                <a:solidFill>
                  <a:schemeClr val="tx2"/>
                </a:solidFill>
                <a:latin typeface="+mn-ea"/>
                <a:ea typeface="+mn-ea"/>
              </a:rPr>
              <a:t>SPD </a:t>
            </a:r>
            <a:r>
              <a:rPr lang="zh-CN" altLang="en-US" sz="2000" b="1" dirty="0">
                <a:solidFill>
                  <a:schemeClr val="tx2"/>
                </a:solidFill>
                <a:latin typeface="+mn-ea"/>
                <a:ea typeface="+mn-ea"/>
              </a:rPr>
              <a:t>的有效手段。</a:t>
            </a:r>
          </a:p>
        </p:txBody>
      </p:sp>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12"/>
          <p:cNvPicPr>
            <a:picLocks noChangeAspect="1" noChangeArrowheads="1"/>
          </p:cNvPicPr>
          <p:nvPr/>
        </p:nvPicPr>
        <p:blipFill>
          <a:blip r:embed="rId2"/>
          <a:srcRect/>
          <a:stretch>
            <a:fillRect/>
          </a:stretch>
        </p:blipFill>
        <p:spPr bwMode="auto">
          <a:xfrm>
            <a:off x="785813" y="1714500"/>
            <a:ext cx="7786687" cy="2827338"/>
          </a:xfrm>
          <a:prstGeom prst="rect">
            <a:avLst/>
          </a:prstGeom>
          <a:noFill/>
          <a:ln w="12700">
            <a:solidFill>
              <a:srgbClr val="FF0000"/>
            </a:solidFill>
            <a:prstDash val="sysDot"/>
            <a:miter lim="800000"/>
            <a:headEnd/>
            <a:tailEnd/>
          </a:ln>
        </p:spPr>
      </p:pic>
      <p:sp>
        <p:nvSpPr>
          <p:cNvPr id="43011" name="矩形 10"/>
          <p:cNvSpPr>
            <a:spLocks noChangeArrowheads="1"/>
          </p:cNvSpPr>
          <p:nvPr/>
        </p:nvSpPr>
        <p:spPr bwMode="auto">
          <a:xfrm>
            <a:off x="857250" y="4572000"/>
            <a:ext cx="7643813" cy="1733550"/>
          </a:xfrm>
          <a:prstGeom prst="rect">
            <a:avLst/>
          </a:prstGeom>
          <a:noFill/>
          <a:ln w="9525">
            <a:noFill/>
            <a:miter lim="800000"/>
            <a:headEnd/>
            <a:tailEnd/>
          </a:ln>
        </p:spPr>
        <p:txBody>
          <a:bodyPr>
            <a:spAutoFit/>
          </a:bodyPr>
          <a:lstStyle/>
          <a:p>
            <a:pPr>
              <a:lnSpc>
                <a:spcPts val="3200"/>
              </a:lnSpc>
            </a:pPr>
            <a:r>
              <a:rPr lang="zh-CN" altLang="en-US" b="1"/>
              <a:t>根据</a:t>
            </a:r>
            <a:r>
              <a:rPr lang="en-US" altLang="zh-CN" b="1"/>
              <a:t>GB/T18802.21-2004</a:t>
            </a:r>
            <a:r>
              <a:rPr lang="zh-CN" altLang="en-US" b="1"/>
              <a:t>规定的电信和信号网络的</a:t>
            </a:r>
            <a:r>
              <a:rPr lang="en-US" altLang="zh-CN" b="1"/>
              <a:t>SPD</a:t>
            </a:r>
            <a:r>
              <a:rPr lang="zh-CN" altLang="en-US" b="1"/>
              <a:t>还要通过传输特性性能的测定。</a:t>
            </a:r>
            <a:r>
              <a:rPr lang="en-US" altLang="zh-CN" b="1" u="sng"/>
              <a:t>Agilent8719ES</a:t>
            </a:r>
            <a:r>
              <a:rPr lang="zh-CN" altLang="en-US" b="1" u="sng"/>
              <a:t>（</a:t>
            </a:r>
            <a:r>
              <a:rPr lang="en-US" altLang="zh-CN" b="1" u="sng"/>
              <a:t>50M~13.5GHz</a:t>
            </a:r>
            <a:r>
              <a:rPr lang="zh-CN" altLang="en-US" b="1" u="sng"/>
              <a:t>）和</a:t>
            </a:r>
            <a:r>
              <a:rPr lang="en-US" altLang="zh-CN" b="1" u="sng"/>
              <a:t>AV3619</a:t>
            </a:r>
            <a:r>
              <a:rPr lang="zh-CN" altLang="en-US" b="1">
                <a:solidFill>
                  <a:srgbClr val="FF0000"/>
                </a:solidFill>
              </a:rPr>
              <a:t>射频一体化矢量网络分析仪</a:t>
            </a:r>
            <a:r>
              <a:rPr lang="zh-CN" altLang="en-US" b="1"/>
              <a:t>（</a:t>
            </a:r>
            <a:r>
              <a:rPr lang="en-US" altLang="zh-CN" b="1"/>
              <a:t>300KHZ~1.3GHz</a:t>
            </a:r>
            <a:r>
              <a:rPr lang="zh-CN" altLang="en-US" b="1"/>
              <a:t>）</a:t>
            </a:r>
            <a:r>
              <a:rPr lang="zh-CN" altLang="en-US" b="1">
                <a:solidFill>
                  <a:srgbClr val="FF0000"/>
                </a:solidFill>
              </a:rPr>
              <a:t>可对电信和信号网络的</a:t>
            </a:r>
            <a:r>
              <a:rPr lang="en-US" altLang="zh-CN" b="1">
                <a:solidFill>
                  <a:srgbClr val="FF0000"/>
                </a:solidFill>
              </a:rPr>
              <a:t>SPD</a:t>
            </a:r>
            <a:r>
              <a:rPr lang="zh-CN" altLang="en-US" b="1">
                <a:solidFill>
                  <a:srgbClr val="FF0000"/>
                </a:solidFill>
              </a:rPr>
              <a:t>做</a:t>
            </a:r>
            <a:r>
              <a:rPr lang="zh-CN" altLang="en-US" b="1">
                <a:solidFill>
                  <a:srgbClr val="0070C0"/>
                </a:solidFill>
              </a:rPr>
              <a:t>“插入损耗、回波损耗、近端串扰”</a:t>
            </a:r>
            <a:r>
              <a:rPr lang="zh-CN" altLang="en-US" b="1">
                <a:solidFill>
                  <a:srgbClr val="FF0000"/>
                </a:solidFill>
              </a:rPr>
              <a:t>测试</a:t>
            </a:r>
            <a:r>
              <a:rPr lang="zh-CN" altLang="en-US" b="1">
                <a:solidFill>
                  <a:schemeClr val="bg1"/>
                </a:solidFill>
              </a:rPr>
              <a:t>。 </a:t>
            </a:r>
          </a:p>
        </p:txBody>
      </p:sp>
      <p:sp>
        <p:nvSpPr>
          <p:cNvPr id="43012" name="矩形 11"/>
          <p:cNvSpPr>
            <a:spLocks noChangeArrowheads="1"/>
          </p:cNvSpPr>
          <p:nvPr/>
        </p:nvSpPr>
        <p:spPr bwMode="auto">
          <a:xfrm>
            <a:off x="500063" y="1071563"/>
            <a:ext cx="5602287" cy="461962"/>
          </a:xfrm>
          <a:prstGeom prst="rect">
            <a:avLst/>
          </a:prstGeom>
          <a:noFill/>
          <a:ln w="9525">
            <a:noFill/>
            <a:miter lim="800000"/>
            <a:headEnd/>
            <a:tailEnd/>
          </a:ln>
        </p:spPr>
        <p:txBody>
          <a:bodyPr wrap="none">
            <a:spAutoFit/>
          </a:bodyPr>
          <a:lstStyle/>
          <a:p>
            <a:r>
              <a:rPr lang="en-US" altLang="zh-CN" sz="2400" b="1">
                <a:solidFill>
                  <a:srgbClr val="C00000"/>
                </a:solidFill>
                <a:latin typeface="黑体" pitchFamily="2" charset="-122"/>
                <a:ea typeface="黑体" pitchFamily="2" charset="-122"/>
              </a:rPr>
              <a:t>·9·</a:t>
            </a:r>
            <a:r>
              <a:rPr lang="zh-CN" altLang="en-US" sz="2400" b="1">
                <a:solidFill>
                  <a:srgbClr val="C00000"/>
                </a:solidFill>
                <a:latin typeface="黑体" pitchFamily="2" charset="-122"/>
                <a:ea typeface="黑体" pitchFamily="2" charset="-122"/>
              </a:rPr>
              <a:t>电信和信号网络通信</a:t>
            </a:r>
            <a:r>
              <a:rPr lang="en-US" altLang="zh-CN" sz="2400" b="1">
                <a:solidFill>
                  <a:srgbClr val="C00000"/>
                </a:solidFill>
                <a:latin typeface="黑体" pitchFamily="2" charset="-122"/>
                <a:ea typeface="黑体" pitchFamily="2" charset="-122"/>
              </a:rPr>
              <a:t>SPD </a:t>
            </a:r>
            <a:r>
              <a:rPr lang="zh-CN" altLang="en-US" sz="2400" b="1">
                <a:solidFill>
                  <a:srgbClr val="C00000"/>
                </a:solidFill>
                <a:latin typeface="黑体" pitchFamily="2" charset="-122"/>
                <a:ea typeface="黑体" pitchFamily="2" charset="-122"/>
              </a:rPr>
              <a:t>测试设备</a:t>
            </a:r>
          </a:p>
        </p:txBody>
      </p:sp>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a:srcRect/>
          <a:stretch>
            <a:fillRect/>
          </a:stretch>
        </p:blipFill>
        <p:spPr bwMode="auto">
          <a:xfrm>
            <a:off x="428625" y="2214563"/>
            <a:ext cx="8286750" cy="4216400"/>
          </a:xfrm>
          <a:prstGeom prst="rect">
            <a:avLst/>
          </a:prstGeom>
          <a:noFill/>
          <a:ln w="9525" algn="ctr">
            <a:noFill/>
            <a:miter lim="800000"/>
            <a:headEnd/>
            <a:tailEnd/>
          </a:ln>
        </p:spPr>
      </p:pic>
      <p:sp>
        <p:nvSpPr>
          <p:cNvPr id="44035" name="Rectangle 5"/>
          <p:cNvSpPr>
            <a:spLocks noChangeArrowheads="1"/>
          </p:cNvSpPr>
          <p:nvPr/>
        </p:nvSpPr>
        <p:spPr bwMode="auto">
          <a:xfrm>
            <a:off x="142875" y="857250"/>
            <a:ext cx="4143375" cy="714375"/>
          </a:xfrm>
          <a:prstGeom prst="rect">
            <a:avLst/>
          </a:prstGeom>
          <a:noFill/>
          <a:ln w="9525">
            <a:noFill/>
            <a:miter lim="800000"/>
            <a:headEnd/>
            <a:tailEnd/>
          </a:ln>
        </p:spPr>
        <p:txBody>
          <a:bodyPr anchor="ctr"/>
          <a:lstStyle/>
          <a:p>
            <a:pPr algn="ctr"/>
            <a:r>
              <a:rPr lang="en-US" altLang="zh-CN" sz="2400" b="1">
                <a:solidFill>
                  <a:srgbClr val="C00000"/>
                </a:solidFill>
                <a:latin typeface="黑体" pitchFamily="2" charset="-122"/>
                <a:ea typeface="黑体" pitchFamily="2" charset="-122"/>
              </a:rPr>
              <a:t>·10·</a:t>
            </a:r>
            <a:r>
              <a:rPr lang="zh-CN" altLang="en-US" sz="2400" b="1">
                <a:solidFill>
                  <a:srgbClr val="C00000"/>
                </a:solidFill>
                <a:latin typeface="黑体" pitchFamily="2" charset="-122"/>
                <a:ea typeface="黑体" pitchFamily="2" charset="-122"/>
              </a:rPr>
              <a:t>屏蔽效能的测量方法</a:t>
            </a:r>
            <a:endParaRPr lang="zh-CN" altLang="en-US" sz="2400">
              <a:solidFill>
                <a:srgbClr val="C00000"/>
              </a:solidFill>
              <a:latin typeface="黑体" pitchFamily="2" charset="-122"/>
              <a:ea typeface="黑体" pitchFamily="2" charset="-122"/>
            </a:endParaRPr>
          </a:p>
        </p:txBody>
      </p:sp>
      <p:sp>
        <p:nvSpPr>
          <p:cNvPr id="44036" name="矩形 5"/>
          <p:cNvSpPr>
            <a:spLocks noChangeArrowheads="1"/>
          </p:cNvSpPr>
          <p:nvPr/>
        </p:nvSpPr>
        <p:spPr bwMode="auto">
          <a:xfrm>
            <a:off x="285750" y="1500188"/>
            <a:ext cx="8572500" cy="704850"/>
          </a:xfrm>
          <a:prstGeom prst="rect">
            <a:avLst/>
          </a:prstGeom>
          <a:noFill/>
          <a:ln w="9525">
            <a:noFill/>
            <a:miter lim="800000"/>
            <a:headEnd/>
            <a:tailEnd/>
          </a:ln>
        </p:spPr>
        <p:txBody>
          <a:bodyPr>
            <a:spAutoFit/>
          </a:bodyPr>
          <a:lstStyle/>
          <a:p>
            <a:pPr>
              <a:lnSpc>
                <a:spcPts val="2500"/>
              </a:lnSpc>
            </a:pPr>
            <a:r>
              <a:rPr lang="zh-CN" altLang="en-US" b="1">
                <a:solidFill>
                  <a:srgbClr val="0070C0"/>
                </a:solidFill>
              </a:rPr>
              <a:t>       屏蔽效率的测量一般指将规定频率的模拟信号源置于屏蔽室外时，接收装置在同一距离条件下在室外和室内接收的磁场强度之比</a:t>
            </a:r>
            <a:r>
              <a:rPr lang="zh-CN" altLang="en-US">
                <a:solidFill>
                  <a:srgbClr val="0070C0"/>
                </a:solidFill>
              </a:rPr>
              <a:t>。</a:t>
            </a:r>
            <a:r>
              <a:rPr lang="en-US"/>
              <a:t> </a:t>
            </a:r>
            <a:r>
              <a:rPr lang="zh-CN" altLang="en-US" b="1">
                <a:solidFill>
                  <a:srgbClr val="FF0000"/>
                </a:solidFill>
              </a:rPr>
              <a:t>用</a:t>
            </a:r>
            <a:r>
              <a:rPr lang="en-US" altLang="zh-CN" b="1">
                <a:solidFill>
                  <a:srgbClr val="FF0000"/>
                </a:solidFill>
              </a:rPr>
              <a:t>S</a:t>
            </a:r>
            <a:r>
              <a:rPr lang="en-US" altLang="zh-CN" b="1" baseline="-25000">
                <a:solidFill>
                  <a:srgbClr val="FF0000"/>
                </a:solidFill>
              </a:rPr>
              <a:t>H </a:t>
            </a:r>
            <a:r>
              <a:rPr lang="en-US" altLang="zh-CN" b="1">
                <a:solidFill>
                  <a:srgbClr val="FF0000"/>
                </a:solidFill>
              </a:rPr>
              <a:t>= 20Lg</a:t>
            </a:r>
            <a:r>
              <a:rPr lang="zh-CN" altLang="en-US" b="1">
                <a:solidFill>
                  <a:srgbClr val="FF0000"/>
                </a:solidFill>
              </a:rPr>
              <a:t>（</a:t>
            </a:r>
            <a:r>
              <a:rPr lang="en-US" altLang="zh-CN" b="1">
                <a:solidFill>
                  <a:srgbClr val="FF0000"/>
                </a:solidFill>
              </a:rPr>
              <a:t>H</a:t>
            </a:r>
            <a:r>
              <a:rPr lang="en-US" altLang="zh-CN" b="1" baseline="-25000">
                <a:solidFill>
                  <a:srgbClr val="FF0000"/>
                </a:solidFill>
              </a:rPr>
              <a:t>0</a:t>
            </a:r>
            <a:r>
              <a:rPr lang="en-US" altLang="zh-CN" b="1">
                <a:solidFill>
                  <a:srgbClr val="FF0000"/>
                </a:solidFill>
              </a:rPr>
              <a:t>/H</a:t>
            </a:r>
            <a:r>
              <a:rPr lang="en-US" altLang="zh-CN" b="1" baseline="-25000">
                <a:solidFill>
                  <a:srgbClr val="FF0000"/>
                </a:solidFill>
              </a:rPr>
              <a:t>1</a:t>
            </a:r>
            <a:r>
              <a:rPr lang="zh-CN" altLang="en-US" b="1">
                <a:solidFill>
                  <a:srgbClr val="FF0000"/>
                </a:solidFill>
              </a:rPr>
              <a:t>）表示</a:t>
            </a:r>
            <a:r>
              <a:rPr lang="zh-CN" altLang="en-US"/>
              <a:t>。</a:t>
            </a:r>
            <a:endParaRPr lang="zh-CN" altLang="en-US">
              <a:solidFill>
                <a:srgbClr val="0070C0"/>
              </a:solidFill>
            </a:endParaRPr>
          </a:p>
        </p:txBody>
      </p:sp>
    </p:spTree>
  </p:cSld>
  <p:clrMapOvr>
    <a:masterClrMapping/>
  </p:clrMapOvr>
  <p:transition>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a:srcRect/>
          <a:stretch>
            <a:fillRect/>
          </a:stretch>
        </p:blipFill>
        <p:spPr bwMode="auto">
          <a:xfrm>
            <a:off x="785813" y="4787900"/>
            <a:ext cx="8010525" cy="1635125"/>
          </a:xfrm>
          <a:prstGeom prst="rect">
            <a:avLst/>
          </a:prstGeom>
          <a:noFill/>
          <a:ln w="9525" algn="ctr">
            <a:noFill/>
            <a:miter lim="800000"/>
            <a:headEnd/>
            <a:tailEnd/>
          </a:ln>
        </p:spPr>
      </p:pic>
      <p:pic>
        <p:nvPicPr>
          <p:cNvPr id="45059" name="Picture 6"/>
          <p:cNvPicPr>
            <a:picLocks noChangeAspect="1" noChangeArrowheads="1"/>
          </p:cNvPicPr>
          <p:nvPr/>
        </p:nvPicPr>
        <p:blipFill>
          <a:blip r:embed="rId3"/>
          <a:srcRect/>
          <a:stretch>
            <a:fillRect/>
          </a:stretch>
        </p:blipFill>
        <p:spPr bwMode="auto">
          <a:xfrm>
            <a:off x="714375" y="1714500"/>
            <a:ext cx="7783513" cy="1997075"/>
          </a:xfrm>
          <a:prstGeom prst="rect">
            <a:avLst/>
          </a:prstGeom>
          <a:noFill/>
          <a:ln w="9525" algn="ctr">
            <a:noFill/>
            <a:miter lim="800000"/>
            <a:headEnd/>
            <a:tailEnd/>
          </a:ln>
        </p:spPr>
      </p:pic>
      <p:pic>
        <p:nvPicPr>
          <p:cNvPr id="45060" name="Picture 7"/>
          <p:cNvPicPr>
            <a:picLocks noChangeAspect="1" noChangeArrowheads="1"/>
          </p:cNvPicPr>
          <p:nvPr/>
        </p:nvPicPr>
        <p:blipFill>
          <a:blip r:embed="rId4"/>
          <a:srcRect/>
          <a:stretch>
            <a:fillRect/>
          </a:stretch>
        </p:blipFill>
        <p:spPr bwMode="auto">
          <a:xfrm>
            <a:off x="714375" y="3644900"/>
            <a:ext cx="7713663" cy="1209675"/>
          </a:xfrm>
          <a:prstGeom prst="rect">
            <a:avLst/>
          </a:prstGeom>
          <a:noFill/>
          <a:ln w="9525" algn="ctr">
            <a:noFill/>
            <a:miter lim="800000"/>
            <a:headEnd/>
            <a:tailEnd/>
          </a:ln>
        </p:spPr>
      </p:pic>
      <p:sp>
        <p:nvSpPr>
          <p:cNvPr id="45061" name="Rectangle 5"/>
          <p:cNvSpPr>
            <a:spLocks noChangeArrowheads="1"/>
          </p:cNvSpPr>
          <p:nvPr/>
        </p:nvSpPr>
        <p:spPr bwMode="auto">
          <a:xfrm>
            <a:off x="500063" y="928688"/>
            <a:ext cx="4143375" cy="714375"/>
          </a:xfrm>
          <a:prstGeom prst="rect">
            <a:avLst/>
          </a:prstGeom>
          <a:noFill/>
          <a:ln w="9525">
            <a:noFill/>
            <a:miter lim="800000"/>
            <a:headEnd/>
            <a:tailEnd/>
          </a:ln>
        </p:spPr>
        <p:txBody>
          <a:bodyPr anchor="ctr"/>
          <a:lstStyle/>
          <a:p>
            <a:pPr algn="ctr"/>
            <a:r>
              <a:rPr lang="en-US" altLang="zh-CN" sz="2400" b="1">
                <a:solidFill>
                  <a:srgbClr val="C00000"/>
                </a:solidFill>
                <a:latin typeface="黑体" pitchFamily="2" charset="-122"/>
                <a:ea typeface="黑体" pitchFamily="2" charset="-122"/>
              </a:rPr>
              <a:t>·10·</a:t>
            </a:r>
            <a:r>
              <a:rPr lang="zh-CN" altLang="en-US" sz="2400" b="1">
                <a:solidFill>
                  <a:srgbClr val="C00000"/>
                </a:solidFill>
                <a:latin typeface="黑体" pitchFamily="2" charset="-122"/>
                <a:ea typeface="黑体" pitchFamily="2" charset="-122"/>
              </a:rPr>
              <a:t>屏蔽效能的测量方法</a:t>
            </a:r>
            <a:endParaRPr lang="zh-CN" altLang="en-US" sz="2400">
              <a:solidFill>
                <a:srgbClr val="C00000"/>
              </a:solidFill>
              <a:latin typeface="黑体" pitchFamily="2" charset="-122"/>
              <a:ea typeface="黑体" pitchFamily="2" charset="-122"/>
            </a:endParaRPr>
          </a:p>
        </p:txBody>
      </p:sp>
      <p:cxnSp>
        <p:nvCxnSpPr>
          <p:cNvPr id="6" name="直接连接符 5"/>
          <p:cNvCxnSpPr/>
          <p:nvPr/>
        </p:nvCxnSpPr>
        <p:spPr>
          <a:xfrm>
            <a:off x="2857500" y="2571750"/>
            <a:ext cx="257175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357313" y="2286000"/>
            <a:ext cx="142875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214438" y="2857500"/>
            <a:ext cx="1071562"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357438" y="3357563"/>
            <a:ext cx="5143500" cy="31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214438" y="3644900"/>
            <a:ext cx="928687"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214563" y="3930650"/>
            <a:ext cx="1571625"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286250" y="3930650"/>
            <a:ext cx="3786188"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14438" y="4216400"/>
            <a:ext cx="1571625"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143500" y="4502150"/>
            <a:ext cx="214313"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786563" y="4502150"/>
            <a:ext cx="142875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85813" y="4787900"/>
            <a:ext cx="1643062"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85786" y="2501100"/>
            <a:ext cx="7786742" cy="3909468"/>
          </a:xfrm>
          <a:prstGeom prst="rect">
            <a:avLst/>
          </a:prstGeom>
        </p:spPr>
        <p:txBody>
          <a:bodyPr wrap="square">
            <a:spAutoFit/>
          </a:bodyPr>
          <a:lstStyle/>
          <a:p>
            <a:pPr>
              <a:lnSpc>
                <a:spcPts val="2500"/>
              </a:lnSpc>
            </a:pPr>
            <a:r>
              <a:rPr lang="zh-CN" altLang="en-US" b="1" dirty="0"/>
              <a:t>第七条</a:t>
            </a:r>
            <a:r>
              <a:rPr lang="zh-CN" altLang="en-US" dirty="0"/>
              <a:t> 申请防雷装置检测资质的单位应当具备以下基本条件：</a:t>
            </a:r>
            <a:r>
              <a:rPr lang="zh-CN" altLang="en-US" dirty="0" smtClean="0"/>
              <a:t> </a:t>
            </a:r>
          </a:p>
          <a:p>
            <a:pPr>
              <a:lnSpc>
                <a:spcPts val="2500"/>
              </a:lnSpc>
            </a:pPr>
            <a:r>
              <a:rPr lang="zh-CN" altLang="en-US" dirty="0"/>
              <a:t>（一）独立法人资格；</a:t>
            </a:r>
            <a:r>
              <a:rPr lang="zh-CN" altLang="en-US" dirty="0" smtClean="0"/>
              <a:t> </a:t>
            </a:r>
          </a:p>
          <a:p>
            <a:pPr>
              <a:lnSpc>
                <a:spcPts val="2500"/>
              </a:lnSpc>
            </a:pPr>
            <a:r>
              <a:rPr lang="zh-CN" altLang="en-US" dirty="0"/>
              <a:t>（二）具有满足防雷装置检测业务需要的经营场所；</a:t>
            </a:r>
            <a:r>
              <a:rPr lang="zh-CN" altLang="en-US" dirty="0" smtClean="0"/>
              <a:t> </a:t>
            </a:r>
          </a:p>
          <a:p>
            <a:pPr>
              <a:lnSpc>
                <a:spcPts val="2500"/>
              </a:lnSpc>
            </a:pPr>
            <a:r>
              <a:rPr lang="zh-CN" altLang="en-US" dirty="0"/>
              <a:t>（三）从事防雷装置检测工作的人员应当取得</a:t>
            </a:r>
            <a:r>
              <a:rPr lang="en-US" altLang="zh-CN" dirty="0"/>
              <a:t>《</a:t>
            </a:r>
            <a:r>
              <a:rPr lang="zh-CN" altLang="en-US" dirty="0"/>
              <a:t>防雷装置检测资格证</a:t>
            </a:r>
            <a:r>
              <a:rPr lang="en-US" altLang="zh-CN" dirty="0"/>
              <a:t>》</a:t>
            </a:r>
            <a:r>
              <a:rPr lang="zh-CN" altLang="en-US" dirty="0"/>
              <a:t>，并在其从业单位参加社会保险；取得</a:t>
            </a:r>
            <a:r>
              <a:rPr lang="en-US" altLang="zh-CN" dirty="0"/>
              <a:t>《</a:t>
            </a:r>
            <a:r>
              <a:rPr lang="zh-CN" altLang="en-US" dirty="0"/>
              <a:t>防雷装置检测资格证</a:t>
            </a:r>
            <a:r>
              <a:rPr lang="en-US" altLang="zh-CN" dirty="0"/>
              <a:t>》</a:t>
            </a:r>
            <a:r>
              <a:rPr lang="zh-CN" altLang="en-US" dirty="0"/>
              <a:t>的人员中，应当有一定数量的与防雷、建筑、电子、电气、气象、通信、电力、计算机相关专业的高、中级专业技术人员；</a:t>
            </a:r>
            <a:r>
              <a:rPr lang="zh-CN" altLang="en-US" dirty="0" smtClean="0"/>
              <a:t> </a:t>
            </a:r>
          </a:p>
          <a:p>
            <a:pPr>
              <a:lnSpc>
                <a:spcPts val="2500"/>
              </a:lnSpc>
            </a:pPr>
            <a:r>
              <a:rPr lang="zh-CN" altLang="en-US" dirty="0"/>
              <a:t>（四）具有防雷装置检测质量管理体系，并有健全的技术、档案和安全管理制度；</a:t>
            </a:r>
            <a:r>
              <a:rPr lang="zh-CN" altLang="en-US" dirty="0" smtClean="0"/>
              <a:t> </a:t>
            </a:r>
          </a:p>
          <a:p>
            <a:pPr>
              <a:lnSpc>
                <a:spcPts val="2500"/>
              </a:lnSpc>
            </a:pPr>
            <a:r>
              <a:rPr lang="zh-CN" altLang="en-US" dirty="0"/>
              <a:t>（五）具有与所申请资质等级相适应的防雷装置检测能力和良好信誉；</a:t>
            </a:r>
            <a:r>
              <a:rPr lang="zh-CN" altLang="en-US" dirty="0" smtClean="0"/>
              <a:t> </a:t>
            </a:r>
          </a:p>
          <a:p>
            <a:pPr>
              <a:lnSpc>
                <a:spcPts val="2500"/>
              </a:lnSpc>
            </a:pPr>
            <a:r>
              <a:rPr lang="zh-CN" altLang="en-US" dirty="0"/>
              <a:t>（六）用于防雷装置检测的专用仪器设备应当经法定计量检定机构检定或校准，并在有效期内。</a:t>
            </a:r>
            <a:r>
              <a:rPr lang="zh-CN" altLang="en-US" dirty="0" smtClean="0"/>
              <a:t> </a:t>
            </a:r>
            <a:endParaRPr lang="zh-CN" altLang="en-US" dirty="0"/>
          </a:p>
        </p:txBody>
      </p:sp>
      <p:sp>
        <p:nvSpPr>
          <p:cNvPr id="5" name="矩形 4"/>
          <p:cNvSpPr/>
          <p:nvPr/>
        </p:nvSpPr>
        <p:spPr>
          <a:xfrm>
            <a:off x="714348" y="1072340"/>
            <a:ext cx="7616188" cy="461665"/>
          </a:xfrm>
          <a:prstGeom prst="rect">
            <a:avLst/>
          </a:prstGeom>
        </p:spPr>
        <p:txBody>
          <a:bodyPr wrap="none">
            <a:spAutoFit/>
          </a:bodyPr>
          <a:lstStyle/>
          <a:p>
            <a:r>
              <a:rPr lang="en-US" altLang="zh-CN" sz="2400" dirty="0" smtClean="0">
                <a:solidFill>
                  <a:srgbClr val="FF0000"/>
                </a:solidFill>
                <a:latin typeface="方正粗宋_GBK" pitchFamily="65" charset="-122"/>
                <a:ea typeface="方正粗宋_GBK" pitchFamily="65" charset="-122"/>
              </a:rPr>
              <a:t>《</a:t>
            </a:r>
            <a:r>
              <a:rPr lang="zh-CN" altLang="en-US" sz="2400" dirty="0" smtClean="0">
                <a:solidFill>
                  <a:srgbClr val="FF0000"/>
                </a:solidFill>
                <a:latin typeface="方正粗宋_GBK" pitchFamily="65" charset="-122"/>
                <a:ea typeface="方正粗宋_GBK" pitchFamily="65" charset="-122"/>
              </a:rPr>
              <a:t>雷电防护装置检测资质管理办法</a:t>
            </a:r>
            <a:r>
              <a:rPr lang="en-US" altLang="zh-CN" sz="2400" dirty="0" smtClean="0">
                <a:solidFill>
                  <a:srgbClr val="FF0000"/>
                </a:solidFill>
                <a:latin typeface="方正粗宋_GBK" pitchFamily="65" charset="-122"/>
                <a:ea typeface="方正粗宋_GBK" pitchFamily="65" charset="-122"/>
              </a:rPr>
              <a:t>》</a:t>
            </a:r>
            <a:r>
              <a:rPr lang="zh-CN" altLang="en-US" sz="2400" dirty="0" smtClean="0">
                <a:solidFill>
                  <a:srgbClr val="FF0000"/>
                </a:solidFill>
                <a:latin typeface="方正粗宋_GBK" pitchFamily="65" charset="-122"/>
                <a:ea typeface="方正粗宋_GBK" pitchFamily="65" charset="-122"/>
              </a:rPr>
              <a:t>（中国局</a:t>
            </a:r>
            <a:r>
              <a:rPr lang="en-US" altLang="zh-CN" sz="2400" dirty="0" smtClean="0">
                <a:solidFill>
                  <a:srgbClr val="FF0000"/>
                </a:solidFill>
                <a:latin typeface="方正粗宋_GBK" pitchFamily="65" charset="-122"/>
                <a:ea typeface="方正粗宋_GBK" pitchFamily="65" charset="-122"/>
              </a:rPr>
              <a:t>31</a:t>
            </a:r>
            <a:r>
              <a:rPr lang="zh-CN" altLang="en-US" sz="2400" dirty="0" smtClean="0">
                <a:solidFill>
                  <a:srgbClr val="FF0000"/>
                </a:solidFill>
                <a:latin typeface="方正粗宋_GBK" pitchFamily="65" charset="-122"/>
                <a:ea typeface="方正粗宋_GBK" pitchFamily="65" charset="-122"/>
              </a:rPr>
              <a:t>号令）</a:t>
            </a:r>
            <a:endParaRPr lang="zh-CN" altLang="en-US" sz="2400" dirty="0">
              <a:solidFill>
                <a:srgbClr val="FF0000"/>
              </a:solidFill>
              <a:latin typeface="方正粗宋_GBK" pitchFamily="65" charset="-122"/>
              <a:ea typeface="方正粗宋_GBK" pitchFamily="65" charset="-122"/>
            </a:endParaRPr>
          </a:p>
        </p:txBody>
      </p:sp>
      <p:sp>
        <p:nvSpPr>
          <p:cNvPr id="6" name="矩形 5"/>
          <p:cNvSpPr/>
          <p:nvPr/>
        </p:nvSpPr>
        <p:spPr>
          <a:xfrm>
            <a:off x="3000364" y="2072472"/>
            <a:ext cx="2621230" cy="400110"/>
          </a:xfrm>
          <a:prstGeom prst="rect">
            <a:avLst/>
          </a:prstGeom>
        </p:spPr>
        <p:txBody>
          <a:bodyPr wrap="none">
            <a:spAutoFit/>
          </a:bodyPr>
          <a:lstStyle/>
          <a:p>
            <a:r>
              <a:rPr lang="zh-CN" altLang="en-US" sz="2000" dirty="0" smtClean="0">
                <a:latin typeface="黑体" pitchFamily="49" charset="-122"/>
                <a:ea typeface="黑体" pitchFamily="49" charset="-122"/>
              </a:rPr>
              <a:t>第二章 资质申请条件</a:t>
            </a:r>
            <a:endParaRPr lang="zh-CN" altLang="en-US" sz="2000" dirty="0">
              <a:latin typeface="黑体" pitchFamily="49" charset="-122"/>
              <a:ea typeface="黑体" pitchFamily="49" charset="-122"/>
            </a:endParaRPr>
          </a:p>
        </p:txBody>
      </p:sp>
      <p:sp>
        <p:nvSpPr>
          <p:cNvPr id="7" name="TextBox 6"/>
          <p:cNvSpPr txBox="1"/>
          <p:nvPr/>
        </p:nvSpPr>
        <p:spPr>
          <a:xfrm>
            <a:off x="2357422" y="1643844"/>
            <a:ext cx="5083443" cy="369332"/>
          </a:xfrm>
          <a:prstGeom prst="rect">
            <a:avLst/>
          </a:prstGeom>
          <a:noFill/>
        </p:spPr>
        <p:txBody>
          <a:bodyPr wrap="none" rtlCol="0">
            <a:spAutoFit/>
          </a:bodyPr>
          <a:lstStyle/>
          <a:p>
            <a:r>
              <a:rPr lang="en-US" altLang="zh-CN" dirty="0" smtClean="0">
                <a:solidFill>
                  <a:srgbClr val="FF0000"/>
                </a:solidFill>
              </a:rPr>
              <a:t>2016</a:t>
            </a:r>
            <a:r>
              <a:rPr lang="zh-CN" altLang="en-US" dirty="0" smtClean="0">
                <a:solidFill>
                  <a:srgbClr val="FF0000"/>
                </a:solidFill>
              </a:rPr>
              <a:t>年</a:t>
            </a:r>
            <a:r>
              <a:rPr lang="en-US" altLang="zh-CN" dirty="0" smtClean="0">
                <a:solidFill>
                  <a:srgbClr val="FF0000"/>
                </a:solidFill>
              </a:rPr>
              <a:t>4</a:t>
            </a:r>
            <a:r>
              <a:rPr lang="zh-CN" altLang="en-US" dirty="0" smtClean="0">
                <a:solidFill>
                  <a:srgbClr val="FF0000"/>
                </a:solidFill>
              </a:rPr>
              <a:t>月</a:t>
            </a:r>
            <a:r>
              <a:rPr lang="en-US" altLang="zh-CN" dirty="0" smtClean="0">
                <a:solidFill>
                  <a:srgbClr val="FF0000"/>
                </a:solidFill>
              </a:rPr>
              <a:t>7</a:t>
            </a:r>
            <a:r>
              <a:rPr lang="zh-CN" altLang="en-US" dirty="0" smtClean="0">
                <a:solidFill>
                  <a:srgbClr val="FF0000"/>
                </a:solidFill>
              </a:rPr>
              <a:t>日颁布，</a:t>
            </a:r>
            <a:r>
              <a:rPr lang="zh-CN" altLang="en-US" dirty="0">
                <a:solidFill>
                  <a:srgbClr val="FF0000"/>
                </a:solidFill>
              </a:rPr>
              <a:t>自</a:t>
            </a:r>
            <a:r>
              <a:rPr lang="en-US" altLang="zh-CN" dirty="0">
                <a:solidFill>
                  <a:srgbClr val="FF0000"/>
                </a:solidFill>
              </a:rPr>
              <a:t>2016</a:t>
            </a:r>
            <a:r>
              <a:rPr lang="zh-CN" altLang="en-US" dirty="0">
                <a:solidFill>
                  <a:srgbClr val="FF0000"/>
                </a:solidFill>
              </a:rPr>
              <a:t>年</a:t>
            </a:r>
            <a:r>
              <a:rPr lang="en-US" altLang="zh-CN" dirty="0">
                <a:solidFill>
                  <a:srgbClr val="FF0000"/>
                </a:solidFill>
              </a:rPr>
              <a:t>10</a:t>
            </a:r>
            <a:r>
              <a:rPr lang="zh-CN" altLang="en-US" dirty="0">
                <a:solidFill>
                  <a:srgbClr val="FF0000"/>
                </a:solidFill>
              </a:rPr>
              <a:t>月</a:t>
            </a:r>
            <a:r>
              <a:rPr lang="en-US" altLang="zh-CN" dirty="0">
                <a:solidFill>
                  <a:srgbClr val="FF0000"/>
                </a:solidFill>
              </a:rPr>
              <a:t>1</a:t>
            </a:r>
            <a:r>
              <a:rPr lang="zh-CN" altLang="en-US" dirty="0">
                <a:solidFill>
                  <a:srgbClr val="FF0000"/>
                </a:solidFill>
              </a:rPr>
              <a:t>日起施行。</a:t>
            </a:r>
          </a:p>
        </p:txBody>
      </p:sp>
    </p:spTree>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a:srcRect/>
          <a:stretch>
            <a:fillRect/>
          </a:stretch>
        </p:blipFill>
        <p:spPr bwMode="auto">
          <a:xfrm>
            <a:off x="249238" y="1500188"/>
            <a:ext cx="8894762" cy="2449512"/>
          </a:xfrm>
          <a:prstGeom prst="rect">
            <a:avLst/>
          </a:prstGeom>
          <a:noFill/>
          <a:ln w="9525" algn="ctr">
            <a:noFill/>
            <a:miter lim="800000"/>
            <a:headEnd/>
            <a:tailEnd/>
          </a:ln>
        </p:spPr>
      </p:pic>
      <p:pic>
        <p:nvPicPr>
          <p:cNvPr id="46083" name="Picture 5"/>
          <p:cNvPicPr>
            <a:picLocks noChangeAspect="1" noChangeArrowheads="1"/>
          </p:cNvPicPr>
          <p:nvPr/>
        </p:nvPicPr>
        <p:blipFill>
          <a:blip r:embed="rId3"/>
          <a:srcRect/>
          <a:stretch>
            <a:fillRect/>
          </a:stretch>
        </p:blipFill>
        <p:spPr bwMode="auto">
          <a:xfrm>
            <a:off x="285750" y="3930650"/>
            <a:ext cx="8712200" cy="2422525"/>
          </a:xfrm>
          <a:prstGeom prst="rect">
            <a:avLst/>
          </a:prstGeom>
          <a:noFill/>
          <a:ln w="9525" algn="ctr">
            <a:noFill/>
            <a:miter lim="800000"/>
            <a:headEnd/>
            <a:tailEnd/>
          </a:ln>
        </p:spPr>
      </p:pic>
      <p:sp>
        <p:nvSpPr>
          <p:cNvPr id="46084" name="Rectangle 5"/>
          <p:cNvSpPr>
            <a:spLocks noChangeArrowheads="1"/>
          </p:cNvSpPr>
          <p:nvPr/>
        </p:nvSpPr>
        <p:spPr bwMode="auto">
          <a:xfrm>
            <a:off x="214313" y="857250"/>
            <a:ext cx="4286250" cy="714375"/>
          </a:xfrm>
          <a:prstGeom prst="rect">
            <a:avLst/>
          </a:prstGeom>
          <a:noFill/>
          <a:ln w="9525">
            <a:noFill/>
            <a:miter lim="800000"/>
            <a:headEnd/>
            <a:tailEnd/>
          </a:ln>
        </p:spPr>
        <p:txBody>
          <a:bodyPr anchor="ctr"/>
          <a:lstStyle/>
          <a:p>
            <a:pPr algn="ctr"/>
            <a:r>
              <a:rPr lang="en-US" altLang="zh-CN" sz="2400" b="1">
                <a:solidFill>
                  <a:srgbClr val="C00000"/>
                </a:solidFill>
                <a:latin typeface="黑体" pitchFamily="2" charset="-122"/>
                <a:ea typeface="黑体" pitchFamily="2" charset="-122"/>
              </a:rPr>
              <a:t>·10·</a:t>
            </a:r>
            <a:r>
              <a:rPr lang="zh-CN" altLang="en-US" sz="2400" b="1">
                <a:solidFill>
                  <a:srgbClr val="C00000"/>
                </a:solidFill>
                <a:latin typeface="黑体" pitchFamily="2" charset="-122"/>
                <a:ea typeface="黑体" pitchFamily="2" charset="-122"/>
              </a:rPr>
              <a:t>屏蔽效能的测量方法</a:t>
            </a:r>
            <a:endParaRPr lang="zh-CN" altLang="en-US" sz="2400">
              <a:solidFill>
                <a:srgbClr val="C00000"/>
              </a:solidFill>
              <a:latin typeface="黑体" pitchFamily="2" charset="-122"/>
              <a:ea typeface="黑体" pitchFamily="2" charset="-122"/>
            </a:endParaRPr>
          </a:p>
        </p:txBody>
      </p:sp>
      <p:cxnSp>
        <p:nvCxnSpPr>
          <p:cNvPr id="8" name="直接连接符 7"/>
          <p:cNvCxnSpPr/>
          <p:nvPr/>
        </p:nvCxnSpPr>
        <p:spPr>
          <a:xfrm>
            <a:off x="3714750" y="2071688"/>
            <a:ext cx="4214813"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786063" y="4216400"/>
            <a:ext cx="6072187"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28625" y="4430713"/>
            <a:ext cx="3643313"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500188" y="5287963"/>
            <a:ext cx="7286625"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28625" y="5502275"/>
            <a:ext cx="2286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929188" y="3716338"/>
            <a:ext cx="40005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28625" y="3930650"/>
            <a:ext cx="1071563"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071813" y="3430588"/>
            <a:ext cx="3643312"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43000" y="3716338"/>
            <a:ext cx="3786188"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4286250" y="1357313"/>
            <a:ext cx="4357688" cy="142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zh-CN" altLang="en-US"/>
          </a:p>
        </p:txBody>
      </p:sp>
      <p:sp>
        <p:nvSpPr>
          <p:cNvPr id="47107" name="矩形 33"/>
          <p:cNvSpPr>
            <a:spLocks noChangeArrowheads="1"/>
          </p:cNvSpPr>
          <p:nvPr/>
        </p:nvSpPr>
        <p:spPr bwMode="auto">
          <a:xfrm>
            <a:off x="1285875" y="1571625"/>
            <a:ext cx="2727325" cy="369888"/>
          </a:xfrm>
          <a:prstGeom prst="rect">
            <a:avLst/>
          </a:prstGeom>
          <a:noFill/>
          <a:ln w="9525">
            <a:noFill/>
            <a:miter lim="800000"/>
            <a:headEnd/>
            <a:tailEnd/>
          </a:ln>
        </p:spPr>
        <p:txBody>
          <a:bodyPr wrap="none">
            <a:spAutoFit/>
          </a:bodyPr>
          <a:lstStyle/>
          <a:p>
            <a:r>
              <a:rPr lang="zh-CN" altLang="en-US" b="1"/>
              <a:t>标准测试频段</a:t>
            </a:r>
            <a:r>
              <a:rPr lang="en-US" altLang="zh-CN" b="1"/>
              <a:t>(</a:t>
            </a:r>
            <a:r>
              <a:rPr lang="zh-CN" altLang="en-US" b="1"/>
              <a:t>简称频段</a:t>
            </a:r>
            <a:r>
              <a:rPr lang="en-US" altLang="zh-CN" b="1"/>
              <a:t>) </a:t>
            </a:r>
          </a:p>
        </p:txBody>
      </p:sp>
      <p:sp>
        <p:nvSpPr>
          <p:cNvPr id="47108" name="矩形 34"/>
          <p:cNvSpPr>
            <a:spLocks noChangeArrowheads="1"/>
          </p:cNvSpPr>
          <p:nvPr/>
        </p:nvSpPr>
        <p:spPr bwMode="auto">
          <a:xfrm>
            <a:off x="928688" y="2000250"/>
            <a:ext cx="3500437" cy="915988"/>
          </a:xfrm>
          <a:prstGeom prst="rect">
            <a:avLst/>
          </a:prstGeom>
          <a:noFill/>
          <a:ln w="9525">
            <a:noFill/>
            <a:miter lim="800000"/>
            <a:headEnd/>
            <a:tailEnd/>
          </a:ln>
        </p:spPr>
        <p:txBody>
          <a:bodyPr>
            <a:spAutoFit/>
          </a:bodyPr>
          <a:lstStyle/>
          <a:p>
            <a:pPr algn="ctr"/>
            <a:r>
              <a:rPr kumimoji="1" lang="zh-CN" altLang="en-US" b="1">
                <a:solidFill>
                  <a:srgbClr val="0070C0"/>
                </a:solidFill>
                <a:latin typeface="宋体" pitchFamily="2" charset="-122"/>
                <a:cs typeface="Times New Roman" pitchFamily="18" charset="0"/>
              </a:rPr>
              <a:t>分以下三个频段</a:t>
            </a:r>
            <a:r>
              <a:rPr kumimoji="1" lang="en-US" altLang="zh-CN" b="1">
                <a:solidFill>
                  <a:srgbClr val="0070C0"/>
                </a:solidFill>
                <a:latin typeface="宋体" pitchFamily="2" charset="-122"/>
                <a:cs typeface="Times New Roman" pitchFamily="18" charset="0"/>
              </a:rPr>
              <a:t>(</a:t>
            </a:r>
            <a:r>
              <a:rPr kumimoji="1" lang="zh-CN" altLang="en-US" b="1">
                <a:solidFill>
                  <a:srgbClr val="0070C0"/>
                </a:solidFill>
                <a:latin typeface="宋体" pitchFamily="2" charset="-122"/>
                <a:cs typeface="Times New Roman" pitchFamily="18" charset="0"/>
              </a:rPr>
              <a:t>见表</a:t>
            </a:r>
            <a:r>
              <a:rPr kumimoji="1" lang="en-US" altLang="zh-CN" b="1">
                <a:solidFill>
                  <a:srgbClr val="0070C0"/>
                </a:solidFill>
                <a:latin typeface="宋体" pitchFamily="2" charset="-122"/>
                <a:cs typeface="Times New Roman" pitchFamily="18" charset="0"/>
              </a:rPr>
              <a:t>1)</a:t>
            </a:r>
            <a:r>
              <a:rPr kumimoji="1" lang="zh-CN" altLang="en-US" b="1">
                <a:solidFill>
                  <a:srgbClr val="0070C0"/>
                </a:solidFill>
                <a:latin typeface="宋体" pitchFamily="2" charset="-122"/>
                <a:cs typeface="Times New Roman" pitchFamily="18" charset="0"/>
              </a:rPr>
              <a:t>。</a:t>
            </a:r>
          </a:p>
          <a:p>
            <a:pPr algn="ctr" eaLnBrk="0" hangingPunct="0"/>
            <a:endParaRPr kumimoji="1" lang="en-US" altLang="zh-CN" b="1">
              <a:solidFill>
                <a:srgbClr val="0070C0"/>
              </a:solidFill>
              <a:latin typeface="宋体" pitchFamily="2" charset="-122"/>
              <a:cs typeface="Times New Roman" pitchFamily="18" charset="0"/>
            </a:endParaRPr>
          </a:p>
          <a:p>
            <a:pPr algn="ctr" eaLnBrk="0" hangingPunct="0"/>
            <a:r>
              <a:rPr kumimoji="1" lang="zh-CN" altLang="en-US" b="1">
                <a:solidFill>
                  <a:srgbClr val="0070C0"/>
                </a:solidFill>
                <a:latin typeface="宋体" pitchFamily="2" charset="-122"/>
                <a:cs typeface="Times New Roman" pitchFamily="18" charset="0"/>
              </a:rPr>
              <a:t>表</a:t>
            </a:r>
            <a:r>
              <a:rPr kumimoji="1" lang="en-US" altLang="zh-CN" b="1">
                <a:solidFill>
                  <a:srgbClr val="0070C0"/>
                </a:solidFill>
                <a:latin typeface="宋体" pitchFamily="2" charset="-122"/>
                <a:cs typeface="Times New Roman" pitchFamily="18" charset="0"/>
              </a:rPr>
              <a:t>1</a:t>
            </a:r>
            <a:endParaRPr kumimoji="1" lang="en-US" altLang="zh-CN" b="1">
              <a:solidFill>
                <a:srgbClr val="0070C0"/>
              </a:solidFill>
              <a:latin typeface="宋体" pitchFamily="2" charset="-122"/>
            </a:endParaRPr>
          </a:p>
        </p:txBody>
      </p:sp>
      <p:graphicFrame>
        <p:nvGraphicFramePr>
          <p:cNvPr id="47139" name="Group 35"/>
          <p:cNvGraphicFramePr>
            <a:graphicFrameLocks noGrp="1"/>
          </p:cNvGraphicFramePr>
          <p:nvPr/>
        </p:nvGraphicFramePr>
        <p:xfrm>
          <a:off x="215900" y="2928938"/>
          <a:ext cx="8713788" cy="1676400"/>
        </p:xfrm>
        <a:graphic>
          <a:graphicData uri="http://schemas.openxmlformats.org/drawingml/2006/table">
            <a:tbl>
              <a:tblPr/>
              <a:tblGrid>
                <a:gridCol w="2876550"/>
                <a:gridCol w="2919413"/>
                <a:gridCol w="2917825"/>
              </a:tblGrid>
              <a:tr h="3206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CN"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标准测试频段代号</a:t>
                      </a:r>
                      <a:endParaRPr kumimoji="1" lang="zh-CN" altLang="en-US" sz="1600" b="0" i="0" u="none" strike="noStrike" cap="none" normalizeH="0" baseline="0" smtClean="0">
                        <a:ln>
                          <a:noFill/>
                        </a:ln>
                        <a:solidFill>
                          <a:schemeClr val="tx1"/>
                        </a:solidFill>
                        <a:effectLst/>
                        <a:latin typeface="宋体" pitchFamily="2" charset="-122"/>
                        <a:ea typeface="宋体" pitchFamily="2" charset="-122"/>
                      </a:endParaRPr>
                    </a:p>
                  </a:txBody>
                  <a:tcPr marL="270000" marR="27000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频率范围</a:t>
                      </a:r>
                      <a:endParaRPr kumimoji="1" lang="zh-CN" altLang="en-US" sz="1600" b="0" i="0" u="none" strike="noStrike" cap="none" normalizeH="0" baseline="0" smtClean="0">
                        <a:ln>
                          <a:noFill/>
                        </a:ln>
                        <a:solidFill>
                          <a:schemeClr val="tx1"/>
                        </a:solidFill>
                        <a:effectLst/>
                        <a:latin typeface="宋体" pitchFamily="2" charset="-122"/>
                        <a:ea typeface="宋体" pitchFamily="2" charset="-122"/>
                      </a:endParaRPr>
                    </a:p>
                  </a:txBody>
                  <a:tcPr marL="270000" marR="2700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32067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常规测试</a:t>
                      </a:r>
                      <a:r>
                        <a:rPr kumimoji="1" lang="en-US" altLang="zh-CN" sz="1600" b="0" i="0" u="none" strike="noStrike" cap="none" normalizeH="0" baseline="30000" smtClean="0">
                          <a:ln>
                            <a:noFill/>
                          </a:ln>
                          <a:solidFill>
                            <a:schemeClr val="tx1"/>
                          </a:solidFill>
                          <a:effectLst/>
                          <a:latin typeface="宋体" pitchFamily="2" charset="-122"/>
                          <a:ea typeface="宋体" pitchFamily="2" charset="-122"/>
                          <a:cs typeface="Times New Roman" pitchFamily="18" charset="0"/>
                        </a:rPr>
                        <a:t>1)</a:t>
                      </a:r>
                      <a:endParaRPr kumimoji="1"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L="270000" marR="270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smtClean="0">
                          <a:ln>
                            <a:noFill/>
                          </a:ln>
                          <a:solidFill>
                            <a:srgbClr val="FF0000"/>
                          </a:solidFill>
                          <a:effectLst/>
                          <a:latin typeface="宋体" pitchFamily="2" charset="-122"/>
                          <a:ea typeface="宋体" pitchFamily="2" charset="-122"/>
                          <a:cs typeface="Times New Roman" pitchFamily="18" charset="0"/>
                        </a:rPr>
                        <a:t>单频率测试</a:t>
                      </a:r>
                      <a:r>
                        <a:rPr kumimoji="1" lang="en-US" altLang="zh-CN" sz="1600" b="0" i="0" u="none" strike="noStrike" cap="none" normalizeH="0" baseline="30000" smtClean="0">
                          <a:ln>
                            <a:noFill/>
                          </a:ln>
                          <a:solidFill>
                            <a:srgbClr val="FF0000"/>
                          </a:solidFill>
                          <a:effectLst/>
                          <a:latin typeface="宋体" pitchFamily="2" charset="-122"/>
                          <a:ea typeface="宋体" pitchFamily="2" charset="-122"/>
                          <a:cs typeface="Times New Roman" pitchFamily="18" charset="0"/>
                        </a:rPr>
                        <a:t>2)</a:t>
                      </a:r>
                      <a:endParaRPr kumimoji="1" lang="en-US" altLang="zh-CN" sz="1600" b="0" i="0" u="none" strike="noStrike" cap="none" normalizeH="0" baseline="0" smtClean="0">
                        <a:ln>
                          <a:noFill/>
                        </a:ln>
                        <a:solidFill>
                          <a:srgbClr val="FF0000"/>
                        </a:solidFill>
                        <a:effectLst/>
                        <a:latin typeface="宋体" pitchFamily="2" charset="-122"/>
                        <a:ea typeface="宋体" pitchFamily="2" charset="-122"/>
                      </a:endParaRPr>
                    </a:p>
                  </a:txBody>
                  <a:tcPr marL="270000" marR="2700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Ⅰ</a:t>
                      </a:r>
                      <a:endParaRPr kumimoji="1"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L="270000" marR="27000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100Hz</a:t>
                      </a:r>
                      <a:r>
                        <a:rPr kumimoji="1" lang="zh-CN" altLang="en-US"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r>
                        <a:rPr kumimoji="1" lang="en-US" altLang="zh-CN"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20MHz</a:t>
                      </a:r>
                      <a:endParaRPr kumimoji="1"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L="270000" marR="270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smtClean="0">
                          <a:ln>
                            <a:noFill/>
                          </a:ln>
                          <a:solidFill>
                            <a:srgbClr val="C00000"/>
                          </a:solidFill>
                          <a:effectLst/>
                          <a:latin typeface="宋体" pitchFamily="2" charset="-122"/>
                          <a:ea typeface="宋体" pitchFamily="2" charset="-122"/>
                          <a:cs typeface="Times New Roman" pitchFamily="18" charset="0"/>
                        </a:rPr>
                        <a:t>14</a:t>
                      </a:r>
                      <a:r>
                        <a:rPr kumimoji="1" lang="zh-CN" altLang="en-US" sz="1600" b="1" i="0" u="none" strike="noStrike" cap="none" normalizeH="0" baseline="0" smtClean="0">
                          <a:ln>
                            <a:noFill/>
                          </a:ln>
                          <a:solidFill>
                            <a:srgbClr val="C00000"/>
                          </a:solidFill>
                          <a:effectLst/>
                          <a:latin typeface="宋体" pitchFamily="2" charset="-122"/>
                          <a:ea typeface="宋体" pitchFamily="2" charset="-122"/>
                          <a:cs typeface="Times New Roman" pitchFamily="18" charset="0"/>
                        </a:rPr>
                        <a:t>～</a:t>
                      </a:r>
                      <a:r>
                        <a:rPr kumimoji="1" lang="en-US" altLang="zh-CN" sz="1600" b="1" i="0" u="none" strike="noStrike" cap="none" normalizeH="0" baseline="0" smtClean="0">
                          <a:ln>
                            <a:noFill/>
                          </a:ln>
                          <a:solidFill>
                            <a:srgbClr val="C00000"/>
                          </a:solidFill>
                          <a:effectLst/>
                          <a:latin typeface="宋体" pitchFamily="2" charset="-122"/>
                          <a:ea typeface="宋体" pitchFamily="2" charset="-122"/>
                          <a:cs typeface="Times New Roman" pitchFamily="18" charset="0"/>
                        </a:rPr>
                        <a:t>16kHz</a:t>
                      </a:r>
                      <a:endParaRPr kumimoji="1" lang="en-US" altLang="zh-CN" sz="1600" b="1" i="0" u="none" strike="noStrike" cap="none" normalizeH="0" baseline="0" smtClean="0">
                        <a:ln>
                          <a:noFill/>
                        </a:ln>
                        <a:solidFill>
                          <a:srgbClr val="C00000"/>
                        </a:solidFill>
                        <a:effectLst/>
                        <a:latin typeface="宋体" pitchFamily="2" charset="-122"/>
                        <a:ea typeface="宋体" pitchFamily="2" charset="-122"/>
                      </a:endParaRPr>
                    </a:p>
                  </a:txBody>
                  <a:tcPr marL="270000" marR="2700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Ⅱ</a:t>
                      </a:r>
                      <a:endParaRPr kumimoji="1"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L="270000" marR="27000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300</a:t>
                      </a:r>
                      <a:r>
                        <a:rPr kumimoji="1" lang="zh-CN" altLang="en-US"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r>
                        <a:rPr kumimoji="1" lang="en-US" altLang="zh-CN"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1000MHz</a:t>
                      </a:r>
                      <a:endParaRPr kumimoji="1"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L="270000" marR="270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smtClean="0">
                          <a:ln>
                            <a:noFill/>
                          </a:ln>
                          <a:solidFill>
                            <a:srgbClr val="C00000"/>
                          </a:solidFill>
                          <a:effectLst/>
                          <a:latin typeface="宋体" pitchFamily="2" charset="-122"/>
                          <a:ea typeface="宋体" pitchFamily="2" charset="-122"/>
                          <a:cs typeface="Times New Roman" pitchFamily="18" charset="0"/>
                        </a:rPr>
                        <a:t>850</a:t>
                      </a:r>
                      <a:r>
                        <a:rPr kumimoji="1" lang="zh-CN" altLang="en-US" sz="1600" b="1" i="0" u="none" strike="noStrike" cap="none" normalizeH="0" baseline="0" smtClean="0">
                          <a:ln>
                            <a:noFill/>
                          </a:ln>
                          <a:solidFill>
                            <a:srgbClr val="C00000"/>
                          </a:solidFill>
                          <a:effectLst/>
                          <a:latin typeface="宋体" pitchFamily="2" charset="-122"/>
                          <a:ea typeface="宋体" pitchFamily="2" charset="-122"/>
                          <a:cs typeface="Times New Roman" pitchFamily="18" charset="0"/>
                        </a:rPr>
                        <a:t>～</a:t>
                      </a:r>
                      <a:r>
                        <a:rPr kumimoji="1" lang="en-US" altLang="zh-CN" sz="1600" b="1" i="0" u="none" strike="noStrike" cap="none" normalizeH="0" baseline="0" smtClean="0">
                          <a:ln>
                            <a:noFill/>
                          </a:ln>
                          <a:solidFill>
                            <a:srgbClr val="C00000"/>
                          </a:solidFill>
                          <a:effectLst/>
                          <a:latin typeface="宋体" pitchFamily="2" charset="-122"/>
                          <a:ea typeface="宋体" pitchFamily="2" charset="-122"/>
                          <a:cs typeface="Times New Roman" pitchFamily="18" charset="0"/>
                        </a:rPr>
                        <a:t>950MHz</a:t>
                      </a:r>
                      <a:endParaRPr kumimoji="1" lang="en-US" altLang="zh-CN" sz="1600" b="1" i="0" u="none" strike="noStrike" cap="none" normalizeH="0" baseline="0" smtClean="0">
                        <a:ln>
                          <a:noFill/>
                        </a:ln>
                        <a:solidFill>
                          <a:srgbClr val="C00000"/>
                        </a:solidFill>
                        <a:effectLst/>
                        <a:latin typeface="宋体" pitchFamily="2" charset="-122"/>
                        <a:ea typeface="宋体" pitchFamily="2" charset="-122"/>
                      </a:endParaRPr>
                    </a:p>
                  </a:txBody>
                  <a:tcPr marL="270000" marR="2700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Ⅲ</a:t>
                      </a:r>
                      <a:endParaRPr kumimoji="1"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L="270000" marR="27000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1.7</a:t>
                      </a:r>
                      <a:r>
                        <a:rPr kumimoji="1" lang="zh-CN" altLang="en-US"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r>
                        <a:rPr kumimoji="1" lang="en-US" altLang="zh-CN" sz="16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12.4GHz</a:t>
                      </a:r>
                      <a:endParaRPr kumimoji="1"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L="270000" marR="270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1" i="0" u="none" strike="noStrike" cap="none" normalizeH="0" baseline="0" smtClean="0">
                          <a:ln>
                            <a:noFill/>
                          </a:ln>
                          <a:solidFill>
                            <a:srgbClr val="C00000"/>
                          </a:solidFill>
                          <a:effectLst/>
                          <a:latin typeface="宋体" pitchFamily="2" charset="-122"/>
                          <a:ea typeface="宋体" pitchFamily="2" charset="-122"/>
                          <a:cs typeface="Times New Roman" pitchFamily="18" charset="0"/>
                        </a:rPr>
                        <a:t>8.5</a:t>
                      </a:r>
                      <a:r>
                        <a:rPr kumimoji="1" lang="zh-CN" altLang="en-US" sz="1600" b="1" i="0" u="none" strike="noStrike" cap="none" normalizeH="0" baseline="0" smtClean="0">
                          <a:ln>
                            <a:noFill/>
                          </a:ln>
                          <a:solidFill>
                            <a:srgbClr val="C00000"/>
                          </a:solidFill>
                          <a:effectLst/>
                          <a:latin typeface="宋体" pitchFamily="2" charset="-122"/>
                          <a:ea typeface="宋体" pitchFamily="2" charset="-122"/>
                          <a:cs typeface="Times New Roman" pitchFamily="18" charset="0"/>
                        </a:rPr>
                        <a:t>～</a:t>
                      </a:r>
                      <a:r>
                        <a:rPr kumimoji="1" lang="en-US" altLang="zh-CN" sz="1600" b="1" i="0" u="none" strike="noStrike" cap="none" normalizeH="0" baseline="0" smtClean="0">
                          <a:ln>
                            <a:noFill/>
                          </a:ln>
                          <a:solidFill>
                            <a:srgbClr val="C00000"/>
                          </a:solidFill>
                          <a:effectLst/>
                          <a:latin typeface="宋体" pitchFamily="2" charset="-122"/>
                          <a:ea typeface="宋体" pitchFamily="2" charset="-122"/>
                          <a:cs typeface="Times New Roman" pitchFamily="18" charset="0"/>
                        </a:rPr>
                        <a:t>10.5GHz</a:t>
                      </a:r>
                      <a:endParaRPr kumimoji="1" lang="en-US" altLang="zh-CN" sz="1600" b="1" i="0" u="none" strike="noStrike" cap="none" normalizeH="0" baseline="0" smtClean="0">
                        <a:ln>
                          <a:noFill/>
                        </a:ln>
                        <a:solidFill>
                          <a:srgbClr val="C00000"/>
                        </a:solidFill>
                        <a:effectLst/>
                        <a:latin typeface="宋体" pitchFamily="2" charset="-122"/>
                        <a:ea typeface="宋体" pitchFamily="2" charset="-122"/>
                      </a:endParaRPr>
                    </a:p>
                  </a:txBody>
                  <a:tcPr marL="270000" marR="2700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133" name="矩形 36"/>
          <p:cNvSpPr>
            <a:spLocks noChangeArrowheads="1"/>
          </p:cNvSpPr>
          <p:nvPr/>
        </p:nvSpPr>
        <p:spPr bwMode="auto">
          <a:xfrm>
            <a:off x="428625" y="4786313"/>
            <a:ext cx="8501063" cy="1616075"/>
          </a:xfrm>
          <a:prstGeom prst="rect">
            <a:avLst/>
          </a:prstGeom>
          <a:noFill/>
          <a:ln w="9525">
            <a:noFill/>
            <a:miter lim="800000"/>
            <a:headEnd/>
            <a:tailEnd/>
          </a:ln>
        </p:spPr>
        <p:txBody>
          <a:bodyPr>
            <a:spAutoFit/>
          </a:bodyPr>
          <a:lstStyle/>
          <a:p>
            <a:pPr>
              <a:lnSpc>
                <a:spcPts val="3000"/>
              </a:lnSpc>
            </a:pPr>
            <a:r>
              <a:rPr kumimoji="1" lang="zh-CN" altLang="en-US">
                <a:latin typeface="宋体" pitchFamily="2" charset="-122"/>
                <a:cs typeface="Times New Roman" pitchFamily="18" charset="0"/>
              </a:rPr>
              <a:t>注：</a:t>
            </a:r>
            <a:r>
              <a:rPr kumimoji="1" lang="en-US" altLang="zh-CN">
                <a:latin typeface="宋体" pitchFamily="2" charset="-122"/>
                <a:cs typeface="Times New Roman" pitchFamily="18" charset="0"/>
              </a:rPr>
              <a:t>1)</a:t>
            </a:r>
            <a:r>
              <a:rPr kumimoji="1" lang="zh-CN" altLang="en-US">
                <a:latin typeface="宋体" pitchFamily="2" charset="-122"/>
                <a:cs typeface="Times New Roman" pitchFamily="18" charset="0"/>
              </a:rPr>
              <a:t>在</a:t>
            </a:r>
            <a:r>
              <a:rPr kumimoji="1" lang="en-US" altLang="zh-CN">
                <a:latin typeface="宋体" pitchFamily="2" charset="-122"/>
                <a:cs typeface="Times New Roman" pitchFamily="18" charset="0"/>
              </a:rPr>
              <a:t>20</a:t>
            </a:r>
            <a:r>
              <a:rPr kumimoji="1" lang="zh-CN" altLang="en-US">
                <a:latin typeface="宋体" pitchFamily="2" charset="-122"/>
                <a:cs typeface="Times New Roman" pitchFamily="18" charset="0"/>
              </a:rPr>
              <a:t>～</a:t>
            </a:r>
            <a:r>
              <a:rPr kumimoji="1" lang="en-US" altLang="zh-CN">
                <a:latin typeface="宋体" pitchFamily="2" charset="-122"/>
                <a:cs typeface="Times New Roman" pitchFamily="18" charset="0"/>
              </a:rPr>
              <a:t>300MHz</a:t>
            </a:r>
            <a:r>
              <a:rPr kumimoji="1" lang="zh-CN" altLang="en-US">
                <a:latin typeface="宋体" pitchFamily="2" charset="-122"/>
                <a:cs typeface="Times New Roman" pitchFamily="18" charset="0"/>
              </a:rPr>
              <a:t>频段内由于天线尺寸和屏蔽室的谐振效应，使测量结果常常会因测试方法的微小变动而产生极不正常的变化，所以在该频段内未推荐测试方法。如确有必要测试，本标准中的小环法或频段</a:t>
            </a:r>
            <a:r>
              <a:rPr kumimoji="1" lang="en-US" altLang="zh-CN">
                <a:latin typeface="宋体" pitchFamily="2" charset="-122"/>
                <a:cs typeface="Times New Roman" pitchFamily="18" charset="0"/>
              </a:rPr>
              <a:t>Ⅱ</a:t>
            </a:r>
            <a:r>
              <a:rPr kumimoji="1" lang="zh-CN" altLang="en-US">
                <a:latin typeface="宋体" pitchFamily="2" charset="-122"/>
                <a:cs typeface="Times New Roman" pitchFamily="18" charset="0"/>
              </a:rPr>
              <a:t>测试方法可供参考。</a:t>
            </a:r>
          </a:p>
          <a:p>
            <a:pPr eaLnBrk="0" hangingPunct="0">
              <a:lnSpc>
                <a:spcPts val="3000"/>
              </a:lnSpc>
            </a:pPr>
            <a:r>
              <a:rPr kumimoji="1" lang="zh-CN" altLang="en-US">
                <a:latin typeface="宋体" pitchFamily="2" charset="-122"/>
                <a:cs typeface="Times New Roman" pitchFamily="18" charset="0"/>
              </a:rPr>
              <a:t>　　</a:t>
            </a:r>
            <a:r>
              <a:rPr kumimoji="1" lang="en-US" altLang="zh-CN">
                <a:latin typeface="宋体" pitchFamily="2" charset="-122"/>
                <a:cs typeface="Times New Roman" pitchFamily="18" charset="0"/>
              </a:rPr>
              <a:t>2)</a:t>
            </a:r>
            <a:r>
              <a:rPr kumimoji="1" lang="zh-CN" altLang="en-US" b="1">
                <a:solidFill>
                  <a:srgbClr val="FF0000"/>
                </a:solidFill>
                <a:latin typeface="宋体" pitchFamily="2" charset="-122"/>
                <a:cs typeface="Times New Roman" pitchFamily="18" charset="0"/>
              </a:rPr>
              <a:t>每个频段仅测一个频率点，用以粗略估计屏蔽室的屏蔽效能</a:t>
            </a:r>
            <a:r>
              <a:rPr kumimoji="1" lang="zh-CN" altLang="en-US">
                <a:latin typeface="宋体" pitchFamily="2" charset="-122"/>
                <a:cs typeface="Times New Roman" pitchFamily="18" charset="0"/>
              </a:rPr>
              <a:t>。</a:t>
            </a:r>
            <a:endParaRPr lang="zh-CN" altLang="en-US"/>
          </a:p>
        </p:txBody>
      </p:sp>
      <p:sp>
        <p:nvSpPr>
          <p:cNvPr id="47134" name="Rectangle 5"/>
          <p:cNvSpPr>
            <a:spLocks noChangeArrowheads="1"/>
          </p:cNvSpPr>
          <p:nvPr/>
        </p:nvSpPr>
        <p:spPr bwMode="auto">
          <a:xfrm>
            <a:off x="214313" y="928688"/>
            <a:ext cx="4000500" cy="714375"/>
          </a:xfrm>
          <a:prstGeom prst="rect">
            <a:avLst/>
          </a:prstGeom>
          <a:noFill/>
          <a:ln w="9525">
            <a:noFill/>
            <a:miter lim="800000"/>
            <a:headEnd/>
            <a:tailEnd/>
          </a:ln>
        </p:spPr>
        <p:txBody>
          <a:bodyPr anchor="ctr"/>
          <a:lstStyle/>
          <a:p>
            <a:pPr algn="ctr"/>
            <a:r>
              <a:rPr lang="en-US" altLang="zh-CN" sz="2400" b="1">
                <a:solidFill>
                  <a:srgbClr val="C00000"/>
                </a:solidFill>
                <a:latin typeface="黑体" pitchFamily="2" charset="-122"/>
                <a:ea typeface="黑体" pitchFamily="2" charset="-122"/>
              </a:rPr>
              <a:t>·10·</a:t>
            </a:r>
            <a:r>
              <a:rPr lang="zh-CN" altLang="en-US" sz="2400" b="1">
                <a:solidFill>
                  <a:srgbClr val="C00000"/>
                </a:solidFill>
                <a:latin typeface="黑体" pitchFamily="2" charset="-122"/>
                <a:ea typeface="黑体" pitchFamily="2" charset="-122"/>
              </a:rPr>
              <a:t>屏蔽效能的测量方法</a:t>
            </a:r>
            <a:endParaRPr lang="zh-CN" altLang="en-US" sz="2400">
              <a:solidFill>
                <a:srgbClr val="C00000"/>
              </a:solidFill>
              <a:latin typeface="黑体" pitchFamily="2" charset="-122"/>
              <a:ea typeface="黑体" pitchFamily="2" charset="-122"/>
            </a:endParaRPr>
          </a:p>
        </p:txBody>
      </p:sp>
      <p:sp>
        <p:nvSpPr>
          <p:cNvPr id="39" name="Rectangle 3"/>
          <p:cNvSpPr txBox="1">
            <a:spLocks noChangeArrowheads="1"/>
          </p:cNvSpPr>
          <p:nvPr/>
        </p:nvSpPr>
        <p:spPr bwMode="auto">
          <a:xfrm>
            <a:off x="4357688" y="1500188"/>
            <a:ext cx="4357687" cy="1285875"/>
          </a:xfrm>
          <a:prstGeom prst="rect">
            <a:avLst/>
          </a:prstGeom>
          <a:noFill/>
          <a:ln w="9525">
            <a:noFill/>
            <a:miter lim="800000"/>
            <a:headEnd/>
            <a:tailEnd/>
          </a:ln>
          <a:effectLst/>
        </p:spPr>
        <p:txBody>
          <a:bodyPr/>
          <a:lstStyle/>
          <a:p>
            <a:pPr marL="342900" indent="-342900">
              <a:spcBef>
                <a:spcPct val="20000"/>
              </a:spcBef>
              <a:defRPr/>
            </a:pPr>
            <a:r>
              <a:rPr lang="zh-CN" altLang="en-US" sz="1600" b="1" kern="0" dirty="0">
                <a:solidFill>
                  <a:srgbClr val="C00000"/>
                </a:solidFill>
                <a:latin typeface="+mn-lt"/>
                <a:ea typeface="+mn-ea"/>
              </a:rPr>
              <a:t>注：本标准对不同频段的测试天线规定如下：</a:t>
            </a:r>
          </a:p>
          <a:p>
            <a:pPr marL="342900" indent="-342900">
              <a:spcBef>
                <a:spcPct val="20000"/>
              </a:spcBef>
              <a:defRPr/>
            </a:pPr>
            <a:r>
              <a:rPr lang="en-US" altLang="zh-CN" sz="1600" b="1" kern="0" dirty="0">
                <a:solidFill>
                  <a:srgbClr val="C00000"/>
                </a:solidFill>
                <a:latin typeface="+mn-lt"/>
                <a:ea typeface="+mn-ea"/>
              </a:rPr>
              <a:t>1.</a:t>
            </a:r>
            <a:r>
              <a:rPr lang="zh-CN" altLang="en-US" sz="1600" b="1" kern="0" dirty="0">
                <a:solidFill>
                  <a:srgbClr val="C00000"/>
                </a:solidFill>
                <a:latin typeface="+mn-lt"/>
                <a:ea typeface="+mn-ea"/>
              </a:rPr>
              <a:t>频段</a:t>
            </a:r>
            <a:r>
              <a:rPr lang="en-US" altLang="zh-CN" sz="1600" b="1" kern="0" dirty="0">
                <a:solidFill>
                  <a:srgbClr val="C00000"/>
                </a:solidFill>
                <a:latin typeface="+mn-lt"/>
                <a:ea typeface="+mn-ea"/>
              </a:rPr>
              <a:t>Ⅰ</a:t>
            </a:r>
            <a:r>
              <a:rPr lang="zh-CN" altLang="en-US" sz="1600" b="1" kern="0" dirty="0">
                <a:solidFill>
                  <a:srgbClr val="C00000"/>
                </a:solidFill>
                <a:latin typeface="+mn-lt"/>
                <a:ea typeface="+mn-ea"/>
              </a:rPr>
              <a:t>：环形天线；</a:t>
            </a:r>
          </a:p>
          <a:p>
            <a:pPr marL="342900" indent="-342900">
              <a:spcBef>
                <a:spcPct val="20000"/>
              </a:spcBef>
              <a:defRPr/>
            </a:pPr>
            <a:r>
              <a:rPr lang="en-US" altLang="zh-CN" sz="1600" b="1" kern="0" dirty="0">
                <a:solidFill>
                  <a:srgbClr val="C00000"/>
                </a:solidFill>
                <a:latin typeface="+mn-lt"/>
                <a:ea typeface="+mn-ea"/>
              </a:rPr>
              <a:t>2.</a:t>
            </a:r>
            <a:r>
              <a:rPr lang="zh-CN" altLang="en-US" sz="1600" b="1" kern="0" dirty="0">
                <a:solidFill>
                  <a:srgbClr val="C00000"/>
                </a:solidFill>
                <a:latin typeface="+mn-lt"/>
                <a:ea typeface="+mn-ea"/>
              </a:rPr>
              <a:t>频段</a:t>
            </a:r>
            <a:r>
              <a:rPr lang="en-US" altLang="zh-CN" sz="1600" b="1" kern="0" dirty="0">
                <a:solidFill>
                  <a:srgbClr val="C00000"/>
                </a:solidFill>
                <a:latin typeface="+mn-lt"/>
                <a:ea typeface="+mn-ea"/>
              </a:rPr>
              <a:t>Ⅱ</a:t>
            </a:r>
            <a:r>
              <a:rPr lang="zh-CN" altLang="en-US" sz="1600" b="1" kern="0" dirty="0">
                <a:solidFill>
                  <a:srgbClr val="C00000"/>
                </a:solidFill>
                <a:latin typeface="+mn-lt"/>
                <a:ea typeface="+mn-ea"/>
              </a:rPr>
              <a:t>：偶极子天线；</a:t>
            </a:r>
          </a:p>
          <a:p>
            <a:pPr marL="342900" indent="-342900">
              <a:spcBef>
                <a:spcPct val="20000"/>
              </a:spcBef>
              <a:defRPr/>
            </a:pPr>
            <a:r>
              <a:rPr lang="en-US" altLang="zh-CN" sz="1600" b="1" kern="0" dirty="0">
                <a:solidFill>
                  <a:srgbClr val="C00000"/>
                </a:solidFill>
                <a:latin typeface="+mn-lt"/>
                <a:ea typeface="+mn-ea"/>
              </a:rPr>
              <a:t>3.</a:t>
            </a:r>
            <a:r>
              <a:rPr lang="zh-CN" altLang="en-US" sz="1600" b="1" kern="0" dirty="0">
                <a:solidFill>
                  <a:srgbClr val="C00000"/>
                </a:solidFill>
                <a:latin typeface="+mn-lt"/>
                <a:ea typeface="+mn-ea"/>
              </a:rPr>
              <a:t>频段</a:t>
            </a:r>
            <a:r>
              <a:rPr lang="en-US" altLang="zh-CN" sz="1600" b="1" kern="0" dirty="0">
                <a:solidFill>
                  <a:srgbClr val="C00000"/>
                </a:solidFill>
                <a:latin typeface="+mn-lt"/>
                <a:ea typeface="+mn-ea"/>
              </a:rPr>
              <a:t>Ⅲ</a:t>
            </a:r>
            <a:r>
              <a:rPr lang="zh-CN" altLang="en-US" sz="1600" b="1" kern="0" dirty="0">
                <a:solidFill>
                  <a:srgbClr val="C00000"/>
                </a:solidFill>
                <a:latin typeface="+mn-lt"/>
                <a:ea typeface="+mn-ea"/>
              </a:rPr>
              <a:t>：微波喇叭（馈源）及其等效天线。</a:t>
            </a:r>
          </a:p>
        </p:txBody>
      </p:sp>
      <p:cxnSp>
        <p:nvCxnSpPr>
          <p:cNvPr id="9" name="直接连接符 8"/>
          <p:cNvCxnSpPr/>
          <p:nvPr/>
        </p:nvCxnSpPr>
        <p:spPr>
          <a:xfrm>
            <a:off x="1285875" y="1928813"/>
            <a:ext cx="1500188"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214438" y="2428875"/>
            <a:ext cx="17145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28625" y="1857375"/>
            <a:ext cx="5000625" cy="533400"/>
          </a:xfrm>
        </p:spPr>
        <p:txBody>
          <a:bodyPr/>
          <a:lstStyle/>
          <a:p>
            <a:pPr eaLnBrk="1" hangingPunct="1">
              <a:lnSpc>
                <a:spcPct val="90000"/>
              </a:lnSpc>
              <a:buFontTx/>
              <a:buNone/>
            </a:pPr>
            <a:r>
              <a:rPr lang="zh-CN" altLang="en-US" sz="2000" b="1" smtClean="0">
                <a:solidFill>
                  <a:srgbClr val="0070C0"/>
                </a:solidFill>
              </a:rPr>
              <a:t>在频段</a:t>
            </a:r>
            <a:r>
              <a:rPr lang="en-US" altLang="zh-CN" sz="2000" b="1" smtClean="0">
                <a:solidFill>
                  <a:srgbClr val="0070C0"/>
                </a:solidFill>
              </a:rPr>
              <a:t>Ⅰ</a:t>
            </a:r>
            <a:r>
              <a:rPr lang="zh-CN" altLang="en-US" sz="2000" b="1" smtClean="0">
                <a:solidFill>
                  <a:srgbClr val="0070C0"/>
                </a:solidFill>
              </a:rPr>
              <a:t>，屏蔽效能由下式表（</a:t>
            </a:r>
            <a:r>
              <a:rPr lang="en-US" altLang="zh-CN" sz="2000" b="1" smtClean="0">
                <a:solidFill>
                  <a:srgbClr val="0070C0"/>
                </a:solidFill>
              </a:rPr>
              <a:t>dB</a:t>
            </a:r>
            <a:r>
              <a:rPr lang="zh-CN" altLang="en-US" sz="2000" b="1" smtClean="0">
                <a:solidFill>
                  <a:srgbClr val="0070C0"/>
                </a:solidFill>
              </a:rPr>
              <a:t>）</a:t>
            </a:r>
          </a:p>
        </p:txBody>
      </p:sp>
      <p:pic>
        <p:nvPicPr>
          <p:cNvPr id="48131" name="Picture 4" descr="Image1485"/>
          <p:cNvPicPr>
            <a:picLocks noChangeAspect="1" noChangeArrowheads="1"/>
          </p:cNvPicPr>
          <p:nvPr/>
        </p:nvPicPr>
        <p:blipFill>
          <a:blip r:embed="rId2">
            <a:lum bright="-72000" contrast="54000"/>
            <a:grayscl/>
            <a:biLevel thresh="50000"/>
          </a:blip>
          <a:srcRect/>
          <a:stretch>
            <a:fillRect/>
          </a:stretch>
        </p:blipFill>
        <p:spPr bwMode="auto">
          <a:xfrm>
            <a:off x="500063" y="2500313"/>
            <a:ext cx="2879725" cy="1217612"/>
          </a:xfrm>
          <a:prstGeom prst="rect">
            <a:avLst/>
          </a:prstGeom>
          <a:solidFill>
            <a:schemeClr val="accent1"/>
          </a:solidFill>
          <a:ln w="9525">
            <a:noFill/>
            <a:miter lim="800000"/>
            <a:headEnd/>
            <a:tailEnd/>
          </a:ln>
        </p:spPr>
      </p:pic>
      <p:sp>
        <p:nvSpPr>
          <p:cNvPr id="48132" name="Rectangle 5"/>
          <p:cNvSpPr>
            <a:spLocks noChangeArrowheads="1"/>
          </p:cNvSpPr>
          <p:nvPr/>
        </p:nvSpPr>
        <p:spPr bwMode="auto">
          <a:xfrm>
            <a:off x="3571875" y="2643188"/>
            <a:ext cx="5214938" cy="923925"/>
          </a:xfrm>
          <a:prstGeom prst="rect">
            <a:avLst/>
          </a:prstGeom>
          <a:noFill/>
          <a:ln w="9525" algn="ctr">
            <a:noFill/>
            <a:miter lim="800000"/>
            <a:headEnd/>
            <a:tailEnd/>
          </a:ln>
        </p:spPr>
        <p:txBody>
          <a:bodyPr lIns="270000" rIns="270000">
            <a:spAutoFit/>
          </a:bodyPr>
          <a:lstStyle/>
          <a:p>
            <a:pPr indent="-450850" fontAlgn="ctr">
              <a:tabLst>
                <a:tab pos="450850" algn="l"/>
              </a:tabLst>
            </a:pPr>
            <a:r>
              <a:rPr lang="zh-CN" altLang="en-US"/>
              <a:t>式中：</a:t>
            </a:r>
            <a:endParaRPr lang="en-US" altLang="zh-CN"/>
          </a:p>
          <a:p>
            <a:pPr indent="-450850" algn="ctr" fontAlgn="ctr">
              <a:tabLst>
                <a:tab pos="450850" algn="l"/>
              </a:tabLst>
            </a:pPr>
            <a:r>
              <a:rPr lang="en-US" altLang="zh-CN" i="1"/>
              <a:t>H</a:t>
            </a:r>
            <a:r>
              <a:rPr lang="en-US" altLang="zh-CN"/>
              <a:t>1——</a:t>
            </a:r>
            <a:r>
              <a:rPr lang="zh-CN" altLang="en-US"/>
              <a:t>无屏蔽室情况下的模拟磁场强度；</a:t>
            </a:r>
            <a:endParaRPr lang="zh-CN" altLang="en-US" i="1"/>
          </a:p>
          <a:p>
            <a:pPr indent="-450850" algn="ctr" fontAlgn="ctr">
              <a:tabLst>
                <a:tab pos="450850" algn="l"/>
              </a:tabLst>
            </a:pPr>
            <a:r>
              <a:rPr lang="en-US" altLang="zh-CN" i="1"/>
              <a:t>H</a:t>
            </a:r>
            <a:r>
              <a:rPr lang="en-US" altLang="zh-CN"/>
              <a:t>2——</a:t>
            </a:r>
            <a:r>
              <a:rPr lang="zh-CN" altLang="en-US"/>
              <a:t>屏蔽室内的磁场强度。  </a:t>
            </a:r>
          </a:p>
        </p:txBody>
      </p:sp>
      <p:sp>
        <p:nvSpPr>
          <p:cNvPr id="48133" name="Rectangle 6"/>
          <p:cNvSpPr>
            <a:spLocks noChangeArrowheads="1"/>
          </p:cNvSpPr>
          <p:nvPr/>
        </p:nvSpPr>
        <p:spPr bwMode="auto">
          <a:xfrm>
            <a:off x="357188" y="4144963"/>
            <a:ext cx="5357812" cy="366712"/>
          </a:xfrm>
          <a:prstGeom prst="rect">
            <a:avLst/>
          </a:prstGeom>
          <a:noFill/>
          <a:ln w="9525" algn="ctr">
            <a:noFill/>
            <a:miter lim="800000"/>
            <a:headEnd/>
            <a:tailEnd/>
          </a:ln>
        </p:spPr>
        <p:txBody>
          <a:bodyPr/>
          <a:lstStyle/>
          <a:p>
            <a:pPr marL="342900" indent="-342900">
              <a:lnSpc>
                <a:spcPct val="90000"/>
              </a:lnSpc>
              <a:spcBef>
                <a:spcPct val="20000"/>
              </a:spcBef>
            </a:pPr>
            <a:r>
              <a:rPr lang="zh-CN" altLang="en-US" sz="2000" b="1">
                <a:solidFill>
                  <a:srgbClr val="0070C0"/>
                </a:solidFill>
              </a:rPr>
              <a:t>在频段</a:t>
            </a:r>
            <a:r>
              <a:rPr lang="en-US" altLang="zh-CN" sz="2000" b="1">
                <a:solidFill>
                  <a:srgbClr val="0070C0"/>
                </a:solidFill>
              </a:rPr>
              <a:t>Ⅱ</a:t>
            </a:r>
            <a:r>
              <a:rPr lang="zh-CN" altLang="en-US" sz="2000" b="1">
                <a:solidFill>
                  <a:srgbClr val="0070C0"/>
                </a:solidFill>
              </a:rPr>
              <a:t>，屏蔽效能由下式表示（</a:t>
            </a:r>
            <a:r>
              <a:rPr lang="en-US" altLang="zh-CN" sz="2000" b="1">
                <a:solidFill>
                  <a:srgbClr val="0070C0"/>
                </a:solidFill>
              </a:rPr>
              <a:t>dB</a:t>
            </a:r>
            <a:r>
              <a:rPr lang="zh-CN" altLang="en-US" sz="2000" b="1">
                <a:solidFill>
                  <a:srgbClr val="0070C0"/>
                </a:solidFill>
              </a:rPr>
              <a:t>）</a:t>
            </a:r>
            <a:r>
              <a:rPr lang="zh-CN" altLang="en-US" sz="2000"/>
              <a:t> </a:t>
            </a:r>
          </a:p>
        </p:txBody>
      </p:sp>
      <p:pic>
        <p:nvPicPr>
          <p:cNvPr id="48134" name="Picture 7" descr="Image1486"/>
          <p:cNvPicPr>
            <a:picLocks noChangeAspect="1" noChangeArrowheads="1"/>
          </p:cNvPicPr>
          <p:nvPr/>
        </p:nvPicPr>
        <p:blipFill>
          <a:blip r:embed="rId3">
            <a:lum bright="-36000" contrast="-40000"/>
          </a:blip>
          <a:srcRect/>
          <a:stretch>
            <a:fillRect/>
          </a:stretch>
        </p:blipFill>
        <p:spPr bwMode="auto">
          <a:xfrm>
            <a:off x="428625" y="4859338"/>
            <a:ext cx="3600450" cy="1214437"/>
          </a:xfrm>
          <a:prstGeom prst="rect">
            <a:avLst/>
          </a:prstGeom>
          <a:noFill/>
          <a:ln w="9525">
            <a:noFill/>
            <a:miter lim="800000"/>
            <a:headEnd/>
            <a:tailEnd/>
          </a:ln>
        </p:spPr>
      </p:pic>
      <p:sp>
        <p:nvSpPr>
          <p:cNvPr id="48135" name="Rectangle 8"/>
          <p:cNvSpPr>
            <a:spLocks noChangeArrowheads="1"/>
          </p:cNvSpPr>
          <p:nvPr/>
        </p:nvSpPr>
        <p:spPr bwMode="auto">
          <a:xfrm>
            <a:off x="4214813" y="5002213"/>
            <a:ext cx="4500562" cy="922337"/>
          </a:xfrm>
          <a:prstGeom prst="rect">
            <a:avLst/>
          </a:prstGeom>
          <a:noFill/>
          <a:ln w="9525" algn="ctr">
            <a:noFill/>
            <a:miter lim="800000"/>
            <a:headEnd/>
            <a:tailEnd/>
          </a:ln>
        </p:spPr>
        <p:txBody>
          <a:bodyPr lIns="270000" rIns="270000">
            <a:spAutoFit/>
          </a:bodyPr>
          <a:lstStyle/>
          <a:p>
            <a:pPr indent="-450850" fontAlgn="ctr">
              <a:tabLst>
                <a:tab pos="450850" algn="l"/>
              </a:tabLst>
            </a:pPr>
            <a:r>
              <a:rPr lang="zh-CN" altLang="en-US"/>
              <a:t>式中：</a:t>
            </a:r>
            <a:endParaRPr lang="en-US" altLang="zh-CN"/>
          </a:p>
          <a:p>
            <a:pPr indent="-450850" algn="ctr" fontAlgn="ctr">
              <a:tabLst>
                <a:tab pos="450850" algn="l"/>
              </a:tabLst>
            </a:pPr>
            <a:r>
              <a:rPr lang="en-US" altLang="zh-CN" i="1"/>
              <a:t>E</a:t>
            </a:r>
            <a:r>
              <a:rPr lang="en-US" altLang="zh-CN"/>
              <a:t>1——</a:t>
            </a:r>
            <a:r>
              <a:rPr lang="zh-CN" altLang="en-US"/>
              <a:t>无屏蔽室情况下的模拟电场强度；</a:t>
            </a:r>
            <a:endParaRPr lang="zh-CN" altLang="en-US" i="1"/>
          </a:p>
          <a:p>
            <a:pPr indent="-450850" algn="ctr" fontAlgn="ctr">
              <a:tabLst>
                <a:tab pos="450850" algn="l"/>
              </a:tabLst>
            </a:pPr>
            <a:r>
              <a:rPr lang="en-US" altLang="zh-CN" i="1"/>
              <a:t>E</a:t>
            </a:r>
            <a:r>
              <a:rPr lang="en-US" altLang="zh-CN"/>
              <a:t>2——</a:t>
            </a:r>
            <a:r>
              <a:rPr lang="zh-CN" altLang="en-US"/>
              <a:t>屏蔽室内的电场强度。</a:t>
            </a:r>
          </a:p>
        </p:txBody>
      </p:sp>
      <p:sp>
        <p:nvSpPr>
          <p:cNvPr id="48136" name="Rectangle 5"/>
          <p:cNvSpPr>
            <a:spLocks noChangeArrowheads="1"/>
          </p:cNvSpPr>
          <p:nvPr/>
        </p:nvSpPr>
        <p:spPr bwMode="auto">
          <a:xfrm>
            <a:off x="285750" y="1071563"/>
            <a:ext cx="3429000" cy="714375"/>
          </a:xfrm>
          <a:prstGeom prst="rect">
            <a:avLst/>
          </a:prstGeom>
          <a:noFill/>
          <a:ln w="9525">
            <a:noFill/>
            <a:miter lim="800000"/>
            <a:headEnd/>
            <a:tailEnd/>
          </a:ln>
        </p:spPr>
        <p:txBody>
          <a:bodyPr anchor="ctr"/>
          <a:lstStyle/>
          <a:p>
            <a:pPr algn="ctr"/>
            <a:r>
              <a:rPr lang="en-US" altLang="zh-CN" sz="2400" b="1">
                <a:solidFill>
                  <a:srgbClr val="C00000"/>
                </a:solidFill>
                <a:latin typeface="黑体" pitchFamily="2" charset="-122"/>
                <a:ea typeface="黑体" pitchFamily="2" charset="-122"/>
              </a:rPr>
              <a:t>·10·</a:t>
            </a:r>
            <a:r>
              <a:rPr lang="zh-CN" altLang="en-US" sz="2400" b="1">
                <a:solidFill>
                  <a:srgbClr val="C00000"/>
                </a:solidFill>
                <a:latin typeface="黑体" pitchFamily="2" charset="-122"/>
                <a:ea typeface="黑体" pitchFamily="2" charset="-122"/>
              </a:rPr>
              <a:t>屏蔽效能的测量</a:t>
            </a:r>
            <a:endParaRPr lang="zh-CN" altLang="en-US" sz="2400">
              <a:solidFill>
                <a:srgbClr val="C00000"/>
              </a:solidFill>
              <a:latin typeface="黑体" pitchFamily="2" charset="-122"/>
              <a:ea typeface="黑体" pitchFamily="2" charset="-122"/>
            </a:endParaRPr>
          </a:p>
        </p:txBody>
      </p:sp>
    </p:spTree>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500063" y="1714500"/>
            <a:ext cx="8229600" cy="306388"/>
          </a:xfrm>
        </p:spPr>
        <p:txBody>
          <a:bodyPr/>
          <a:lstStyle/>
          <a:p>
            <a:pPr eaLnBrk="1" hangingPunct="1">
              <a:buFontTx/>
              <a:buNone/>
            </a:pPr>
            <a:r>
              <a:rPr lang="zh-CN" altLang="en-US" sz="2000" b="1" smtClean="0">
                <a:solidFill>
                  <a:srgbClr val="0070C0"/>
                </a:solidFill>
              </a:rPr>
              <a:t>在频段</a:t>
            </a:r>
            <a:r>
              <a:rPr lang="en-US" altLang="zh-CN" sz="2000" b="1" smtClean="0">
                <a:solidFill>
                  <a:srgbClr val="0070C0"/>
                </a:solidFill>
              </a:rPr>
              <a:t>Ⅲ</a:t>
            </a:r>
            <a:r>
              <a:rPr lang="zh-CN" altLang="en-US" sz="2000" b="1" smtClean="0">
                <a:solidFill>
                  <a:srgbClr val="0070C0"/>
                </a:solidFill>
              </a:rPr>
              <a:t>，屏蔽效能按照指示器方式的不同用下列三式之一表示： </a:t>
            </a:r>
          </a:p>
        </p:txBody>
      </p:sp>
      <p:pic>
        <p:nvPicPr>
          <p:cNvPr id="49155" name="Picture 4" descr="Image1487"/>
          <p:cNvPicPr>
            <a:picLocks noChangeAspect="1" noChangeArrowheads="1"/>
          </p:cNvPicPr>
          <p:nvPr/>
        </p:nvPicPr>
        <p:blipFill>
          <a:blip r:embed="rId2">
            <a:lum bright="-60000"/>
          </a:blip>
          <a:srcRect/>
          <a:stretch>
            <a:fillRect/>
          </a:stretch>
        </p:blipFill>
        <p:spPr bwMode="auto">
          <a:xfrm>
            <a:off x="642938" y="2214563"/>
            <a:ext cx="2714625" cy="1128712"/>
          </a:xfrm>
          <a:prstGeom prst="rect">
            <a:avLst/>
          </a:prstGeom>
          <a:noFill/>
          <a:ln w="9525">
            <a:noFill/>
            <a:miter lim="800000"/>
            <a:headEnd/>
            <a:tailEnd/>
          </a:ln>
        </p:spPr>
      </p:pic>
      <p:pic>
        <p:nvPicPr>
          <p:cNvPr id="49156" name="Picture 5" descr="Image1488"/>
          <p:cNvPicPr>
            <a:picLocks noChangeAspect="1" noChangeArrowheads="1"/>
          </p:cNvPicPr>
          <p:nvPr/>
        </p:nvPicPr>
        <p:blipFill>
          <a:blip r:embed="rId3">
            <a:lum bright="-48000"/>
          </a:blip>
          <a:srcRect/>
          <a:stretch>
            <a:fillRect/>
          </a:stretch>
        </p:blipFill>
        <p:spPr bwMode="auto">
          <a:xfrm>
            <a:off x="642938" y="3644900"/>
            <a:ext cx="2700337" cy="1190625"/>
          </a:xfrm>
          <a:prstGeom prst="rect">
            <a:avLst/>
          </a:prstGeom>
          <a:noFill/>
          <a:ln w="9525">
            <a:noFill/>
            <a:miter lim="800000"/>
            <a:headEnd/>
            <a:tailEnd/>
          </a:ln>
        </p:spPr>
      </p:pic>
      <p:pic>
        <p:nvPicPr>
          <p:cNvPr id="49157" name="Picture 6" descr="Image1489"/>
          <p:cNvPicPr>
            <a:picLocks noChangeAspect="1" noChangeArrowheads="1"/>
          </p:cNvPicPr>
          <p:nvPr/>
        </p:nvPicPr>
        <p:blipFill>
          <a:blip r:embed="rId4">
            <a:lum bright="-18000" contrast="-40000"/>
          </a:blip>
          <a:srcRect/>
          <a:stretch>
            <a:fillRect/>
          </a:stretch>
        </p:blipFill>
        <p:spPr bwMode="auto">
          <a:xfrm>
            <a:off x="642938" y="5216525"/>
            <a:ext cx="2786062" cy="1143000"/>
          </a:xfrm>
          <a:prstGeom prst="rect">
            <a:avLst/>
          </a:prstGeom>
          <a:noFill/>
          <a:ln w="9525">
            <a:noFill/>
            <a:miter lim="800000"/>
            <a:headEnd/>
            <a:tailEnd/>
          </a:ln>
        </p:spPr>
      </p:pic>
      <p:sp>
        <p:nvSpPr>
          <p:cNvPr id="49158" name="Rectangle 7"/>
          <p:cNvSpPr>
            <a:spLocks noChangeArrowheads="1"/>
          </p:cNvSpPr>
          <p:nvPr/>
        </p:nvSpPr>
        <p:spPr bwMode="auto">
          <a:xfrm>
            <a:off x="3143250" y="2428875"/>
            <a:ext cx="5745163" cy="642938"/>
          </a:xfrm>
          <a:prstGeom prst="rect">
            <a:avLst/>
          </a:prstGeom>
          <a:noFill/>
          <a:ln w="9525" algn="ctr">
            <a:noFill/>
            <a:miter lim="800000"/>
            <a:headEnd/>
            <a:tailEnd/>
          </a:ln>
        </p:spPr>
        <p:txBody>
          <a:bodyPr lIns="270000" rIns="270000" anchor="ctr">
            <a:spAutoFit/>
          </a:bodyPr>
          <a:lstStyle/>
          <a:p>
            <a:pPr algn="ctr" fontAlgn="ctr"/>
            <a:r>
              <a:rPr kumimoji="1" lang="zh-CN" altLang="en-US"/>
              <a:t>式中：</a:t>
            </a:r>
            <a:r>
              <a:rPr kumimoji="1" lang="en-US" altLang="zh-CN" i="1"/>
              <a:t>P</a:t>
            </a:r>
            <a:r>
              <a:rPr kumimoji="1" lang="en-US" altLang="zh-CN"/>
              <a:t>1——</a:t>
            </a:r>
            <a:r>
              <a:rPr kumimoji="1" lang="zh-CN" altLang="en-US"/>
              <a:t>无屏蔽室情况下测得的模拟场功率；</a:t>
            </a:r>
            <a:endParaRPr kumimoji="1" lang="zh-CN" altLang="en-US" i="1"/>
          </a:p>
          <a:p>
            <a:pPr algn="ctr" fontAlgn="ctr"/>
            <a:r>
              <a:rPr kumimoji="1" lang="en-US" altLang="zh-CN" i="1"/>
              <a:t>P</a:t>
            </a:r>
            <a:r>
              <a:rPr kumimoji="1" lang="en-US" altLang="zh-CN"/>
              <a:t>2——</a:t>
            </a:r>
            <a:r>
              <a:rPr kumimoji="1" lang="zh-CN" altLang="en-US"/>
              <a:t>屏蔽室内测得的功率。 </a:t>
            </a:r>
          </a:p>
        </p:txBody>
      </p:sp>
      <p:sp>
        <p:nvSpPr>
          <p:cNvPr id="49159" name="Rectangle 9"/>
          <p:cNvSpPr>
            <a:spLocks noChangeArrowheads="1"/>
          </p:cNvSpPr>
          <p:nvPr/>
        </p:nvSpPr>
        <p:spPr bwMode="auto">
          <a:xfrm>
            <a:off x="3714750" y="5145088"/>
            <a:ext cx="5143500" cy="1200150"/>
          </a:xfrm>
          <a:prstGeom prst="rect">
            <a:avLst/>
          </a:prstGeom>
          <a:noFill/>
          <a:ln w="9525" algn="ctr">
            <a:noFill/>
            <a:miter lim="800000"/>
            <a:headEnd/>
            <a:tailEnd/>
          </a:ln>
        </p:spPr>
        <p:txBody>
          <a:bodyPr lIns="270000" rIns="270000" anchor="ctr">
            <a:spAutoFit/>
          </a:bodyPr>
          <a:lstStyle/>
          <a:p>
            <a:pPr fontAlgn="ctr"/>
            <a:r>
              <a:rPr kumimoji="1" lang="zh-CN" altLang="en-US"/>
              <a:t>式中：</a:t>
            </a:r>
            <a:r>
              <a:rPr kumimoji="1" lang="en-US" altLang="zh-CN" i="1"/>
              <a:t>A</a:t>
            </a:r>
            <a:r>
              <a:rPr kumimoji="1" lang="en-US" altLang="zh-CN"/>
              <a:t>1——</a:t>
            </a:r>
            <a:r>
              <a:rPr kumimoji="1" lang="zh-CN" altLang="en-US"/>
              <a:t>无屏蔽室情况下，在模拟场中检测仪器输出为某一值时的衰减器读数，</a:t>
            </a:r>
            <a:r>
              <a:rPr kumimoji="1" lang="en-US" altLang="zh-CN"/>
              <a:t>dB</a:t>
            </a:r>
            <a:r>
              <a:rPr kumimoji="1" lang="zh-CN" altLang="en-US"/>
              <a:t>；</a:t>
            </a:r>
            <a:endParaRPr kumimoji="1" lang="zh-CN" altLang="en-US" i="1"/>
          </a:p>
          <a:p>
            <a:pPr fontAlgn="ctr"/>
            <a:r>
              <a:rPr kumimoji="1" lang="en-US" altLang="zh-CN" i="1"/>
              <a:t>A</a:t>
            </a:r>
            <a:r>
              <a:rPr kumimoji="1" lang="en-US" altLang="zh-CN"/>
              <a:t>2——</a:t>
            </a:r>
            <a:r>
              <a:rPr kumimoji="1" lang="zh-CN" altLang="en-US"/>
              <a:t>屏蔽室内，检测仪器输出保持不变时衰减器的读数，</a:t>
            </a:r>
            <a:r>
              <a:rPr kumimoji="1" lang="en-US" altLang="zh-CN"/>
              <a:t>dB</a:t>
            </a:r>
            <a:r>
              <a:rPr kumimoji="1" lang="zh-CN" altLang="en-US"/>
              <a:t>。 </a:t>
            </a:r>
          </a:p>
        </p:txBody>
      </p:sp>
      <p:sp>
        <p:nvSpPr>
          <p:cNvPr id="49160" name="Rectangle 8"/>
          <p:cNvSpPr>
            <a:spLocks noChangeArrowheads="1"/>
          </p:cNvSpPr>
          <p:nvPr/>
        </p:nvSpPr>
        <p:spPr bwMode="auto">
          <a:xfrm>
            <a:off x="3357563" y="3930650"/>
            <a:ext cx="5480050" cy="641350"/>
          </a:xfrm>
          <a:prstGeom prst="rect">
            <a:avLst/>
          </a:prstGeom>
          <a:noFill/>
          <a:ln w="9525" algn="ctr">
            <a:noFill/>
            <a:miter lim="800000"/>
            <a:headEnd/>
            <a:tailEnd/>
          </a:ln>
        </p:spPr>
        <p:txBody>
          <a:bodyPr lIns="270000" rIns="270000">
            <a:spAutoFit/>
          </a:bodyPr>
          <a:lstStyle/>
          <a:p>
            <a:pPr indent="-450850" algn="ctr" fontAlgn="ctr">
              <a:tabLst>
                <a:tab pos="450850" algn="l"/>
              </a:tabLst>
            </a:pPr>
            <a:r>
              <a:rPr lang="zh-CN" altLang="en-US"/>
              <a:t>式中：</a:t>
            </a:r>
            <a:r>
              <a:rPr lang="en-US" altLang="zh-CN" i="1"/>
              <a:t>E</a:t>
            </a:r>
            <a:r>
              <a:rPr lang="en-US" altLang="zh-CN"/>
              <a:t>1——</a:t>
            </a:r>
            <a:r>
              <a:rPr lang="zh-CN" altLang="en-US"/>
              <a:t>无屏蔽室情况下的模拟电场强度；</a:t>
            </a:r>
            <a:endParaRPr lang="zh-CN" altLang="en-US" i="1"/>
          </a:p>
          <a:p>
            <a:pPr indent="-450850" algn="ctr" fontAlgn="ctr">
              <a:tabLst>
                <a:tab pos="450850" algn="l"/>
              </a:tabLst>
            </a:pPr>
            <a:r>
              <a:rPr lang="en-US" altLang="zh-CN" i="1"/>
              <a:t>E</a:t>
            </a:r>
            <a:r>
              <a:rPr lang="en-US" altLang="zh-CN"/>
              <a:t>2——</a:t>
            </a:r>
            <a:r>
              <a:rPr lang="zh-CN" altLang="en-US"/>
              <a:t>屏蔽室内的电场强度。</a:t>
            </a:r>
          </a:p>
        </p:txBody>
      </p:sp>
      <p:sp>
        <p:nvSpPr>
          <p:cNvPr id="49161" name="Rectangle 5"/>
          <p:cNvSpPr>
            <a:spLocks noChangeArrowheads="1"/>
          </p:cNvSpPr>
          <p:nvPr/>
        </p:nvSpPr>
        <p:spPr bwMode="auto">
          <a:xfrm>
            <a:off x="285750" y="1000125"/>
            <a:ext cx="4000500" cy="714375"/>
          </a:xfrm>
          <a:prstGeom prst="rect">
            <a:avLst/>
          </a:prstGeom>
          <a:noFill/>
          <a:ln w="9525">
            <a:noFill/>
            <a:miter lim="800000"/>
            <a:headEnd/>
            <a:tailEnd/>
          </a:ln>
        </p:spPr>
        <p:txBody>
          <a:bodyPr anchor="ctr"/>
          <a:lstStyle/>
          <a:p>
            <a:pPr algn="ctr"/>
            <a:r>
              <a:rPr lang="en-US" altLang="zh-CN" sz="2400" b="1">
                <a:solidFill>
                  <a:srgbClr val="C00000"/>
                </a:solidFill>
                <a:latin typeface="黑体" pitchFamily="2" charset="-122"/>
                <a:ea typeface="黑体" pitchFamily="2" charset="-122"/>
              </a:rPr>
              <a:t>·10·</a:t>
            </a:r>
            <a:r>
              <a:rPr lang="zh-CN" altLang="en-US" sz="2400" b="1">
                <a:solidFill>
                  <a:srgbClr val="C00000"/>
                </a:solidFill>
                <a:latin typeface="黑体" pitchFamily="2" charset="-122"/>
                <a:ea typeface="黑体" pitchFamily="2" charset="-122"/>
              </a:rPr>
              <a:t>屏蔽效能的测量方法</a:t>
            </a:r>
            <a:endParaRPr lang="zh-CN" altLang="en-US" sz="2400">
              <a:solidFill>
                <a:srgbClr val="C00000"/>
              </a:solidFill>
              <a:latin typeface="黑体" pitchFamily="2" charset="-122"/>
              <a:ea typeface="黑体" pitchFamily="2" charset="-122"/>
            </a:endParaRPr>
          </a:p>
        </p:txBody>
      </p:sp>
    </p:spTree>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71500" y="1357313"/>
            <a:ext cx="4500563" cy="547687"/>
          </a:xfrm>
        </p:spPr>
        <p:txBody>
          <a:bodyPr/>
          <a:lstStyle/>
          <a:p>
            <a:pPr eaLnBrk="1" hangingPunct="1"/>
            <a:r>
              <a:rPr lang="en-US" altLang="zh-CN" sz="2800" b="1" smtClean="0">
                <a:solidFill>
                  <a:srgbClr val="C00000"/>
                </a:solidFill>
                <a:latin typeface="黑体" pitchFamily="2" charset="-122"/>
                <a:ea typeface="黑体" pitchFamily="2" charset="-122"/>
              </a:rPr>
              <a:t>·</a:t>
            </a:r>
            <a:r>
              <a:rPr lang="zh-CN" altLang="en-US" sz="2800" b="1" smtClean="0">
                <a:solidFill>
                  <a:srgbClr val="C00000"/>
                </a:solidFill>
                <a:latin typeface="黑体" pitchFamily="2" charset="-122"/>
                <a:ea typeface="黑体" pitchFamily="2" charset="-122"/>
              </a:rPr>
              <a:t>对测量仪器的基本要求</a:t>
            </a:r>
          </a:p>
        </p:txBody>
      </p:sp>
      <p:sp>
        <p:nvSpPr>
          <p:cNvPr id="714755" name="Rectangle 3"/>
          <p:cNvSpPr>
            <a:spLocks noGrp="1" noChangeArrowheads="1"/>
          </p:cNvSpPr>
          <p:nvPr>
            <p:ph type="body" idx="1"/>
          </p:nvPr>
        </p:nvSpPr>
        <p:spPr>
          <a:xfrm>
            <a:off x="642938" y="2071688"/>
            <a:ext cx="7786687" cy="3216275"/>
          </a:xfrm>
        </p:spPr>
        <p:txBody>
          <a:bodyPr/>
          <a:lstStyle/>
          <a:p>
            <a:pPr marL="0" indent="0" eaLnBrk="1" hangingPunct="1">
              <a:lnSpc>
                <a:spcPts val="3400"/>
              </a:lnSpc>
              <a:spcBef>
                <a:spcPts val="0"/>
              </a:spcBef>
              <a:buFontTx/>
              <a:buNone/>
              <a:defRPr/>
            </a:pPr>
            <a:r>
              <a:rPr lang="en-US" altLang="zh-CN" sz="2000" b="1" dirty="0" smtClean="0">
                <a:latin typeface="宋体" pitchFamily="2" charset="-122"/>
              </a:rPr>
              <a:t>    1</a:t>
            </a:r>
            <a:r>
              <a:rPr lang="zh-CN" altLang="en-US" sz="2000" b="1" dirty="0" smtClean="0">
                <a:latin typeface="+mj-ea"/>
                <a:ea typeface="+mj-ea"/>
              </a:rPr>
              <a:t>、应报当地人民政府计量行政部门备案，并向其指定的计量检定机构申请周期检定。</a:t>
            </a:r>
          </a:p>
          <a:p>
            <a:pPr marL="0" indent="0" eaLnBrk="1" hangingPunct="1">
              <a:lnSpc>
                <a:spcPts val="3400"/>
              </a:lnSpc>
              <a:spcBef>
                <a:spcPts val="0"/>
              </a:spcBef>
              <a:buFontTx/>
              <a:buNone/>
              <a:defRPr/>
            </a:pPr>
            <a:r>
              <a:rPr lang="en-US" altLang="zh-CN" sz="2000" b="1" dirty="0" smtClean="0">
                <a:latin typeface="+mj-ea"/>
                <a:ea typeface="+mj-ea"/>
              </a:rPr>
              <a:t>    2</a:t>
            </a:r>
            <a:r>
              <a:rPr lang="zh-CN" altLang="en-US" sz="2000" b="1" dirty="0" smtClean="0">
                <a:latin typeface="+mj-ea"/>
                <a:ea typeface="+mj-ea"/>
              </a:rPr>
              <a:t>、凡属自校器具必须按时校正方可使用，并指定专人负责制订自校周期表。自校合格仪器、量具贴上绿色合格标志，填写自校人及使用日期。</a:t>
            </a:r>
          </a:p>
          <a:p>
            <a:pPr marL="0" indent="0" eaLnBrk="1" hangingPunct="1">
              <a:lnSpc>
                <a:spcPts val="3400"/>
              </a:lnSpc>
              <a:spcBef>
                <a:spcPts val="0"/>
              </a:spcBef>
              <a:buFontTx/>
              <a:buNone/>
              <a:defRPr/>
            </a:pPr>
            <a:r>
              <a:rPr lang="en-US" altLang="zh-CN" sz="2000" b="1" dirty="0" smtClean="0">
                <a:latin typeface="+mj-ea"/>
                <a:ea typeface="+mj-ea"/>
              </a:rPr>
              <a:t>    3</a:t>
            </a:r>
            <a:r>
              <a:rPr lang="zh-CN" altLang="en-US" sz="2000" b="1" dirty="0" smtClean="0">
                <a:latin typeface="+mj-ea"/>
                <a:ea typeface="+mj-ea"/>
              </a:rPr>
              <a:t>、检测工作所需的仪器由质量负责人检查其性能状况，必须完好方可使用。 </a:t>
            </a:r>
          </a:p>
        </p:txBody>
      </p:sp>
    </p:spTree>
  </p:cSld>
  <p:clrMapOvr>
    <a:masterClrMapping/>
  </p:clrMapOvr>
  <p:transition>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85750" y="1071563"/>
            <a:ext cx="757237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a:solidFill>
                  <a:srgbClr val="FF0000"/>
                </a:solidFill>
                <a:latin typeface="黑体" pitchFamily="2" charset="-122"/>
                <a:ea typeface="黑体" pitchFamily="2" charset="-122"/>
              </a:rPr>
              <a:t>  </a:t>
            </a: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51203" name="TextBox 4"/>
          <p:cNvSpPr txBox="1">
            <a:spLocks noChangeArrowheads="1"/>
          </p:cNvSpPr>
          <p:nvPr/>
        </p:nvSpPr>
        <p:spPr bwMode="auto">
          <a:xfrm>
            <a:off x="1357313" y="1714500"/>
            <a:ext cx="5087937" cy="400050"/>
          </a:xfrm>
          <a:prstGeom prst="rect">
            <a:avLst/>
          </a:prstGeom>
          <a:noFill/>
          <a:ln w="9525">
            <a:noFill/>
            <a:miter lim="800000"/>
            <a:headEnd/>
            <a:tailEnd/>
          </a:ln>
        </p:spPr>
        <p:txBody>
          <a:bodyPr wrap="none">
            <a:spAutoFit/>
          </a:bodyPr>
          <a:lstStyle/>
          <a:p>
            <a:r>
              <a:rPr lang="zh-CN" altLang="en-US" sz="2000" b="1">
                <a:solidFill>
                  <a:srgbClr val="0070C0"/>
                </a:solidFill>
              </a:rPr>
              <a:t>（一）、防雷装置检测涉及内容及检测周期</a:t>
            </a:r>
          </a:p>
        </p:txBody>
      </p:sp>
      <p:sp>
        <p:nvSpPr>
          <p:cNvPr id="6" name="TextBox 5"/>
          <p:cNvSpPr txBox="1"/>
          <p:nvPr/>
        </p:nvSpPr>
        <p:spPr>
          <a:xfrm>
            <a:off x="1428750" y="2214563"/>
            <a:ext cx="6286500" cy="1323975"/>
          </a:xfrm>
          <a:prstGeom prst="rect">
            <a:avLst/>
          </a:prstGeom>
          <a:noFill/>
        </p:spPr>
        <p:txBody>
          <a:bodyPr>
            <a:spAutoFit/>
          </a:bodyPr>
          <a:lstStyle/>
          <a:p>
            <a:pPr>
              <a:lnSpc>
                <a:spcPts val="3200"/>
              </a:lnSpc>
              <a:defRPr/>
            </a:pPr>
            <a:r>
              <a:rPr lang="en-US" altLang="zh-CN" sz="2000" b="1" dirty="0">
                <a:latin typeface="+mj-ea"/>
                <a:ea typeface="+mj-ea"/>
              </a:rPr>
              <a:t>1.</a:t>
            </a:r>
            <a:r>
              <a:rPr lang="zh-CN" altLang="en-US" sz="2000" b="1" dirty="0">
                <a:latin typeface="+mj-ea"/>
                <a:ea typeface="+mj-ea"/>
              </a:rPr>
              <a:t>建筑物的防雷分类；</a:t>
            </a:r>
            <a:r>
              <a:rPr lang="en-US" altLang="zh-CN" sz="2000" b="1" dirty="0">
                <a:latin typeface="+mj-ea"/>
                <a:ea typeface="+mj-ea"/>
              </a:rPr>
              <a:t>2.</a:t>
            </a:r>
            <a:r>
              <a:rPr lang="zh-CN" altLang="en-US" sz="2000" b="1" dirty="0">
                <a:latin typeface="+mj-ea"/>
                <a:ea typeface="+mj-ea"/>
              </a:rPr>
              <a:t>接闪器；</a:t>
            </a:r>
            <a:r>
              <a:rPr lang="en-US" altLang="zh-CN" sz="2000" b="1" dirty="0">
                <a:latin typeface="+mj-ea"/>
                <a:ea typeface="+mj-ea"/>
              </a:rPr>
              <a:t>3.</a:t>
            </a:r>
            <a:r>
              <a:rPr lang="zh-CN" altLang="en-US" sz="2000" b="1" dirty="0">
                <a:latin typeface="+mj-ea"/>
                <a:ea typeface="+mj-ea"/>
              </a:rPr>
              <a:t>引下线；</a:t>
            </a:r>
          </a:p>
          <a:p>
            <a:pPr>
              <a:lnSpc>
                <a:spcPts val="3200"/>
              </a:lnSpc>
              <a:defRPr/>
            </a:pPr>
            <a:r>
              <a:rPr lang="en-US" altLang="zh-CN" sz="2000" b="1" dirty="0">
                <a:latin typeface="+mj-ea"/>
                <a:ea typeface="+mj-ea"/>
              </a:rPr>
              <a:t>4.</a:t>
            </a:r>
            <a:r>
              <a:rPr lang="zh-CN" altLang="en-US" sz="2000" b="1" dirty="0">
                <a:latin typeface="+mj-ea"/>
                <a:ea typeface="+mj-ea"/>
              </a:rPr>
              <a:t>接地装置；</a:t>
            </a:r>
            <a:r>
              <a:rPr lang="en-US" sz="2000" b="1" dirty="0">
                <a:latin typeface="+mj-ea"/>
                <a:ea typeface="+mj-ea"/>
              </a:rPr>
              <a:t>5. </a:t>
            </a:r>
            <a:r>
              <a:rPr lang="zh-CN" altLang="en-US" sz="2000" b="1" dirty="0">
                <a:latin typeface="+mj-ea"/>
                <a:ea typeface="+mj-ea"/>
              </a:rPr>
              <a:t>雷电防护区的划分；</a:t>
            </a:r>
            <a:r>
              <a:rPr lang="en-US" altLang="zh-CN" sz="2000" b="1" dirty="0">
                <a:latin typeface="+mj-ea"/>
                <a:ea typeface="+mj-ea"/>
              </a:rPr>
              <a:t>6.</a:t>
            </a:r>
            <a:r>
              <a:rPr lang="zh-CN" altLang="en-US" sz="2000" b="1" dirty="0">
                <a:latin typeface="+mj-ea"/>
                <a:ea typeface="+mj-ea"/>
              </a:rPr>
              <a:t>电磁屏蔽；</a:t>
            </a:r>
          </a:p>
          <a:p>
            <a:pPr>
              <a:lnSpc>
                <a:spcPts val="3200"/>
              </a:lnSpc>
              <a:defRPr/>
            </a:pPr>
            <a:r>
              <a:rPr lang="en-US" altLang="zh-CN" sz="2000" b="1" dirty="0">
                <a:latin typeface="+mj-ea"/>
                <a:ea typeface="+mj-ea"/>
              </a:rPr>
              <a:t>7.</a:t>
            </a:r>
            <a:r>
              <a:rPr lang="zh-CN" altLang="en-US" sz="2000" b="1" dirty="0">
                <a:latin typeface="+mj-ea"/>
                <a:ea typeface="+mj-ea"/>
              </a:rPr>
              <a:t>等电位连接；</a:t>
            </a:r>
            <a:r>
              <a:rPr lang="en-US" altLang="zh-CN" sz="2000" b="1" dirty="0">
                <a:latin typeface="+mj-ea"/>
                <a:ea typeface="+mj-ea"/>
              </a:rPr>
              <a:t>8.</a:t>
            </a:r>
            <a:r>
              <a:rPr lang="zh-CN" altLang="en-US" sz="2000" b="1" dirty="0">
                <a:latin typeface="+mj-ea"/>
                <a:ea typeface="+mj-ea"/>
              </a:rPr>
              <a:t>电涌保护器</a:t>
            </a:r>
            <a:r>
              <a:rPr lang="en-US" sz="2000" b="1" dirty="0">
                <a:latin typeface="+mj-ea"/>
                <a:ea typeface="+mj-ea"/>
              </a:rPr>
              <a:t>(SPD)</a:t>
            </a:r>
            <a:r>
              <a:rPr lang="zh-CN" altLang="en-US" sz="2000" b="1" dirty="0">
                <a:latin typeface="+mj-ea"/>
                <a:ea typeface="+mj-ea"/>
              </a:rPr>
              <a:t>。</a:t>
            </a:r>
            <a:r>
              <a:rPr lang="en-US" sz="2000" b="1" dirty="0">
                <a:latin typeface="+mj-ea"/>
                <a:ea typeface="+mj-ea"/>
              </a:rPr>
              <a:t> </a:t>
            </a:r>
            <a:endParaRPr lang="zh-CN" altLang="en-US" sz="2000" b="1" dirty="0">
              <a:latin typeface="+mj-ea"/>
              <a:ea typeface="+mj-ea"/>
            </a:endParaRPr>
          </a:p>
        </p:txBody>
      </p:sp>
      <p:pic>
        <p:nvPicPr>
          <p:cNvPr id="51205" name="图片 6" descr="jczq.jpg"/>
          <p:cNvPicPr>
            <a:picLocks noChangeAspect="1"/>
          </p:cNvPicPr>
          <p:nvPr/>
        </p:nvPicPr>
        <p:blipFill>
          <a:blip r:embed="rId2"/>
          <a:srcRect/>
          <a:stretch>
            <a:fillRect/>
          </a:stretch>
        </p:blipFill>
        <p:spPr bwMode="auto">
          <a:xfrm>
            <a:off x="1214438" y="3643313"/>
            <a:ext cx="6786562" cy="247808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857250" y="1179513"/>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6" name="TextBox 5"/>
          <p:cNvSpPr txBox="1"/>
          <p:nvPr/>
        </p:nvSpPr>
        <p:spPr>
          <a:xfrm>
            <a:off x="1000125" y="1857375"/>
            <a:ext cx="7143750" cy="4594225"/>
          </a:xfrm>
          <a:prstGeom prst="rect">
            <a:avLst/>
          </a:prstGeom>
          <a:noFill/>
        </p:spPr>
        <p:txBody>
          <a:bodyPr>
            <a:spAutoFit/>
          </a:bodyPr>
          <a:lstStyle/>
          <a:p>
            <a:pPr>
              <a:lnSpc>
                <a:spcPts val="3900"/>
              </a:lnSpc>
              <a:defRPr/>
            </a:pPr>
            <a:r>
              <a:rPr lang="en-US" altLang="zh-CN" sz="2000" b="1" dirty="0">
                <a:latin typeface="+mj-ea"/>
                <a:ea typeface="+mj-ea"/>
              </a:rPr>
              <a:t>4.1</a:t>
            </a:r>
            <a:r>
              <a:rPr lang="en-US" altLang="zh-CN" sz="2000" dirty="0">
                <a:latin typeface="+mj-ea"/>
                <a:ea typeface="+mj-ea"/>
              </a:rPr>
              <a:t> </a:t>
            </a:r>
            <a:r>
              <a:rPr lang="zh-CN" altLang="en-US" sz="2000" b="1" u="sng" dirty="0">
                <a:latin typeface="+mj-ea"/>
                <a:ea typeface="+mj-ea"/>
              </a:rPr>
              <a:t>在进行检测前，首先要对防雷装置的建筑物进行</a:t>
            </a:r>
            <a:r>
              <a:rPr lang="zh-CN" altLang="en-US" sz="2000" b="1" u="sng" dirty="0">
                <a:solidFill>
                  <a:srgbClr val="C00000"/>
                </a:solidFill>
                <a:latin typeface="+mj-ea"/>
                <a:ea typeface="+mj-ea"/>
              </a:rPr>
              <a:t>防雷分类</a:t>
            </a:r>
            <a:r>
              <a:rPr lang="zh-CN" altLang="en-US" sz="2000" b="1" dirty="0">
                <a:latin typeface="+mj-ea"/>
                <a:ea typeface="+mj-ea"/>
              </a:rPr>
              <a:t>，分类应按</a:t>
            </a:r>
            <a:r>
              <a:rPr lang="en-US" sz="2000" b="1" dirty="0">
                <a:latin typeface="+mj-ea"/>
                <a:ea typeface="+mj-ea"/>
              </a:rPr>
              <a:t>GB50057</a:t>
            </a:r>
            <a:r>
              <a:rPr lang="en-US" altLang="zh-CN" sz="2000" b="1" dirty="0">
                <a:latin typeface="+mj-ea"/>
                <a:ea typeface="+mj-ea"/>
              </a:rPr>
              <a:t>—</a:t>
            </a:r>
            <a:r>
              <a:rPr lang="en-US" sz="2000" b="1" dirty="0">
                <a:latin typeface="+mj-ea"/>
                <a:ea typeface="+mj-ea"/>
              </a:rPr>
              <a:t>2010</a:t>
            </a:r>
            <a:r>
              <a:rPr lang="zh-CN" altLang="en-US" sz="2000" b="1" dirty="0">
                <a:latin typeface="+mj-ea"/>
                <a:ea typeface="+mj-ea"/>
              </a:rPr>
              <a:t>中相关章节及附录的规定对建筑物进行防雷分类。</a:t>
            </a:r>
          </a:p>
          <a:p>
            <a:pPr>
              <a:lnSpc>
                <a:spcPts val="3900"/>
              </a:lnSpc>
              <a:defRPr/>
            </a:pPr>
            <a:r>
              <a:rPr lang="zh-CN" altLang="en-US" sz="2000" b="1" u="sng" dirty="0">
                <a:latin typeface="+mj-ea"/>
                <a:ea typeface="+mj-ea"/>
              </a:rPr>
              <a:t>注：</a:t>
            </a:r>
            <a:r>
              <a:rPr lang="en-US" altLang="zh-CN" sz="2000" b="1" u="sng" dirty="0">
                <a:latin typeface="+mj-ea"/>
                <a:ea typeface="+mj-ea"/>
              </a:rPr>
              <a:t>1</a:t>
            </a:r>
            <a:r>
              <a:rPr lang="zh-CN" altLang="en-US" sz="2000" b="1" u="sng" dirty="0">
                <a:latin typeface="+mj-ea"/>
                <a:ea typeface="+mj-ea"/>
              </a:rPr>
              <a:t>、在设有低压电气系统和电子系统的建筑物需防雷击电磁脉冲的情况下</a:t>
            </a:r>
            <a:r>
              <a:rPr lang="en-US" sz="2000" b="1" u="sng" dirty="0">
                <a:latin typeface="+mj-ea"/>
                <a:ea typeface="+mj-ea"/>
              </a:rPr>
              <a:t>,</a:t>
            </a:r>
            <a:r>
              <a:rPr lang="zh-CN" altLang="en-US" sz="2000" b="1" u="sng" dirty="0">
                <a:latin typeface="+mj-ea"/>
                <a:ea typeface="+mj-ea"/>
              </a:rPr>
              <a:t>当该建筑物不属于第一类、第二类和第三类防雷建筑物和不处于其他建筑物或物体的保护范围内时</a:t>
            </a:r>
            <a:r>
              <a:rPr lang="en-US" sz="2000" b="1" u="sng" dirty="0">
                <a:latin typeface="+mj-ea"/>
                <a:ea typeface="+mj-ea"/>
              </a:rPr>
              <a:t>,</a:t>
            </a:r>
            <a:r>
              <a:rPr lang="zh-CN" altLang="en-US" sz="2000" b="1" u="sng" dirty="0">
                <a:solidFill>
                  <a:srgbClr val="0070C0"/>
                </a:solidFill>
                <a:latin typeface="+mj-ea"/>
                <a:ea typeface="+mj-ea"/>
              </a:rPr>
              <a:t>宜将其划属第三类防雷建筑物。</a:t>
            </a:r>
            <a:endParaRPr lang="en-US" altLang="zh-CN" sz="2000" b="1" u="sng" dirty="0">
              <a:solidFill>
                <a:srgbClr val="0070C0"/>
              </a:solidFill>
              <a:latin typeface="+mj-ea"/>
              <a:ea typeface="+mj-ea"/>
            </a:endParaRPr>
          </a:p>
          <a:p>
            <a:pPr>
              <a:lnSpc>
                <a:spcPts val="3900"/>
              </a:lnSpc>
              <a:defRPr/>
            </a:pPr>
            <a:r>
              <a:rPr lang="en-US" altLang="zh-CN" sz="2000" b="1" u="sng" dirty="0">
                <a:solidFill>
                  <a:srgbClr val="0070C0"/>
                </a:solidFill>
                <a:latin typeface="+mj-ea"/>
                <a:ea typeface="+mj-ea"/>
              </a:rPr>
              <a:t>2</a:t>
            </a:r>
            <a:r>
              <a:rPr lang="zh-CN" altLang="en-US" sz="2000" b="1" u="sng" dirty="0">
                <a:solidFill>
                  <a:srgbClr val="0070C0"/>
                </a:solidFill>
                <a:latin typeface="+mj-ea"/>
                <a:ea typeface="+mj-ea"/>
              </a:rPr>
              <a:t>、当一座防雷建筑物中兼有第一、二、三类时，根据各类占的面积（大于等于</a:t>
            </a:r>
            <a:r>
              <a:rPr lang="en-US" altLang="zh-CN" sz="2000" b="1" u="sng" dirty="0">
                <a:solidFill>
                  <a:srgbClr val="0070C0"/>
                </a:solidFill>
                <a:latin typeface="+mj-ea"/>
                <a:ea typeface="+mj-ea"/>
              </a:rPr>
              <a:t>30%</a:t>
            </a:r>
            <a:r>
              <a:rPr lang="zh-CN" altLang="en-US" sz="2000" b="1" u="sng" dirty="0">
                <a:solidFill>
                  <a:srgbClr val="0070C0"/>
                </a:solidFill>
                <a:latin typeface="+mj-ea"/>
                <a:ea typeface="+mj-ea"/>
              </a:rPr>
              <a:t>）确定。</a:t>
            </a:r>
          </a:p>
        </p:txBody>
      </p:sp>
    </p:spTree>
  </p:cSld>
  <p:clrMapOvr>
    <a:masterClrMapping/>
  </p:clrMapOvr>
  <p:transition>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00063" y="1000125"/>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5" name="TextBox 4"/>
          <p:cNvSpPr txBox="1"/>
          <p:nvPr/>
        </p:nvSpPr>
        <p:spPr>
          <a:xfrm>
            <a:off x="571500" y="1571625"/>
            <a:ext cx="8072438" cy="5094288"/>
          </a:xfrm>
          <a:prstGeom prst="rect">
            <a:avLst/>
          </a:prstGeom>
          <a:noFill/>
        </p:spPr>
        <p:txBody>
          <a:bodyPr>
            <a:spAutoFit/>
          </a:bodyPr>
          <a:lstStyle/>
          <a:p>
            <a:pPr>
              <a:lnSpc>
                <a:spcPts val="3000"/>
              </a:lnSpc>
              <a:defRPr/>
            </a:pPr>
            <a:r>
              <a:rPr lang="en-US" altLang="zh-CN" b="1" dirty="0">
                <a:solidFill>
                  <a:srgbClr val="0070C0"/>
                </a:solidFill>
                <a:latin typeface="+mj-ea"/>
                <a:ea typeface="+mj-ea"/>
              </a:rPr>
              <a:t>4.2 </a:t>
            </a:r>
            <a:r>
              <a:rPr lang="zh-CN" altLang="en-US" b="1" dirty="0">
                <a:solidFill>
                  <a:srgbClr val="0070C0"/>
                </a:solidFill>
                <a:latin typeface="+mj-ea"/>
                <a:ea typeface="+mj-ea"/>
              </a:rPr>
              <a:t>接闪器验收检测环节</a:t>
            </a:r>
            <a:endParaRPr lang="en-US" altLang="zh-CN" b="1" dirty="0">
              <a:solidFill>
                <a:srgbClr val="0070C0"/>
              </a:solidFill>
              <a:latin typeface="+mj-ea"/>
              <a:ea typeface="+mj-ea"/>
            </a:endParaRPr>
          </a:p>
          <a:p>
            <a:pPr>
              <a:lnSpc>
                <a:spcPts val="3000"/>
              </a:lnSpc>
              <a:defRPr/>
            </a:pPr>
            <a:r>
              <a:rPr lang="en-US" altLang="zh-CN" b="1" dirty="0">
                <a:latin typeface="+mj-ea"/>
                <a:ea typeface="+mj-ea"/>
              </a:rPr>
              <a:t>4.2.1 </a:t>
            </a:r>
            <a:r>
              <a:rPr lang="zh-CN" altLang="en-US" b="1" u="sng" dirty="0">
                <a:latin typeface="+mj-ea"/>
                <a:ea typeface="+mj-ea"/>
              </a:rPr>
              <a:t>新建建筑物防雷装置接闪器验收，首先要检查</a:t>
            </a:r>
            <a:r>
              <a:rPr lang="en-US" altLang="zh-CN" b="1" u="sng" dirty="0">
                <a:latin typeface="+mj-ea"/>
                <a:ea typeface="+mj-ea"/>
              </a:rPr>
              <a:t> </a:t>
            </a:r>
            <a:r>
              <a:rPr lang="zh-CN" altLang="en-US" b="1" u="sng" dirty="0">
                <a:latin typeface="+mj-ea"/>
                <a:ea typeface="+mj-ea"/>
              </a:rPr>
              <a:t>、测量接闪器部分布设是否符合相关防雷类别“滚球半径、网格尺寸、材料规格”等相关要求</a:t>
            </a:r>
            <a:r>
              <a:rPr lang="zh-CN" altLang="en-US" b="1" dirty="0">
                <a:latin typeface="+mj-ea"/>
                <a:ea typeface="+mj-ea"/>
              </a:rPr>
              <a:t>；应用经纬仪或测高仪和卷尺测量接闪器的高度、长度，建筑物的长、宽、高，然后根据建筑物防雷类别用滚球法计算其保护范围；</a:t>
            </a:r>
            <a:r>
              <a:rPr lang="zh-CN" altLang="en-US" b="1" u="sng" dirty="0">
                <a:solidFill>
                  <a:srgbClr val="0070C0"/>
                </a:solidFill>
                <a:latin typeface="+mj-ea"/>
                <a:ea typeface="+mj-ea"/>
              </a:rPr>
              <a:t>检查建筑物高于所选滚球半径对应高度以上时，防侧击保护措施，</a:t>
            </a:r>
            <a:r>
              <a:rPr lang="zh-CN" altLang="en-US" b="1" dirty="0">
                <a:latin typeface="+mj-ea"/>
                <a:ea typeface="+mj-ea"/>
              </a:rPr>
              <a:t>是否符合</a:t>
            </a:r>
            <a:r>
              <a:rPr lang="en-US" b="1" dirty="0">
                <a:latin typeface="+mj-ea"/>
                <a:ea typeface="+mj-ea"/>
              </a:rPr>
              <a:t>GB50057-2010</a:t>
            </a:r>
            <a:r>
              <a:rPr lang="zh-CN" altLang="en-US" b="1" dirty="0">
                <a:latin typeface="+mj-ea"/>
                <a:ea typeface="+mj-ea"/>
              </a:rPr>
              <a:t>中条款的要求。</a:t>
            </a:r>
            <a:endParaRPr lang="en-US" altLang="zh-CN" b="1" dirty="0">
              <a:latin typeface="+mj-ea"/>
              <a:ea typeface="+mj-ea"/>
            </a:endParaRPr>
          </a:p>
          <a:p>
            <a:pPr>
              <a:lnSpc>
                <a:spcPts val="3000"/>
              </a:lnSpc>
              <a:defRPr/>
            </a:pPr>
            <a:r>
              <a:rPr lang="en-US" altLang="zh-CN" b="1" dirty="0">
                <a:latin typeface="+mj-ea"/>
                <a:ea typeface="+mj-ea"/>
              </a:rPr>
              <a:t>4.2.2 </a:t>
            </a:r>
            <a:r>
              <a:rPr lang="zh-CN" altLang="en-US" b="1" u="sng" dirty="0">
                <a:latin typeface="+mj-ea"/>
                <a:ea typeface="+mj-ea"/>
              </a:rPr>
              <a:t>检查接闪器与建筑物顶部外露的其他金属物的电气连接、与避雷引下线电气连接，天面设施等电位连接</a:t>
            </a:r>
            <a:r>
              <a:rPr lang="zh-CN" altLang="en-US" b="1" dirty="0">
                <a:latin typeface="+mj-ea"/>
                <a:ea typeface="+mj-ea"/>
              </a:rPr>
              <a:t>。</a:t>
            </a:r>
          </a:p>
          <a:p>
            <a:pPr>
              <a:lnSpc>
                <a:spcPts val="3000"/>
              </a:lnSpc>
              <a:defRPr/>
            </a:pPr>
            <a:r>
              <a:rPr lang="en-US" altLang="zh-CN" b="1" dirty="0">
                <a:latin typeface="+mj-ea"/>
                <a:ea typeface="+mj-ea"/>
              </a:rPr>
              <a:t>4.2.3 </a:t>
            </a:r>
            <a:r>
              <a:rPr lang="zh-CN" altLang="en-US" b="1" u="sng" dirty="0">
                <a:latin typeface="+mj-ea"/>
                <a:ea typeface="+mj-ea"/>
              </a:rPr>
              <a:t>检查接闪器的位置是否正确，焊接固定的焊缝是否饱满无遗漏，螺栓固定的应备帽等防松零件是否齐全，焊接部分补刷的防腐油漆是否完整</a:t>
            </a:r>
            <a:r>
              <a:rPr lang="zh-CN" altLang="en-US" b="1" dirty="0">
                <a:latin typeface="+mj-ea"/>
                <a:ea typeface="+mj-ea"/>
              </a:rPr>
              <a:t>，接闪器是否锈蚀</a:t>
            </a:r>
            <a:r>
              <a:rPr lang="en-US" b="1" dirty="0">
                <a:latin typeface="+mj-ea"/>
                <a:ea typeface="+mj-ea"/>
              </a:rPr>
              <a:t>1/3</a:t>
            </a:r>
            <a:r>
              <a:rPr lang="zh-CN" altLang="en-US" b="1" dirty="0">
                <a:latin typeface="+mj-ea"/>
                <a:ea typeface="+mj-ea"/>
              </a:rPr>
              <a:t>以上。</a:t>
            </a:r>
            <a:r>
              <a:rPr lang="zh-CN" altLang="en-US" b="1" u="sng" dirty="0">
                <a:latin typeface="+mj-ea"/>
                <a:ea typeface="+mj-ea"/>
              </a:rPr>
              <a:t>接闪带是否平正顺直，固定点支持件是否间距均匀，固定可靠，接闪带支持件间距是否符合水平直线距离为</a:t>
            </a:r>
            <a:r>
              <a:rPr lang="en-US" b="1" u="sng" dirty="0">
                <a:latin typeface="+mj-ea"/>
                <a:ea typeface="+mj-ea"/>
              </a:rPr>
              <a:t>0.5m</a:t>
            </a:r>
            <a:r>
              <a:rPr lang="en-US" altLang="zh-CN" b="1" u="sng" dirty="0">
                <a:latin typeface="+mj-ea"/>
                <a:ea typeface="+mj-ea"/>
              </a:rPr>
              <a:t>—</a:t>
            </a:r>
            <a:r>
              <a:rPr lang="en-US" b="1" u="sng" dirty="0">
                <a:latin typeface="+mj-ea"/>
                <a:ea typeface="+mj-ea"/>
              </a:rPr>
              <a:t>1.5m</a:t>
            </a:r>
            <a:r>
              <a:rPr lang="zh-CN" altLang="en-US" b="1" u="sng" dirty="0">
                <a:latin typeface="+mj-ea"/>
                <a:ea typeface="+mj-ea"/>
              </a:rPr>
              <a:t>的要求</a:t>
            </a:r>
            <a:r>
              <a:rPr lang="zh-CN" altLang="en-US" b="1" dirty="0">
                <a:latin typeface="+mj-ea"/>
                <a:ea typeface="+mj-ea"/>
              </a:rPr>
              <a:t>。每个支持件能否承受</a:t>
            </a:r>
            <a:r>
              <a:rPr lang="en-US" b="1" dirty="0">
                <a:latin typeface="+mj-ea"/>
                <a:ea typeface="+mj-ea"/>
              </a:rPr>
              <a:t>49N(5kgf)</a:t>
            </a:r>
            <a:r>
              <a:rPr lang="zh-CN" altLang="en-US" b="1" dirty="0">
                <a:latin typeface="+mj-ea"/>
                <a:ea typeface="+mj-ea"/>
              </a:rPr>
              <a:t>的垂直拉力。</a:t>
            </a:r>
            <a:r>
              <a:rPr lang="en-US" b="1" dirty="0">
                <a:latin typeface="+mj-ea"/>
                <a:ea typeface="+mj-ea"/>
              </a:rPr>
              <a:t> </a:t>
            </a:r>
            <a:endParaRPr lang="zh-CN" altLang="en-US" b="1" dirty="0">
              <a:latin typeface="+mj-ea"/>
              <a:ea typeface="+mj-ea"/>
            </a:endParaRPr>
          </a:p>
        </p:txBody>
      </p:sp>
    </p:spTree>
  </p:cSld>
  <p:clrMapOvr>
    <a:masterClrMapping/>
  </p:clrMapOvr>
  <p:transition>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500063" y="1071563"/>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5" name="TextBox 4"/>
          <p:cNvSpPr txBox="1"/>
          <p:nvPr/>
        </p:nvSpPr>
        <p:spPr>
          <a:xfrm>
            <a:off x="642938" y="1643063"/>
            <a:ext cx="7929562" cy="4710112"/>
          </a:xfrm>
          <a:prstGeom prst="rect">
            <a:avLst/>
          </a:prstGeom>
          <a:noFill/>
        </p:spPr>
        <p:txBody>
          <a:bodyPr>
            <a:spAutoFit/>
          </a:bodyPr>
          <a:lstStyle/>
          <a:p>
            <a:pPr>
              <a:lnSpc>
                <a:spcPts val="3600"/>
              </a:lnSpc>
              <a:defRPr/>
            </a:pPr>
            <a:r>
              <a:rPr lang="en-US" altLang="zh-CN" b="1" dirty="0">
                <a:latin typeface="+mj-ea"/>
                <a:ea typeface="+mj-ea"/>
              </a:rPr>
              <a:t>4.2.4 </a:t>
            </a:r>
            <a:r>
              <a:rPr lang="zh-CN" altLang="en-US" b="1" u="sng" dirty="0">
                <a:latin typeface="+mj-ea"/>
                <a:ea typeface="+mj-ea"/>
              </a:rPr>
              <a:t>检查第一类防雷建筑物的接闪器</a:t>
            </a:r>
            <a:r>
              <a:rPr lang="en-US" b="1" u="sng" dirty="0">
                <a:latin typeface="+mj-ea"/>
                <a:ea typeface="+mj-ea"/>
              </a:rPr>
              <a:t>(</a:t>
            </a:r>
            <a:r>
              <a:rPr lang="zh-CN" altLang="en-US" b="1" u="sng" dirty="0">
                <a:latin typeface="+mj-ea"/>
                <a:ea typeface="+mj-ea"/>
              </a:rPr>
              <a:t>网、线</a:t>
            </a:r>
            <a:r>
              <a:rPr lang="en-US" b="1" u="sng" dirty="0">
                <a:latin typeface="+mj-ea"/>
                <a:ea typeface="+mj-ea"/>
              </a:rPr>
              <a:t>)</a:t>
            </a:r>
            <a:r>
              <a:rPr lang="zh-CN" altLang="en-US" b="1" u="sng" dirty="0">
                <a:latin typeface="+mj-ea"/>
                <a:ea typeface="+mj-ea"/>
              </a:rPr>
              <a:t>与风帽、放散管之间的距离</a:t>
            </a:r>
            <a:r>
              <a:rPr lang="zh-CN" altLang="en-US" b="1" dirty="0">
                <a:latin typeface="+mj-ea"/>
                <a:ea typeface="+mj-ea"/>
              </a:rPr>
              <a:t>是否符合</a:t>
            </a:r>
            <a:r>
              <a:rPr lang="en-US" b="1" dirty="0">
                <a:latin typeface="+mj-ea"/>
                <a:ea typeface="+mj-ea"/>
              </a:rPr>
              <a:t>GB50057</a:t>
            </a:r>
            <a:r>
              <a:rPr lang="en-US" altLang="zh-CN" b="1" dirty="0">
                <a:latin typeface="+mj-ea"/>
                <a:ea typeface="+mj-ea"/>
              </a:rPr>
              <a:t>—</a:t>
            </a:r>
            <a:r>
              <a:rPr lang="en-US" b="1" dirty="0">
                <a:latin typeface="+mj-ea"/>
                <a:ea typeface="+mj-ea"/>
              </a:rPr>
              <a:t>2010</a:t>
            </a:r>
            <a:r>
              <a:rPr lang="zh-CN" altLang="en-US" b="1" dirty="0">
                <a:latin typeface="+mj-ea"/>
                <a:ea typeface="+mj-ea"/>
              </a:rPr>
              <a:t>中条款的规定。 </a:t>
            </a:r>
            <a:endParaRPr lang="en-US" altLang="zh-CN" b="1" dirty="0">
              <a:latin typeface="+mj-ea"/>
              <a:ea typeface="+mj-ea"/>
            </a:endParaRPr>
          </a:p>
          <a:p>
            <a:pPr>
              <a:lnSpc>
                <a:spcPts val="3600"/>
              </a:lnSpc>
              <a:defRPr/>
            </a:pPr>
            <a:r>
              <a:rPr lang="en-US" altLang="zh-CN" b="1" dirty="0">
                <a:latin typeface="+mj-ea"/>
                <a:ea typeface="+mj-ea"/>
              </a:rPr>
              <a:t>4.2.5 </a:t>
            </a:r>
            <a:r>
              <a:rPr lang="zh-CN" altLang="en-US" b="1" u="sng" dirty="0">
                <a:latin typeface="+mj-ea"/>
                <a:ea typeface="+mj-ea"/>
              </a:rPr>
              <a:t>检查接闪器上有无附着的其他电气线路</a:t>
            </a:r>
            <a:r>
              <a:rPr lang="zh-CN" altLang="en-US" b="1" dirty="0">
                <a:latin typeface="+mj-ea"/>
                <a:ea typeface="+mj-ea"/>
              </a:rPr>
              <a:t>。</a:t>
            </a:r>
            <a:r>
              <a:rPr lang="zh-CN" altLang="en-US" b="1" u="sng" dirty="0">
                <a:latin typeface="+mj-ea"/>
                <a:ea typeface="+mj-ea"/>
              </a:rPr>
              <a:t>如果</a:t>
            </a:r>
            <a:r>
              <a:rPr lang="zh-CN" altLang="en-US" b="1" dirty="0">
                <a:latin typeface="+mj-ea"/>
                <a:ea typeface="+mj-ea"/>
              </a:rPr>
              <a:t>“装</a:t>
            </a:r>
            <a:r>
              <a:rPr lang="zh-CN" altLang="en-US" b="1" u="sng" dirty="0">
                <a:latin typeface="+mj-ea"/>
                <a:ea typeface="+mj-ea"/>
              </a:rPr>
              <a:t>有</a:t>
            </a:r>
            <a:r>
              <a:rPr lang="zh-CN" altLang="en-US" b="1" dirty="0">
                <a:latin typeface="+mj-ea"/>
                <a:ea typeface="+mj-ea"/>
              </a:rPr>
              <a:t>接闪杆和接闪线的构架上的照明灯电源线，</a:t>
            </a:r>
            <a:r>
              <a:rPr lang="zh-CN" altLang="en-US" b="1" u="sng" dirty="0">
                <a:latin typeface="+mj-ea"/>
                <a:ea typeface="+mj-ea"/>
              </a:rPr>
              <a:t>必须采用直埋于土壤中的带金属护层的电缆或穿入金属管的导线</a:t>
            </a:r>
            <a:r>
              <a:rPr lang="zh-CN" altLang="en-US" b="1" dirty="0">
                <a:latin typeface="+mj-ea"/>
                <a:ea typeface="+mj-ea"/>
              </a:rPr>
              <a:t>。</a:t>
            </a:r>
            <a:r>
              <a:rPr lang="zh-CN" altLang="en-US" b="1" u="sng" dirty="0">
                <a:latin typeface="+mj-ea"/>
                <a:ea typeface="+mj-ea"/>
              </a:rPr>
              <a:t>电缆的金属护层或金属管必须接地</a:t>
            </a:r>
            <a:r>
              <a:rPr lang="en-US" b="1" u="sng" dirty="0">
                <a:latin typeface="+mj-ea"/>
                <a:ea typeface="+mj-ea"/>
              </a:rPr>
              <a:t>,</a:t>
            </a:r>
            <a:r>
              <a:rPr lang="zh-CN" altLang="en-US" b="1" u="sng" dirty="0">
                <a:latin typeface="+mj-ea"/>
                <a:ea typeface="+mj-ea"/>
              </a:rPr>
              <a:t>埋入土壤中的长度应在</a:t>
            </a:r>
            <a:r>
              <a:rPr lang="en-US" b="1" u="sng" dirty="0">
                <a:latin typeface="+mj-ea"/>
                <a:ea typeface="+mj-ea"/>
              </a:rPr>
              <a:t>10m</a:t>
            </a:r>
            <a:r>
              <a:rPr lang="zh-CN" altLang="en-US" b="1" u="sng" dirty="0">
                <a:latin typeface="+mj-ea"/>
                <a:ea typeface="+mj-ea"/>
              </a:rPr>
              <a:t>以上，方可与配电装置的接地相连或与电源线、低压配电装置相连接</a:t>
            </a:r>
            <a:r>
              <a:rPr lang="zh-CN" altLang="en-US" b="1" dirty="0">
                <a:latin typeface="+mj-ea"/>
                <a:ea typeface="+mj-ea"/>
              </a:rPr>
              <a:t>”。</a:t>
            </a:r>
          </a:p>
          <a:p>
            <a:pPr>
              <a:lnSpc>
                <a:spcPts val="3600"/>
              </a:lnSpc>
              <a:defRPr/>
            </a:pPr>
            <a:r>
              <a:rPr lang="en-US" altLang="zh-CN" b="1" dirty="0">
                <a:latin typeface="+mj-ea"/>
              </a:rPr>
              <a:t>4.2.6 </a:t>
            </a:r>
            <a:r>
              <a:rPr lang="zh-CN" altLang="en-US" b="1" dirty="0">
                <a:latin typeface="+mj-ea"/>
                <a:ea typeface="+mj-ea"/>
              </a:rPr>
              <a:t>当低层或多层建筑物利用屋顶女儿墙内或防水层内、保温层内的钢筋作暗敷接闪器时，要对该建筑物周围的环境进行检查，防止可能发生的混凝土碎块坠落等事故隐患。</a:t>
            </a:r>
            <a:r>
              <a:rPr lang="zh-CN" altLang="en-US" b="1" u="sng" dirty="0">
                <a:solidFill>
                  <a:srgbClr val="C00000"/>
                </a:solidFill>
                <a:latin typeface="+mj-ea"/>
                <a:ea typeface="+mj-ea"/>
              </a:rPr>
              <a:t>高层建筑物不应利用建筑物女儿墙内钢筋作为暗敷接闪带。</a:t>
            </a:r>
          </a:p>
        </p:txBody>
      </p:sp>
    </p:spTree>
  </p:cSld>
  <p:clrMapOvr>
    <a:masterClrMapping/>
  </p:clrMapOvr>
  <p:transition>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28625" y="1000125"/>
            <a:ext cx="7286625" cy="536575"/>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6" name="TextBox 5"/>
          <p:cNvSpPr txBox="1"/>
          <p:nvPr/>
        </p:nvSpPr>
        <p:spPr>
          <a:xfrm>
            <a:off x="571500" y="1500188"/>
            <a:ext cx="2744788" cy="420687"/>
          </a:xfrm>
          <a:prstGeom prst="rect">
            <a:avLst/>
          </a:prstGeom>
          <a:noFill/>
        </p:spPr>
        <p:txBody>
          <a:bodyPr wrap="none">
            <a:spAutoFit/>
          </a:bodyPr>
          <a:lstStyle/>
          <a:p>
            <a:pPr>
              <a:lnSpc>
                <a:spcPts val="3000"/>
              </a:lnSpc>
              <a:defRPr/>
            </a:pPr>
            <a:r>
              <a:rPr lang="en-US" altLang="zh-CN" b="1" dirty="0">
                <a:solidFill>
                  <a:srgbClr val="0070C0"/>
                </a:solidFill>
                <a:latin typeface="+mj-ea"/>
              </a:rPr>
              <a:t>4.3 </a:t>
            </a:r>
            <a:r>
              <a:rPr lang="zh-CN" altLang="en-US" b="1" dirty="0">
                <a:solidFill>
                  <a:srgbClr val="0070C0"/>
                </a:solidFill>
                <a:latin typeface="+mj-ea"/>
              </a:rPr>
              <a:t>引下线验收检测环节</a:t>
            </a:r>
            <a:endParaRPr lang="en-US" altLang="zh-CN" b="1" dirty="0">
              <a:solidFill>
                <a:srgbClr val="0070C0"/>
              </a:solidFill>
              <a:latin typeface="+mj-ea"/>
            </a:endParaRPr>
          </a:p>
        </p:txBody>
      </p:sp>
      <p:sp>
        <p:nvSpPr>
          <p:cNvPr id="55300" name="TextBox 6"/>
          <p:cNvSpPr txBox="1">
            <a:spLocks noChangeArrowheads="1"/>
          </p:cNvSpPr>
          <p:nvPr/>
        </p:nvSpPr>
        <p:spPr bwMode="auto">
          <a:xfrm>
            <a:off x="571500" y="1928813"/>
            <a:ext cx="8215313" cy="4665662"/>
          </a:xfrm>
          <a:prstGeom prst="rect">
            <a:avLst/>
          </a:prstGeom>
          <a:noFill/>
          <a:ln w="9525">
            <a:noFill/>
            <a:miter lim="800000"/>
            <a:headEnd/>
            <a:tailEnd/>
          </a:ln>
        </p:spPr>
        <p:txBody>
          <a:bodyPr>
            <a:spAutoFit/>
          </a:bodyPr>
          <a:lstStyle/>
          <a:p>
            <a:pPr>
              <a:lnSpc>
                <a:spcPts val="3000"/>
              </a:lnSpc>
            </a:pPr>
            <a:r>
              <a:rPr lang="en-US" altLang="zh-CN" b="1" dirty="0"/>
              <a:t>4.3.1  </a:t>
            </a:r>
            <a:r>
              <a:rPr lang="zh-CN" altLang="en-US" b="1" dirty="0"/>
              <a:t>新建建筑物防雷装置之引下线验收，</a:t>
            </a:r>
            <a:r>
              <a:rPr lang="zh-CN" altLang="en-US" b="1" u="sng" dirty="0">
                <a:solidFill>
                  <a:srgbClr val="FF0000"/>
                </a:solidFill>
              </a:rPr>
              <a:t>首先检查引下线隐蔽工程记录</a:t>
            </a:r>
            <a:r>
              <a:rPr lang="zh-CN" altLang="en-US" b="1" dirty="0">
                <a:solidFill>
                  <a:srgbClr val="FF0000"/>
                </a:solidFill>
              </a:rPr>
              <a:t>；</a:t>
            </a:r>
            <a:r>
              <a:rPr lang="zh-CN" altLang="en-US" b="1" dirty="0"/>
              <a:t>分别</a:t>
            </a:r>
            <a:r>
              <a:rPr lang="zh-CN" altLang="en-US" b="1" u="sng" dirty="0">
                <a:solidFill>
                  <a:srgbClr val="FF0000"/>
                </a:solidFill>
              </a:rPr>
              <a:t>用游标卡尺、卷尺测量布设的引下线是否符合建筑物防雷类别对应的材料规格、引下线间距、根数等要求，并按顺序编号检测</a:t>
            </a:r>
            <a:r>
              <a:rPr lang="zh-CN" altLang="en-US" u="sng" dirty="0">
                <a:solidFill>
                  <a:srgbClr val="FF0000"/>
                </a:solidFill>
              </a:rPr>
              <a:t>。</a:t>
            </a:r>
            <a:endParaRPr lang="en-US" altLang="zh-CN" b="1" u="sng" dirty="0">
              <a:solidFill>
                <a:srgbClr val="FF0000"/>
              </a:solidFill>
            </a:endParaRPr>
          </a:p>
          <a:p>
            <a:pPr>
              <a:lnSpc>
                <a:spcPts val="3000"/>
              </a:lnSpc>
            </a:pPr>
            <a:r>
              <a:rPr lang="en-US" altLang="zh-CN" b="1" dirty="0"/>
              <a:t>4.3.2 </a:t>
            </a:r>
            <a:r>
              <a:rPr lang="zh-CN" altLang="en-US" b="1" u="sng" dirty="0">
                <a:solidFill>
                  <a:srgbClr val="FF0000"/>
                </a:solidFill>
              </a:rPr>
              <a:t>验收注意的环节：</a:t>
            </a:r>
            <a:r>
              <a:rPr lang="zh-CN" altLang="en-US" b="1" dirty="0"/>
              <a:t>第一类防雷建筑物的独立接闪杆的杆塔、架空接闪线的端部和架空接闪网的各支柱处应至少设一根引下线；对用金属制成或有焊接、绑扎连接钢筋网的杆塔、支柱</a:t>
            </a:r>
            <a:r>
              <a:rPr lang="en-US" altLang="zh-CN" b="1" dirty="0"/>
              <a:t>,</a:t>
            </a:r>
            <a:r>
              <a:rPr lang="zh-CN" altLang="en-US" b="1" dirty="0"/>
              <a:t>最好利用其作为引下线；</a:t>
            </a:r>
            <a:r>
              <a:rPr lang="zh-CN" altLang="en-US" b="1" dirty="0">
                <a:solidFill>
                  <a:srgbClr val="0070C0"/>
                </a:solidFill>
              </a:rPr>
              <a:t>第一类防雷建筑物的金属屋面周边每隔</a:t>
            </a:r>
            <a:r>
              <a:rPr lang="en-US" altLang="zh-CN" b="1" dirty="0">
                <a:solidFill>
                  <a:srgbClr val="0070C0"/>
                </a:solidFill>
              </a:rPr>
              <a:t>18m</a:t>
            </a:r>
            <a:r>
              <a:rPr lang="zh-CN" altLang="en-US" b="1" dirty="0">
                <a:solidFill>
                  <a:srgbClr val="0070C0"/>
                </a:solidFill>
              </a:rPr>
              <a:t>～</a:t>
            </a:r>
            <a:r>
              <a:rPr lang="en-US" altLang="zh-CN" b="1" dirty="0">
                <a:solidFill>
                  <a:srgbClr val="0070C0"/>
                </a:solidFill>
              </a:rPr>
              <a:t>24m</a:t>
            </a:r>
            <a:r>
              <a:rPr lang="zh-CN" altLang="en-US" b="1" dirty="0">
                <a:solidFill>
                  <a:srgbClr val="0070C0"/>
                </a:solidFill>
              </a:rPr>
              <a:t>应采用引下线接地一次；</a:t>
            </a:r>
            <a:r>
              <a:rPr lang="zh-CN" altLang="en-US" b="1" dirty="0"/>
              <a:t>现场浇制的或由预制构架组成的钢筋混凝土屋面</a:t>
            </a:r>
            <a:r>
              <a:rPr lang="en-US" altLang="zh-CN" b="1" dirty="0"/>
              <a:t>,</a:t>
            </a:r>
            <a:r>
              <a:rPr lang="zh-CN" altLang="en-US" b="1" dirty="0"/>
              <a:t>其钢筋宜绑扎或焊接成闭合回路</a:t>
            </a:r>
            <a:r>
              <a:rPr lang="en-US" altLang="zh-CN" b="1" dirty="0"/>
              <a:t>,</a:t>
            </a:r>
            <a:r>
              <a:rPr lang="zh-CN" altLang="en-US" b="1" dirty="0"/>
              <a:t>并应每隔</a:t>
            </a:r>
            <a:r>
              <a:rPr lang="en-US" altLang="zh-CN" b="1" dirty="0"/>
              <a:t>18m</a:t>
            </a:r>
            <a:r>
              <a:rPr lang="zh-CN" altLang="en-US" b="1" dirty="0"/>
              <a:t>～</a:t>
            </a:r>
            <a:r>
              <a:rPr lang="en-US" altLang="zh-CN" b="1" dirty="0"/>
              <a:t>24m</a:t>
            </a:r>
            <a:r>
              <a:rPr lang="zh-CN" altLang="en-US" b="1" dirty="0"/>
              <a:t>采用引下线接地一次；</a:t>
            </a:r>
            <a:r>
              <a:rPr lang="zh-CN" altLang="en-US" b="1" dirty="0">
                <a:solidFill>
                  <a:srgbClr val="0070C0"/>
                </a:solidFill>
              </a:rPr>
              <a:t>第二类</a:t>
            </a:r>
            <a:r>
              <a:rPr lang="zh-CN" altLang="en-US" b="1" dirty="0"/>
              <a:t>防雷建筑物的</a:t>
            </a:r>
            <a:r>
              <a:rPr lang="zh-CN" altLang="en-US" b="1" dirty="0">
                <a:solidFill>
                  <a:srgbClr val="0070C0"/>
                </a:solidFill>
              </a:rPr>
              <a:t>专设引下线不应少于两根</a:t>
            </a:r>
            <a:r>
              <a:rPr lang="en-US" altLang="zh-CN" b="1" dirty="0"/>
              <a:t>,</a:t>
            </a:r>
            <a:r>
              <a:rPr lang="zh-CN" altLang="en-US" b="1" dirty="0"/>
              <a:t>并应沿建筑物四周均匀或对称布置；当仅利用建筑物四周的钢柱或柱内钢筋作为引下线时，可按跨度设引下线，但引下线平均间距不应大于</a:t>
            </a:r>
            <a:r>
              <a:rPr lang="en-US" altLang="zh-CN" b="1" dirty="0"/>
              <a:t>18m</a:t>
            </a:r>
            <a:r>
              <a:rPr lang="zh-CN" altLang="en-US" b="1" dirty="0"/>
              <a:t>，</a:t>
            </a:r>
            <a:r>
              <a:rPr lang="zh-CN" altLang="en-US" b="1" dirty="0">
                <a:solidFill>
                  <a:srgbClr val="0070C0"/>
                </a:solidFill>
              </a:rPr>
              <a:t>第三类</a:t>
            </a:r>
            <a:r>
              <a:rPr lang="zh-CN" altLang="en-US" b="1" dirty="0"/>
              <a:t>时其</a:t>
            </a:r>
            <a:r>
              <a:rPr lang="zh-CN" altLang="en-US" b="1" dirty="0">
                <a:solidFill>
                  <a:srgbClr val="0070C0"/>
                </a:solidFill>
              </a:rPr>
              <a:t>间距不大于</a:t>
            </a:r>
            <a:r>
              <a:rPr lang="en-US" altLang="zh-CN" b="1" dirty="0">
                <a:solidFill>
                  <a:srgbClr val="0070C0"/>
                </a:solidFill>
              </a:rPr>
              <a:t>25m</a:t>
            </a:r>
            <a:r>
              <a:rPr lang="zh-CN" altLang="en-US" b="1" dirty="0">
                <a:solidFill>
                  <a:srgbClr val="0070C0"/>
                </a:solidFill>
              </a:rPr>
              <a:t>。</a:t>
            </a:r>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42976" y="1929596"/>
            <a:ext cx="6858032" cy="4131900"/>
          </a:xfrm>
          <a:prstGeom prst="rect">
            <a:avLst/>
          </a:prstGeom>
        </p:spPr>
        <p:txBody>
          <a:bodyPr wrap="square">
            <a:spAutoFit/>
          </a:bodyPr>
          <a:lstStyle/>
          <a:p>
            <a:pPr>
              <a:lnSpc>
                <a:spcPts val="4500"/>
              </a:lnSpc>
            </a:pPr>
            <a:r>
              <a:rPr lang="zh-CN" altLang="en-US" sz="2000" dirty="0"/>
              <a:t>防雷装置检测资质等级分为</a:t>
            </a:r>
            <a:r>
              <a:rPr lang="zh-CN" altLang="en-US" sz="2000" dirty="0">
                <a:solidFill>
                  <a:srgbClr val="FF0000"/>
                </a:solidFill>
              </a:rPr>
              <a:t>甲、乙</a:t>
            </a:r>
            <a:r>
              <a:rPr lang="zh-CN" altLang="en-US" sz="2000" dirty="0"/>
              <a:t>两级。</a:t>
            </a:r>
            <a:r>
              <a:rPr lang="zh-CN" altLang="en-US" sz="2000" dirty="0" smtClean="0"/>
              <a:t> </a:t>
            </a:r>
          </a:p>
          <a:p>
            <a:pPr>
              <a:lnSpc>
                <a:spcPts val="4500"/>
              </a:lnSpc>
            </a:pPr>
            <a:r>
              <a:rPr lang="zh-CN" altLang="en-US" sz="2000" dirty="0" smtClean="0">
                <a:solidFill>
                  <a:srgbClr val="FF0000"/>
                </a:solidFill>
              </a:rPr>
              <a:t>       甲级</a:t>
            </a:r>
            <a:r>
              <a:rPr lang="zh-CN" altLang="en-US" sz="2000" dirty="0">
                <a:solidFill>
                  <a:srgbClr val="FF0000"/>
                </a:solidFill>
              </a:rPr>
              <a:t>资质单位</a:t>
            </a:r>
            <a:r>
              <a:rPr lang="zh-CN" altLang="en-US" sz="2000" dirty="0"/>
              <a:t>可以</a:t>
            </a:r>
            <a:r>
              <a:rPr lang="zh-CN" altLang="en-US" sz="2000" u="sng" dirty="0"/>
              <a:t>从事</a:t>
            </a:r>
            <a:r>
              <a:rPr lang="en-US" altLang="zh-CN" sz="2000" dirty="0"/>
              <a:t>《</a:t>
            </a:r>
            <a:r>
              <a:rPr lang="zh-CN" altLang="en-US" sz="2000" dirty="0"/>
              <a:t>建筑物防雷设计规范</a:t>
            </a:r>
            <a:r>
              <a:rPr lang="en-US" altLang="zh-CN" sz="2000" dirty="0"/>
              <a:t>》</a:t>
            </a:r>
            <a:r>
              <a:rPr lang="zh-CN" altLang="en-US" sz="2000" dirty="0"/>
              <a:t>规定的</a:t>
            </a:r>
            <a:r>
              <a:rPr lang="zh-CN" altLang="en-US" sz="2000" u="sng" dirty="0"/>
              <a:t>第一类、第二类、第三类建（构）筑物</a:t>
            </a:r>
            <a:r>
              <a:rPr lang="zh-CN" altLang="en-US" sz="2000" dirty="0"/>
              <a:t>的防雷装置的</a:t>
            </a:r>
            <a:r>
              <a:rPr lang="zh-CN" altLang="en-US" sz="2000" u="sng" dirty="0"/>
              <a:t>检测</a:t>
            </a:r>
            <a:r>
              <a:rPr lang="zh-CN" altLang="en-US" sz="2000" dirty="0"/>
              <a:t>。</a:t>
            </a:r>
            <a:r>
              <a:rPr lang="zh-CN" altLang="en-US" sz="2000" dirty="0" smtClean="0"/>
              <a:t> </a:t>
            </a:r>
          </a:p>
          <a:p>
            <a:pPr>
              <a:lnSpc>
                <a:spcPts val="4500"/>
              </a:lnSpc>
            </a:pPr>
            <a:r>
              <a:rPr lang="zh-CN" altLang="en-US" sz="2000" dirty="0" smtClean="0">
                <a:solidFill>
                  <a:srgbClr val="FF0000"/>
                </a:solidFill>
              </a:rPr>
              <a:t>        乙</a:t>
            </a:r>
            <a:r>
              <a:rPr lang="zh-CN" altLang="en-US" sz="2000" dirty="0">
                <a:solidFill>
                  <a:srgbClr val="FF0000"/>
                </a:solidFill>
              </a:rPr>
              <a:t>级资质单位</a:t>
            </a:r>
            <a:r>
              <a:rPr lang="zh-CN" altLang="en-US" sz="2000" dirty="0"/>
              <a:t>可以</a:t>
            </a:r>
            <a:r>
              <a:rPr lang="zh-CN" altLang="en-US" sz="2000" u="sng" dirty="0"/>
              <a:t>从事</a:t>
            </a:r>
            <a:r>
              <a:rPr lang="en-US" altLang="zh-CN" sz="2000" dirty="0"/>
              <a:t>《</a:t>
            </a:r>
            <a:r>
              <a:rPr lang="zh-CN" altLang="en-US" sz="2000" dirty="0"/>
              <a:t>建筑物防雷设计规范</a:t>
            </a:r>
            <a:r>
              <a:rPr lang="en-US" altLang="zh-CN" sz="2000" dirty="0"/>
              <a:t>》</a:t>
            </a:r>
            <a:r>
              <a:rPr lang="zh-CN" altLang="en-US" sz="2000" dirty="0"/>
              <a:t>规定的</a:t>
            </a:r>
            <a:r>
              <a:rPr lang="zh-CN" altLang="en-US" sz="2000" u="sng" dirty="0"/>
              <a:t>第三类建（构）筑物</a:t>
            </a:r>
            <a:r>
              <a:rPr lang="zh-CN" altLang="en-US" sz="2000" dirty="0"/>
              <a:t>的防雷装置的</a:t>
            </a:r>
            <a:r>
              <a:rPr lang="zh-CN" altLang="en-US" sz="2000" u="sng" dirty="0"/>
              <a:t>检测</a:t>
            </a:r>
            <a:r>
              <a:rPr lang="zh-CN" altLang="en-US" sz="2000" dirty="0"/>
              <a:t>。</a:t>
            </a:r>
            <a:r>
              <a:rPr lang="zh-CN" altLang="en-US" sz="2000" dirty="0" smtClean="0"/>
              <a:t> </a:t>
            </a:r>
          </a:p>
          <a:p>
            <a:pPr>
              <a:lnSpc>
                <a:spcPts val="4500"/>
              </a:lnSpc>
            </a:pPr>
            <a:r>
              <a:rPr lang="en-US" altLang="zh-CN" sz="2000" dirty="0" smtClean="0"/>
              <a:t>      《</a:t>
            </a:r>
            <a:r>
              <a:rPr lang="zh-CN" altLang="en-US" sz="2000" dirty="0"/>
              <a:t>防雷装置检测资质证</a:t>
            </a:r>
            <a:r>
              <a:rPr lang="en-US" altLang="zh-CN" sz="2000" dirty="0"/>
              <a:t>》</a:t>
            </a:r>
            <a:r>
              <a:rPr lang="zh-CN" altLang="en-US" sz="2000" dirty="0"/>
              <a:t>分正本和副本，由国务院气象主管机构统一印制。</a:t>
            </a:r>
            <a:r>
              <a:rPr lang="zh-CN" altLang="en-US" sz="2000" dirty="0">
                <a:solidFill>
                  <a:srgbClr val="FF0000"/>
                </a:solidFill>
              </a:rPr>
              <a:t>资质证有效期为五年</a:t>
            </a:r>
            <a:r>
              <a:rPr lang="zh-CN" altLang="en-US" sz="2000" dirty="0"/>
              <a:t>。</a:t>
            </a:r>
            <a:r>
              <a:rPr lang="zh-CN" altLang="en-US" sz="2000" dirty="0" smtClean="0"/>
              <a:t> </a:t>
            </a:r>
            <a:endParaRPr lang="zh-CN" altLang="en-US" sz="2000" dirty="0"/>
          </a:p>
        </p:txBody>
      </p:sp>
      <p:sp>
        <p:nvSpPr>
          <p:cNvPr id="5" name="矩形 4"/>
          <p:cNvSpPr/>
          <p:nvPr/>
        </p:nvSpPr>
        <p:spPr>
          <a:xfrm>
            <a:off x="714348" y="1253617"/>
            <a:ext cx="7616188" cy="461665"/>
          </a:xfrm>
          <a:prstGeom prst="rect">
            <a:avLst/>
          </a:prstGeom>
        </p:spPr>
        <p:txBody>
          <a:bodyPr wrap="none">
            <a:spAutoFit/>
          </a:bodyPr>
          <a:lstStyle/>
          <a:p>
            <a:r>
              <a:rPr lang="en-US" altLang="zh-CN" sz="2400" dirty="0" smtClean="0">
                <a:solidFill>
                  <a:srgbClr val="FF0000"/>
                </a:solidFill>
                <a:latin typeface="方正粗宋_GBK" pitchFamily="65" charset="-122"/>
                <a:ea typeface="方正粗宋_GBK" pitchFamily="65" charset="-122"/>
              </a:rPr>
              <a:t>《</a:t>
            </a:r>
            <a:r>
              <a:rPr lang="zh-CN" altLang="en-US" sz="2400" dirty="0" smtClean="0">
                <a:solidFill>
                  <a:srgbClr val="FF0000"/>
                </a:solidFill>
                <a:latin typeface="方正粗宋_GBK" pitchFamily="65" charset="-122"/>
                <a:ea typeface="方正粗宋_GBK" pitchFamily="65" charset="-122"/>
              </a:rPr>
              <a:t>雷电防护装置检测资质管理办法</a:t>
            </a:r>
            <a:r>
              <a:rPr lang="en-US" altLang="zh-CN" sz="2400" dirty="0" smtClean="0">
                <a:solidFill>
                  <a:srgbClr val="FF0000"/>
                </a:solidFill>
                <a:latin typeface="方正粗宋_GBK" pitchFamily="65" charset="-122"/>
                <a:ea typeface="方正粗宋_GBK" pitchFamily="65" charset="-122"/>
              </a:rPr>
              <a:t>》</a:t>
            </a:r>
            <a:r>
              <a:rPr lang="zh-CN" altLang="en-US" sz="2400" dirty="0" smtClean="0">
                <a:solidFill>
                  <a:srgbClr val="FF0000"/>
                </a:solidFill>
                <a:latin typeface="方正粗宋_GBK" pitchFamily="65" charset="-122"/>
                <a:ea typeface="方正粗宋_GBK" pitchFamily="65" charset="-122"/>
              </a:rPr>
              <a:t>（中国局</a:t>
            </a:r>
            <a:r>
              <a:rPr lang="en-US" altLang="zh-CN" sz="2400" dirty="0" smtClean="0">
                <a:solidFill>
                  <a:srgbClr val="FF0000"/>
                </a:solidFill>
                <a:latin typeface="方正粗宋_GBK" pitchFamily="65" charset="-122"/>
                <a:ea typeface="方正粗宋_GBK" pitchFamily="65" charset="-122"/>
              </a:rPr>
              <a:t>31</a:t>
            </a:r>
            <a:r>
              <a:rPr lang="zh-CN" altLang="en-US" sz="2400" dirty="0" smtClean="0">
                <a:solidFill>
                  <a:srgbClr val="FF0000"/>
                </a:solidFill>
                <a:latin typeface="方正粗宋_GBK" pitchFamily="65" charset="-122"/>
                <a:ea typeface="方正粗宋_GBK" pitchFamily="65" charset="-122"/>
              </a:rPr>
              <a:t>号令）</a:t>
            </a:r>
            <a:endParaRPr lang="zh-CN" altLang="en-US" sz="2400" dirty="0">
              <a:solidFill>
                <a:srgbClr val="FF0000"/>
              </a:solidFill>
              <a:latin typeface="方正粗宋_GBK" pitchFamily="65" charset="-122"/>
              <a:ea typeface="方正粗宋_GBK" pitchFamily="65" charset="-122"/>
            </a:endParaRPr>
          </a:p>
        </p:txBody>
      </p:sp>
    </p:spTree>
  </p:cSld>
  <p:clrMapOvr>
    <a:masterClrMapping/>
  </p:clrMapOvr>
  <p:transition>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28625" y="1000125"/>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5" name="TextBox 4"/>
          <p:cNvSpPr txBox="1"/>
          <p:nvPr/>
        </p:nvSpPr>
        <p:spPr>
          <a:xfrm>
            <a:off x="642938" y="2000250"/>
            <a:ext cx="7429500" cy="3851275"/>
          </a:xfrm>
          <a:prstGeom prst="rect">
            <a:avLst/>
          </a:prstGeom>
          <a:noFill/>
        </p:spPr>
        <p:txBody>
          <a:bodyPr>
            <a:spAutoFit/>
          </a:bodyPr>
          <a:lstStyle/>
          <a:p>
            <a:pPr>
              <a:lnSpc>
                <a:spcPts val="3200"/>
              </a:lnSpc>
              <a:defRPr/>
            </a:pPr>
            <a:r>
              <a:rPr lang="en-US" altLang="zh-CN" b="1" u="sng" dirty="0">
                <a:latin typeface="+mj-ea"/>
                <a:ea typeface="+mj-ea"/>
              </a:rPr>
              <a:t>4.3.3</a:t>
            </a:r>
            <a:r>
              <a:rPr lang="zh-CN" altLang="en-US" b="1" u="sng" dirty="0">
                <a:latin typeface="+mj-ea"/>
                <a:ea typeface="+mj-ea"/>
              </a:rPr>
              <a:t>   检查明敷引下线是否平直</a:t>
            </a:r>
            <a:r>
              <a:rPr lang="en-US" b="1" u="sng" dirty="0">
                <a:latin typeface="+mj-ea"/>
                <a:ea typeface="+mj-ea"/>
              </a:rPr>
              <a:t>,</a:t>
            </a:r>
            <a:r>
              <a:rPr lang="zh-CN" altLang="en-US" b="1" u="sng" dirty="0">
                <a:latin typeface="+mj-ea"/>
                <a:ea typeface="+mj-ea"/>
              </a:rPr>
              <a:t>无急弯</a:t>
            </a:r>
            <a:r>
              <a:rPr lang="en-US" altLang="zh-CN" b="1" u="sng" dirty="0">
                <a:latin typeface="+mj-ea"/>
                <a:ea typeface="+mj-ea"/>
              </a:rPr>
              <a:t>;</a:t>
            </a:r>
            <a:r>
              <a:rPr lang="zh-CN" altLang="en-US" b="1" u="sng" dirty="0">
                <a:latin typeface="+mj-ea"/>
                <a:ea typeface="+mj-ea"/>
              </a:rPr>
              <a:t>卡钉是否分段固定</a:t>
            </a:r>
            <a:r>
              <a:rPr lang="en-US" b="1" dirty="0">
                <a:latin typeface="+mj-ea"/>
                <a:ea typeface="+mj-ea"/>
              </a:rPr>
              <a:t>,</a:t>
            </a:r>
            <a:r>
              <a:rPr lang="zh-CN" altLang="en-US" b="1" dirty="0">
                <a:latin typeface="+mj-ea"/>
                <a:ea typeface="+mj-ea"/>
              </a:rPr>
              <a:t>且能承受</a:t>
            </a:r>
            <a:r>
              <a:rPr lang="en-US" b="1" dirty="0">
                <a:latin typeface="+mj-ea"/>
                <a:ea typeface="+mj-ea"/>
              </a:rPr>
              <a:t>49N(5kgf)</a:t>
            </a:r>
            <a:r>
              <a:rPr lang="zh-CN" altLang="en-US" b="1" dirty="0">
                <a:latin typeface="+mj-ea"/>
                <a:ea typeface="+mj-ea"/>
              </a:rPr>
              <a:t>的垂直拉力；</a:t>
            </a:r>
            <a:r>
              <a:rPr lang="zh-CN" altLang="en-US" b="1" u="sng" dirty="0">
                <a:latin typeface="+mj-ea"/>
                <a:ea typeface="+mj-ea"/>
              </a:rPr>
              <a:t>引下线支持件间距是否符合</a:t>
            </a:r>
            <a:r>
              <a:rPr lang="zh-CN" altLang="en-US" b="1" dirty="0">
                <a:solidFill>
                  <a:srgbClr val="0070C0"/>
                </a:solidFill>
                <a:latin typeface="+mj-ea"/>
                <a:ea typeface="+mj-ea"/>
              </a:rPr>
              <a:t>水平直线部分</a:t>
            </a:r>
            <a:r>
              <a:rPr lang="en-US" b="1" u="sng" dirty="0">
                <a:latin typeface="+mj-ea"/>
                <a:ea typeface="+mj-ea"/>
              </a:rPr>
              <a:t>0.5m</a:t>
            </a:r>
            <a:r>
              <a:rPr lang="zh-CN" altLang="en-US" b="1" u="sng" dirty="0">
                <a:latin typeface="+mj-ea"/>
                <a:ea typeface="+mj-ea"/>
              </a:rPr>
              <a:t>～</a:t>
            </a:r>
            <a:r>
              <a:rPr lang="en-US" b="1" u="sng" dirty="0">
                <a:latin typeface="+mj-ea"/>
                <a:ea typeface="+mj-ea"/>
              </a:rPr>
              <a:t>1.5m</a:t>
            </a:r>
            <a:r>
              <a:rPr lang="zh-CN" altLang="en-US" b="1" dirty="0">
                <a:latin typeface="+mj-ea"/>
                <a:ea typeface="+mj-ea"/>
              </a:rPr>
              <a:t>，</a:t>
            </a:r>
            <a:r>
              <a:rPr lang="zh-CN" altLang="en-US" b="1" dirty="0">
                <a:solidFill>
                  <a:srgbClr val="0070C0"/>
                </a:solidFill>
                <a:latin typeface="+mj-ea"/>
                <a:ea typeface="+mj-ea"/>
              </a:rPr>
              <a:t>垂直直线部分</a:t>
            </a:r>
            <a:r>
              <a:rPr lang="en-US" b="1" u="sng" dirty="0">
                <a:latin typeface="+mj-ea"/>
                <a:ea typeface="+mj-ea"/>
              </a:rPr>
              <a:t>1.5m</a:t>
            </a:r>
            <a:r>
              <a:rPr lang="zh-CN" altLang="en-US" b="1" u="sng" dirty="0">
                <a:latin typeface="+mj-ea"/>
                <a:ea typeface="+mj-ea"/>
              </a:rPr>
              <a:t>～</a:t>
            </a:r>
            <a:r>
              <a:rPr lang="en-US" b="1" u="sng" dirty="0">
                <a:latin typeface="+mj-ea"/>
                <a:ea typeface="+mj-ea"/>
              </a:rPr>
              <a:t>3m</a:t>
            </a:r>
            <a:r>
              <a:rPr lang="zh-CN" altLang="en-US" b="1" dirty="0">
                <a:latin typeface="+mj-ea"/>
                <a:ea typeface="+mj-ea"/>
              </a:rPr>
              <a:t>，</a:t>
            </a:r>
            <a:r>
              <a:rPr lang="zh-CN" altLang="en-US" b="1" dirty="0">
                <a:solidFill>
                  <a:srgbClr val="0070C0"/>
                </a:solidFill>
                <a:latin typeface="+mj-ea"/>
                <a:ea typeface="+mj-ea"/>
              </a:rPr>
              <a:t>弯曲部分</a:t>
            </a:r>
            <a:r>
              <a:rPr lang="en-US" altLang="zh-CN" b="1" u="sng" dirty="0">
                <a:latin typeface="+mj-ea"/>
                <a:ea typeface="+mj-ea"/>
              </a:rPr>
              <a:t>0.</a:t>
            </a:r>
            <a:r>
              <a:rPr lang="en-US" b="1" u="sng" dirty="0">
                <a:latin typeface="+mj-ea"/>
                <a:ea typeface="+mj-ea"/>
              </a:rPr>
              <a:t>3m</a:t>
            </a:r>
            <a:r>
              <a:rPr lang="zh-CN" altLang="en-US" b="1" u="sng" dirty="0">
                <a:latin typeface="+mj-ea"/>
                <a:ea typeface="+mj-ea"/>
              </a:rPr>
              <a:t>～</a:t>
            </a:r>
            <a:r>
              <a:rPr lang="en-US" b="1" u="sng" dirty="0">
                <a:latin typeface="+mj-ea"/>
                <a:ea typeface="+mj-ea"/>
              </a:rPr>
              <a:t>0.5m</a:t>
            </a:r>
            <a:r>
              <a:rPr lang="zh-CN" altLang="en-US" b="1" dirty="0">
                <a:latin typeface="+mj-ea"/>
                <a:ea typeface="+mj-ea"/>
              </a:rPr>
              <a:t>的要求；检查引下线、接闪器和接地装置的焊接处是否锈蚀，油漆是否有遗漏及近地面的保护设施。</a:t>
            </a:r>
          </a:p>
          <a:p>
            <a:pPr>
              <a:lnSpc>
                <a:spcPts val="3200"/>
              </a:lnSpc>
              <a:defRPr/>
            </a:pPr>
            <a:r>
              <a:rPr lang="en-US" b="1" dirty="0">
                <a:latin typeface="+mj-ea"/>
                <a:ea typeface="+mj-ea"/>
              </a:rPr>
              <a:t>4.3.4 </a:t>
            </a:r>
            <a:r>
              <a:rPr lang="zh-CN" altLang="en-US" b="1" dirty="0">
                <a:latin typeface="+mj-ea"/>
                <a:ea typeface="+mj-ea"/>
              </a:rPr>
              <a:t>检查明敷引下线上有无附着的其他电气线路，如果有则应按</a:t>
            </a:r>
            <a:r>
              <a:rPr lang="en-US" b="1" dirty="0">
                <a:latin typeface="+mj-ea"/>
                <a:ea typeface="+mj-ea"/>
              </a:rPr>
              <a:t>4.2.5</a:t>
            </a:r>
            <a:r>
              <a:rPr lang="zh-CN" altLang="en-US" b="1" dirty="0">
                <a:latin typeface="+mj-ea"/>
                <a:ea typeface="+mj-ea"/>
              </a:rPr>
              <a:t>所述处理。</a:t>
            </a:r>
            <a:r>
              <a:rPr lang="zh-CN" altLang="en-US" b="1" dirty="0">
                <a:solidFill>
                  <a:srgbClr val="0070C0"/>
                </a:solidFill>
                <a:latin typeface="+mj-ea"/>
                <a:ea typeface="+mj-ea"/>
              </a:rPr>
              <a:t>测量明敷引下线与附近其他电气线路的距离，一般不应小于</a:t>
            </a:r>
            <a:r>
              <a:rPr lang="en-US" b="1" dirty="0">
                <a:solidFill>
                  <a:srgbClr val="0070C0"/>
                </a:solidFill>
                <a:latin typeface="+mj-ea"/>
                <a:ea typeface="+mj-ea"/>
              </a:rPr>
              <a:t>1m</a:t>
            </a:r>
            <a:r>
              <a:rPr lang="zh-CN" altLang="en-US" b="1" dirty="0">
                <a:solidFill>
                  <a:srgbClr val="0070C0"/>
                </a:solidFill>
                <a:latin typeface="+mj-ea"/>
                <a:ea typeface="+mj-ea"/>
              </a:rPr>
              <a:t>。</a:t>
            </a:r>
          </a:p>
          <a:p>
            <a:pPr>
              <a:lnSpc>
                <a:spcPts val="3700"/>
              </a:lnSpc>
              <a:defRPr/>
            </a:pPr>
            <a:r>
              <a:rPr lang="en-US" b="1" dirty="0">
                <a:latin typeface="+mj-ea"/>
                <a:ea typeface="+mj-ea"/>
              </a:rPr>
              <a:t>4.3.5 </a:t>
            </a:r>
            <a:r>
              <a:rPr lang="zh-CN" altLang="en-US" b="1" dirty="0">
                <a:latin typeface="+mj-ea"/>
                <a:ea typeface="+mj-ea"/>
              </a:rPr>
              <a:t>采用仪器</a:t>
            </a:r>
            <a:r>
              <a:rPr lang="zh-CN" altLang="en-US" b="1" dirty="0">
                <a:solidFill>
                  <a:srgbClr val="0070C0"/>
                </a:solidFill>
                <a:latin typeface="+mj-ea"/>
                <a:ea typeface="+mj-ea"/>
              </a:rPr>
              <a:t>检查引下线接地端与接地体的电气连接性能。</a:t>
            </a:r>
            <a:r>
              <a:rPr lang="en-US" altLang="zh-CN" b="1" dirty="0">
                <a:solidFill>
                  <a:srgbClr val="0070C0"/>
                </a:solidFill>
                <a:latin typeface="+mj-ea"/>
                <a:ea typeface="+mj-ea"/>
              </a:rPr>
              <a:t> </a:t>
            </a:r>
            <a:endParaRPr lang="zh-CN" altLang="en-US" b="1" dirty="0">
              <a:solidFill>
                <a:srgbClr val="0070C0"/>
              </a:solidFill>
              <a:latin typeface="+mj-ea"/>
              <a:ea typeface="+mj-ea"/>
            </a:endParaRPr>
          </a:p>
        </p:txBody>
      </p:sp>
      <p:sp>
        <p:nvSpPr>
          <p:cNvPr id="6" name="TextBox 5"/>
          <p:cNvSpPr txBox="1"/>
          <p:nvPr/>
        </p:nvSpPr>
        <p:spPr>
          <a:xfrm>
            <a:off x="571500" y="1500188"/>
            <a:ext cx="2744788" cy="420687"/>
          </a:xfrm>
          <a:prstGeom prst="rect">
            <a:avLst/>
          </a:prstGeom>
          <a:noFill/>
        </p:spPr>
        <p:txBody>
          <a:bodyPr wrap="none">
            <a:spAutoFit/>
          </a:bodyPr>
          <a:lstStyle/>
          <a:p>
            <a:pPr>
              <a:lnSpc>
                <a:spcPts val="3000"/>
              </a:lnSpc>
              <a:defRPr/>
            </a:pPr>
            <a:r>
              <a:rPr lang="en-US" altLang="zh-CN" b="1" dirty="0">
                <a:solidFill>
                  <a:srgbClr val="0070C0"/>
                </a:solidFill>
                <a:latin typeface="+mj-ea"/>
              </a:rPr>
              <a:t>4.3 </a:t>
            </a:r>
            <a:r>
              <a:rPr lang="zh-CN" altLang="en-US" b="1" dirty="0">
                <a:solidFill>
                  <a:srgbClr val="0070C0"/>
                </a:solidFill>
                <a:latin typeface="+mj-ea"/>
              </a:rPr>
              <a:t>引下线验收检测环节</a:t>
            </a:r>
            <a:endParaRPr lang="en-US" altLang="zh-CN" b="1" dirty="0">
              <a:solidFill>
                <a:srgbClr val="0070C0"/>
              </a:solidFill>
              <a:latin typeface="+mj-ea"/>
            </a:endParaRPr>
          </a:p>
        </p:txBody>
      </p:sp>
    </p:spTree>
  </p:cSld>
  <p:clrMapOvr>
    <a:masterClrMapping/>
  </p:clrMapOvr>
  <p:transition>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28625" y="1000125"/>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5" name="TextBox 4"/>
          <p:cNvSpPr txBox="1"/>
          <p:nvPr/>
        </p:nvSpPr>
        <p:spPr>
          <a:xfrm>
            <a:off x="571500" y="1928813"/>
            <a:ext cx="8143875" cy="4359275"/>
          </a:xfrm>
          <a:prstGeom prst="rect">
            <a:avLst/>
          </a:prstGeom>
          <a:noFill/>
        </p:spPr>
        <p:txBody>
          <a:bodyPr>
            <a:spAutoFit/>
          </a:bodyPr>
          <a:lstStyle/>
          <a:p>
            <a:pPr>
              <a:lnSpc>
                <a:spcPts val="2800"/>
              </a:lnSpc>
              <a:defRPr/>
            </a:pPr>
            <a:r>
              <a:rPr lang="en-US" altLang="zh-CN" b="1" dirty="0">
                <a:latin typeface="+mj-ea"/>
                <a:ea typeface="+mj-ea"/>
              </a:rPr>
              <a:t>4.4.1</a:t>
            </a:r>
            <a:r>
              <a:rPr lang="zh-CN" altLang="en-US" b="1" dirty="0">
                <a:solidFill>
                  <a:srgbClr val="FF0000"/>
                </a:solidFill>
                <a:latin typeface="+mj-ea"/>
                <a:ea typeface="+mj-ea"/>
              </a:rPr>
              <a:t>查看隐蔽工程记录；检查接地装置的结构和安装位置；检查接地体的埋设间距、深度、安装方法；检查接地装置的材质、连接方法、防腐处理。</a:t>
            </a:r>
          </a:p>
          <a:p>
            <a:pPr>
              <a:lnSpc>
                <a:spcPts val="2800"/>
              </a:lnSpc>
              <a:defRPr/>
            </a:pPr>
            <a:r>
              <a:rPr lang="en-US" b="1" dirty="0">
                <a:latin typeface="+mj-ea"/>
                <a:ea typeface="+mj-ea"/>
              </a:rPr>
              <a:t>4.4.2 </a:t>
            </a:r>
            <a:r>
              <a:rPr lang="zh-CN" altLang="en-US" b="1" dirty="0">
                <a:latin typeface="+mj-ea"/>
                <a:ea typeface="+mj-ea"/>
              </a:rPr>
              <a:t>检查接地装置的填土有无沉陷情况。</a:t>
            </a:r>
          </a:p>
          <a:p>
            <a:pPr>
              <a:lnSpc>
                <a:spcPts val="2800"/>
              </a:lnSpc>
              <a:defRPr/>
            </a:pPr>
            <a:r>
              <a:rPr lang="en-US" b="1" dirty="0">
                <a:latin typeface="+mj-ea"/>
                <a:ea typeface="+mj-ea"/>
              </a:rPr>
              <a:t>4.4.3 </a:t>
            </a:r>
            <a:r>
              <a:rPr lang="zh-CN" altLang="en-US" b="1" dirty="0">
                <a:latin typeface="+mj-ea"/>
                <a:ea typeface="+mj-ea"/>
              </a:rPr>
              <a:t>检查有无因挖土方、敷设管线或种植树木而挖断接地装置。</a:t>
            </a:r>
          </a:p>
          <a:p>
            <a:pPr>
              <a:lnSpc>
                <a:spcPts val="2800"/>
              </a:lnSpc>
              <a:defRPr/>
            </a:pPr>
            <a:r>
              <a:rPr lang="en-US" b="1" dirty="0">
                <a:latin typeface="+mj-ea"/>
                <a:ea typeface="+mj-ea"/>
              </a:rPr>
              <a:t>4.4.4 </a:t>
            </a:r>
            <a:r>
              <a:rPr lang="zh-CN" altLang="en-US" b="1" dirty="0">
                <a:solidFill>
                  <a:srgbClr val="FF0000"/>
                </a:solidFill>
                <a:latin typeface="+mj-ea"/>
                <a:ea typeface="+mj-ea"/>
              </a:rPr>
              <a:t>首次检测时应检查相邻接时的地中距离。</a:t>
            </a:r>
          </a:p>
          <a:p>
            <a:pPr>
              <a:lnSpc>
                <a:spcPts val="2800"/>
              </a:lnSpc>
              <a:defRPr/>
            </a:pPr>
            <a:r>
              <a:rPr lang="en-US" b="1" dirty="0">
                <a:latin typeface="+mj-ea"/>
                <a:ea typeface="+mj-ea"/>
              </a:rPr>
              <a:t>4.4.5 </a:t>
            </a:r>
            <a:r>
              <a:rPr lang="zh-CN" altLang="en-US" b="1" dirty="0">
                <a:latin typeface="+mj-ea"/>
                <a:ea typeface="+mj-ea"/>
              </a:rPr>
              <a:t>检查</a:t>
            </a:r>
            <a:r>
              <a:rPr lang="zh-CN" altLang="en-US" b="1" dirty="0">
                <a:solidFill>
                  <a:srgbClr val="FF0000"/>
                </a:solidFill>
                <a:latin typeface="+mj-ea"/>
                <a:ea typeface="+mj-ea"/>
              </a:rPr>
              <a:t>第一类防雷建筑物与树木之间的净距是否大于</a:t>
            </a:r>
            <a:r>
              <a:rPr lang="en-US" b="1" dirty="0">
                <a:solidFill>
                  <a:srgbClr val="FF0000"/>
                </a:solidFill>
                <a:latin typeface="+mj-ea"/>
                <a:ea typeface="+mj-ea"/>
              </a:rPr>
              <a:t>5m</a:t>
            </a:r>
            <a:r>
              <a:rPr lang="zh-CN" altLang="en-US" b="1" dirty="0">
                <a:latin typeface="+mj-ea"/>
                <a:ea typeface="+mj-ea"/>
              </a:rPr>
              <a:t>。</a:t>
            </a:r>
          </a:p>
          <a:p>
            <a:pPr>
              <a:lnSpc>
                <a:spcPts val="2800"/>
              </a:lnSpc>
              <a:defRPr/>
            </a:pPr>
            <a:r>
              <a:rPr lang="en-US" b="1" dirty="0">
                <a:latin typeface="+mj-ea"/>
                <a:ea typeface="+mj-ea"/>
              </a:rPr>
              <a:t>4.4.6 </a:t>
            </a:r>
            <a:r>
              <a:rPr lang="zh-CN" altLang="en-US" b="1" dirty="0">
                <a:latin typeface="+mj-ea"/>
                <a:ea typeface="+mj-ea"/>
              </a:rPr>
              <a:t>用毫欧表</a:t>
            </a:r>
            <a:r>
              <a:rPr lang="zh-CN" altLang="en-US" b="1" dirty="0">
                <a:solidFill>
                  <a:srgbClr val="FF0000"/>
                </a:solidFill>
                <a:latin typeface="+mj-ea"/>
                <a:ea typeface="+mj-ea"/>
              </a:rPr>
              <a:t>检测两相邻接地装置的电气连接</a:t>
            </a:r>
            <a:endParaRPr lang="en-US" altLang="zh-CN" b="1" dirty="0">
              <a:solidFill>
                <a:srgbClr val="FF0000"/>
              </a:solidFill>
              <a:latin typeface="+mj-ea"/>
              <a:ea typeface="+mj-ea"/>
            </a:endParaRPr>
          </a:p>
          <a:p>
            <a:pPr>
              <a:lnSpc>
                <a:spcPts val="2800"/>
              </a:lnSpc>
              <a:defRPr/>
            </a:pPr>
            <a:r>
              <a:rPr lang="en-US" b="1" dirty="0">
                <a:latin typeface="+mj-ea"/>
                <a:ea typeface="+mj-ea"/>
              </a:rPr>
              <a:t>4.4.7 </a:t>
            </a:r>
            <a:r>
              <a:rPr lang="zh-CN" altLang="en-US" b="1" dirty="0">
                <a:solidFill>
                  <a:srgbClr val="FF0000"/>
                </a:solidFill>
                <a:latin typeface="+mj-ea"/>
                <a:ea typeface="+mj-ea"/>
                <a:cs typeface="Times New Roman" pitchFamily="18" charset="0"/>
              </a:rPr>
              <a:t>接地装置的接地电阻</a:t>
            </a:r>
            <a:r>
              <a:rPr lang="zh-CN" altLang="en-US" b="1" dirty="0">
                <a:latin typeface="+mj-ea"/>
                <a:ea typeface="+mj-ea"/>
                <a:cs typeface="Times New Roman" pitchFamily="18" charset="0"/>
              </a:rPr>
              <a:t>测量：接地装置的工频接地电阻值测量常用接地电阻表法，其</a:t>
            </a:r>
            <a:r>
              <a:rPr lang="zh-CN" altLang="en-US" b="1" dirty="0">
                <a:solidFill>
                  <a:srgbClr val="FF0000"/>
                </a:solidFill>
                <a:latin typeface="+mj-ea"/>
                <a:ea typeface="+mj-ea"/>
                <a:cs typeface="Times New Roman" pitchFamily="18" charset="0"/>
              </a:rPr>
              <a:t>测得的值为工频接地电阻值</a:t>
            </a:r>
            <a:r>
              <a:rPr lang="zh-CN" altLang="en-US" b="1" dirty="0">
                <a:latin typeface="+mj-ea"/>
                <a:ea typeface="+mj-ea"/>
                <a:cs typeface="Times New Roman" pitchFamily="18" charset="0"/>
              </a:rPr>
              <a:t>，</a:t>
            </a:r>
            <a:r>
              <a:rPr lang="zh-CN" altLang="en-US" b="1" dirty="0">
                <a:solidFill>
                  <a:srgbClr val="0070C0"/>
                </a:solidFill>
                <a:latin typeface="+mj-ea"/>
                <a:ea typeface="+mj-ea"/>
                <a:cs typeface="Times New Roman" pitchFamily="18" charset="0"/>
              </a:rPr>
              <a:t>当需要冲击接地电阻值时，应按规定进行换算。</a:t>
            </a:r>
            <a:endParaRPr lang="en-US" altLang="zh-CN" b="1" dirty="0">
              <a:solidFill>
                <a:srgbClr val="0070C0"/>
              </a:solidFill>
              <a:latin typeface="+mj-ea"/>
              <a:ea typeface="+mj-ea"/>
              <a:cs typeface="Times New Roman" pitchFamily="18" charset="0"/>
            </a:endParaRPr>
          </a:p>
          <a:p>
            <a:pPr>
              <a:lnSpc>
                <a:spcPts val="2800"/>
              </a:lnSpc>
              <a:defRPr/>
            </a:pPr>
            <a:r>
              <a:rPr lang="zh-CN" altLang="en-US" b="1" dirty="0">
                <a:latin typeface="+mj-ea"/>
                <a:ea typeface="+mj-ea"/>
                <a:cs typeface="Times New Roman" pitchFamily="18" charset="0"/>
              </a:rPr>
              <a:t>    注意：每次检测都应固定在同一位置，采用同一台仪器，采用同一种方法测量，记录在案以备下一年度比较性能变化。</a:t>
            </a:r>
            <a:endParaRPr lang="zh-CN" altLang="en-US" b="1" dirty="0">
              <a:latin typeface="+mj-ea"/>
              <a:ea typeface="+mj-ea"/>
              <a:cs typeface="宋体" pitchFamily="2" charset="-122"/>
            </a:endParaRPr>
          </a:p>
        </p:txBody>
      </p:sp>
      <p:sp>
        <p:nvSpPr>
          <p:cNvPr id="6" name="矩形 5"/>
          <p:cNvSpPr/>
          <p:nvPr/>
        </p:nvSpPr>
        <p:spPr>
          <a:xfrm>
            <a:off x="595313" y="1500188"/>
            <a:ext cx="2976562" cy="420687"/>
          </a:xfrm>
          <a:prstGeom prst="rect">
            <a:avLst/>
          </a:prstGeom>
        </p:spPr>
        <p:txBody>
          <a:bodyPr wrap="none">
            <a:spAutoFit/>
          </a:bodyPr>
          <a:lstStyle/>
          <a:p>
            <a:pPr>
              <a:lnSpc>
                <a:spcPts val="3000"/>
              </a:lnSpc>
              <a:defRPr/>
            </a:pPr>
            <a:r>
              <a:rPr lang="en-US" altLang="zh-CN" b="1" dirty="0">
                <a:solidFill>
                  <a:srgbClr val="0070C0"/>
                </a:solidFill>
                <a:latin typeface="+mj-ea"/>
              </a:rPr>
              <a:t>4.4 </a:t>
            </a:r>
            <a:r>
              <a:rPr lang="zh-CN" altLang="en-US" b="1" dirty="0">
                <a:solidFill>
                  <a:srgbClr val="0070C0"/>
                </a:solidFill>
                <a:latin typeface="+mj-ea"/>
              </a:rPr>
              <a:t>接地装置验收检测环节</a:t>
            </a:r>
            <a:endParaRPr lang="en-US" altLang="zh-CN" b="1" dirty="0">
              <a:solidFill>
                <a:srgbClr val="0070C0"/>
              </a:solidFill>
              <a:latin typeface="+mj-ea"/>
            </a:endParaRPr>
          </a:p>
        </p:txBody>
      </p:sp>
    </p:spTree>
  </p:cSld>
  <p:clrMapOvr>
    <a:masterClrMapping/>
  </p:clrMapOvr>
  <p:transition>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428625" y="1000125"/>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5" name="矩形 4"/>
          <p:cNvSpPr/>
          <p:nvPr/>
        </p:nvSpPr>
        <p:spPr>
          <a:xfrm>
            <a:off x="928688" y="1500188"/>
            <a:ext cx="6929437" cy="477837"/>
          </a:xfrm>
          <a:prstGeom prst="rect">
            <a:avLst/>
          </a:prstGeom>
        </p:spPr>
        <p:txBody>
          <a:bodyPr>
            <a:spAutoFit/>
          </a:bodyPr>
          <a:lstStyle/>
          <a:p>
            <a:pPr>
              <a:lnSpc>
                <a:spcPts val="3000"/>
              </a:lnSpc>
              <a:defRPr/>
            </a:pPr>
            <a:r>
              <a:rPr lang="zh-CN" altLang="en-US" b="1" dirty="0">
                <a:solidFill>
                  <a:srgbClr val="0070C0"/>
                </a:solidFill>
                <a:latin typeface="+mj-ea"/>
                <a:ea typeface="+mj-ea"/>
              </a:rPr>
              <a:t>接地装置工频接地电阻与冲击接地电阻的换算按</a:t>
            </a:r>
            <a:r>
              <a:rPr lang="en-US" b="1" dirty="0">
                <a:solidFill>
                  <a:srgbClr val="FF0000"/>
                </a:solidFill>
                <a:latin typeface="+mj-ea"/>
                <a:ea typeface="+mj-ea"/>
              </a:rPr>
              <a:t>R</a:t>
            </a:r>
            <a:r>
              <a:rPr lang="zh-CN" altLang="en-US" b="1" baseline="-25000" dirty="0">
                <a:solidFill>
                  <a:srgbClr val="FF0000"/>
                </a:solidFill>
                <a:latin typeface="+mj-ea"/>
                <a:ea typeface="+mj-ea"/>
              </a:rPr>
              <a:t>～</a:t>
            </a:r>
            <a:r>
              <a:rPr lang="en-US" b="1" dirty="0">
                <a:solidFill>
                  <a:srgbClr val="FF0000"/>
                </a:solidFill>
                <a:latin typeface="+mj-ea"/>
                <a:ea typeface="+mj-ea"/>
              </a:rPr>
              <a:t>=</a:t>
            </a:r>
            <a:r>
              <a:rPr lang="en-US" b="1" dirty="0" err="1">
                <a:solidFill>
                  <a:srgbClr val="FF0000"/>
                </a:solidFill>
                <a:latin typeface="+mj-ea"/>
                <a:ea typeface="+mj-ea"/>
              </a:rPr>
              <a:t>AR</a:t>
            </a:r>
            <a:r>
              <a:rPr lang="en-US" b="1" baseline="-25000" dirty="0" err="1">
                <a:solidFill>
                  <a:srgbClr val="FF0000"/>
                </a:solidFill>
                <a:latin typeface="+mj-ea"/>
                <a:ea typeface="+mj-ea"/>
              </a:rPr>
              <a:t>i</a:t>
            </a:r>
            <a:r>
              <a:rPr lang="zh-CN" altLang="en-US" b="1" dirty="0">
                <a:solidFill>
                  <a:srgbClr val="0070C0"/>
                </a:solidFill>
                <a:latin typeface="+mj-ea"/>
                <a:ea typeface="+mj-ea"/>
              </a:rPr>
              <a:t>确定。</a:t>
            </a:r>
          </a:p>
        </p:txBody>
      </p:sp>
      <p:pic>
        <p:nvPicPr>
          <p:cNvPr id="6149" name="Picture 1" descr="1"/>
          <p:cNvPicPr>
            <a:picLocks noChangeAspect="1" noChangeArrowheads="1"/>
          </p:cNvPicPr>
          <p:nvPr/>
        </p:nvPicPr>
        <p:blipFill>
          <a:blip r:embed="rId3">
            <a:lum bright="-6000"/>
          </a:blip>
          <a:srcRect/>
          <a:stretch>
            <a:fillRect/>
          </a:stretch>
        </p:blipFill>
        <p:spPr bwMode="auto">
          <a:xfrm>
            <a:off x="857250" y="2000250"/>
            <a:ext cx="3357563" cy="4408488"/>
          </a:xfrm>
          <a:prstGeom prst="rect">
            <a:avLst/>
          </a:prstGeom>
          <a:noFill/>
          <a:ln w="9525">
            <a:noFill/>
            <a:miter lim="800000"/>
            <a:headEnd/>
            <a:tailEnd/>
          </a:ln>
        </p:spPr>
      </p:pic>
      <p:sp>
        <p:nvSpPr>
          <p:cNvPr id="6150" name="TextBox 6"/>
          <p:cNvSpPr txBox="1">
            <a:spLocks noChangeArrowheads="1"/>
          </p:cNvSpPr>
          <p:nvPr/>
        </p:nvSpPr>
        <p:spPr bwMode="auto">
          <a:xfrm>
            <a:off x="4429125" y="2286000"/>
            <a:ext cx="4000500" cy="3786188"/>
          </a:xfrm>
          <a:prstGeom prst="rect">
            <a:avLst/>
          </a:prstGeom>
          <a:noFill/>
          <a:ln w="9525">
            <a:noFill/>
            <a:miter lim="800000"/>
            <a:headEnd/>
            <a:tailEnd/>
          </a:ln>
        </p:spPr>
        <p:txBody>
          <a:bodyPr>
            <a:spAutoFit/>
          </a:bodyPr>
          <a:lstStyle/>
          <a:p>
            <a:pPr>
              <a:lnSpc>
                <a:spcPts val="3200"/>
              </a:lnSpc>
            </a:pPr>
            <a:r>
              <a:rPr lang="zh-CN" altLang="en-US" b="1"/>
              <a:t>其中：</a:t>
            </a:r>
            <a:r>
              <a:rPr lang="en-US" altLang="zh-CN" b="1"/>
              <a:t>R</a:t>
            </a:r>
            <a:r>
              <a:rPr lang="zh-CN" altLang="en-US" b="1" baseline="-25000"/>
              <a:t>～</a:t>
            </a:r>
            <a:r>
              <a:rPr lang="en-US" altLang="zh-CN" b="1"/>
              <a:t>——</a:t>
            </a:r>
            <a:r>
              <a:rPr lang="zh-CN" altLang="en-US" b="1"/>
              <a:t>接地装置各支线的长度取值小于或等于接地体的有效长度</a:t>
            </a:r>
            <a:r>
              <a:rPr lang="en-US" altLang="zh-CN" b="1"/>
              <a:t>l</a:t>
            </a:r>
            <a:r>
              <a:rPr lang="en-US" altLang="zh-CN" b="1" baseline="-16000"/>
              <a:t>e</a:t>
            </a:r>
            <a:r>
              <a:rPr lang="zh-CN" altLang="en-US" b="1"/>
              <a:t>或者有支线大于</a:t>
            </a:r>
            <a:r>
              <a:rPr lang="en-US" altLang="zh-CN" b="1"/>
              <a:t>l</a:t>
            </a:r>
            <a:r>
              <a:rPr lang="en-US" altLang="zh-CN" b="1" baseline="-16000"/>
              <a:t>e</a:t>
            </a:r>
            <a:r>
              <a:rPr lang="zh-CN" altLang="en-US" b="1"/>
              <a:t>而取其等于</a:t>
            </a:r>
            <a:r>
              <a:rPr lang="en-US" altLang="zh-CN" b="1"/>
              <a:t>l</a:t>
            </a:r>
            <a:r>
              <a:rPr lang="en-US" altLang="zh-CN" b="1" baseline="-16000"/>
              <a:t>e</a:t>
            </a:r>
            <a:r>
              <a:rPr lang="zh-CN" altLang="en-US" b="1"/>
              <a:t>时的工频接地电阻</a:t>
            </a:r>
            <a:r>
              <a:rPr lang="en-US" altLang="zh-CN" b="1"/>
              <a:t>(Ω)</a:t>
            </a:r>
            <a:r>
              <a:rPr lang="zh-CN" altLang="en-US" b="1"/>
              <a:t>；</a:t>
            </a:r>
          </a:p>
          <a:p>
            <a:pPr>
              <a:lnSpc>
                <a:spcPts val="3200"/>
              </a:lnSpc>
            </a:pPr>
            <a:r>
              <a:rPr lang="en-US" altLang="zh-CN" b="1"/>
              <a:t>A =l/l</a:t>
            </a:r>
            <a:r>
              <a:rPr lang="en-US" altLang="zh-CN" b="1" baseline="-16000"/>
              <a:t>e</a:t>
            </a:r>
            <a:r>
              <a:rPr lang="en-US" altLang="zh-CN" b="1"/>
              <a:t>(              </a:t>
            </a:r>
            <a:r>
              <a:rPr lang="en-US" altLang="zh-CN"/>
              <a:t>——</a:t>
            </a:r>
            <a:r>
              <a:rPr lang="zh-CN" altLang="en-US" b="1"/>
              <a:t>接地体的有效长度</a:t>
            </a:r>
            <a:r>
              <a:rPr lang="en-US" altLang="zh-CN"/>
              <a:t>)</a:t>
            </a:r>
            <a:r>
              <a:rPr lang="en-US" altLang="zh-CN" b="1"/>
              <a:t>——</a:t>
            </a:r>
            <a:r>
              <a:rPr lang="zh-CN" altLang="en-US" b="1"/>
              <a:t>换算系数</a:t>
            </a:r>
            <a:r>
              <a:rPr lang="en-US" altLang="zh-CN" b="1"/>
              <a:t>,</a:t>
            </a:r>
            <a:r>
              <a:rPr lang="zh-CN" altLang="en-US" b="1"/>
              <a:t>其数值按左图确定；</a:t>
            </a:r>
            <a:r>
              <a:rPr lang="en-US" b="1"/>
              <a:t> </a:t>
            </a:r>
            <a:endParaRPr lang="zh-CN" altLang="en-US" b="1"/>
          </a:p>
          <a:p>
            <a:pPr>
              <a:lnSpc>
                <a:spcPts val="3200"/>
              </a:lnSpc>
            </a:pPr>
            <a:r>
              <a:rPr lang="en-US" altLang="zh-CN" b="1"/>
              <a:t>R</a:t>
            </a:r>
            <a:r>
              <a:rPr lang="en-US" altLang="zh-CN" b="1" baseline="-16000"/>
              <a:t>i</a:t>
            </a:r>
            <a:r>
              <a:rPr lang="en-US" altLang="zh-CN" b="1"/>
              <a:t>——</a:t>
            </a:r>
            <a:r>
              <a:rPr lang="zh-CN" altLang="en-US" b="1"/>
              <a:t>所要求的接地装置冲击接地电阻</a:t>
            </a:r>
            <a:r>
              <a:rPr lang="en-US" altLang="zh-CN" b="1"/>
              <a:t>(Ω)</a:t>
            </a:r>
            <a:r>
              <a:rPr lang="zh-CN" altLang="en-US" b="1"/>
              <a:t>。</a:t>
            </a:r>
          </a:p>
          <a:p>
            <a:pPr>
              <a:lnSpc>
                <a:spcPts val="3200"/>
              </a:lnSpc>
            </a:pPr>
            <a:endParaRPr lang="zh-CN" altLang="en-US"/>
          </a:p>
        </p:txBody>
      </p:sp>
      <p:graphicFrame>
        <p:nvGraphicFramePr>
          <p:cNvPr id="6146" name="Object 2"/>
          <p:cNvGraphicFramePr>
            <a:graphicFrameLocks noChangeAspect="1"/>
          </p:cNvGraphicFramePr>
          <p:nvPr/>
        </p:nvGraphicFramePr>
        <p:xfrm>
          <a:off x="5286375" y="4002088"/>
          <a:ext cx="815975" cy="428625"/>
        </p:xfrm>
        <a:graphic>
          <a:graphicData uri="http://schemas.openxmlformats.org/presentationml/2006/ole">
            <p:oleObj spid="_x0000_s6146" name="公式" r:id="rId4" imgW="583920" imgH="253800" progId="Equation.3">
              <p:embed/>
            </p:oleObj>
          </a:graphicData>
        </a:graphic>
      </p:graphicFrame>
      <p:sp>
        <p:nvSpPr>
          <p:cNvPr id="7" name="TextBox 6"/>
          <p:cNvSpPr txBox="1"/>
          <p:nvPr/>
        </p:nvSpPr>
        <p:spPr>
          <a:xfrm>
            <a:off x="773644" y="3644108"/>
            <a:ext cx="369332" cy="194925"/>
          </a:xfrm>
          <a:prstGeom prst="rect">
            <a:avLst/>
          </a:prstGeom>
          <a:noFill/>
        </p:spPr>
        <p:txBody>
          <a:bodyPr vert="eaVert" wrap="none" rtlCol="0">
            <a:spAutoFit/>
          </a:bodyPr>
          <a:lstStyle/>
          <a:p>
            <a:r>
              <a:rPr lang="en-US" altLang="zh-CN" sz="1200" dirty="0" smtClean="0">
                <a:solidFill>
                  <a:schemeClr val="bg1">
                    <a:lumMod val="50000"/>
                  </a:schemeClr>
                </a:solidFill>
              </a:rPr>
              <a:t>A</a:t>
            </a:r>
            <a:endParaRPr lang="zh-CN" altLang="en-US" sz="1200" dirty="0">
              <a:solidFill>
                <a:schemeClr val="bg1">
                  <a:lumMod val="50000"/>
                </a:schemeClr>
              </a:solidFill>
            </a:endParaRPr>
          </a:p>
        </p:txBody>
      </p:sp>
    </p:spTree>
  </p:cSld>
  <p:clrMapOvr>
    <a:masterClrMapping/>
  </p:clrMapOvr>
  <p:transition>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28625" y="965200"/>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5" name="矩形 4"/>
          <p:cNvSpPr/>
          <p:nvPr/>
        </p:nvSpPr>
        <p:spPr>
          <a:xfrm>
            <a:off x="642938" y="1500188"/>
            <a:ext cx="2279650" cy="420687"/>
          </a:xfrm>
          <a:prstGeom prst="rect">
            <a:avLst/>
          </a:prstGeom>
        </p:spPr>
        <p:txBody>
          <a:bodyPr wrap="none">
            <a:spAutoFit/>
          </a:bodyPr>
          <a:lstStyle/>
          <a:p>
            <a:pPr>
              <a:lnSpc>
                <a:spcPts val="3000"/>
              </a:lnSpc>
              <a:defRPr/>
            </a:pPr>
            <a:r>
              <a:rPr lang="en-US" altLang="zh-CN" b="1" dirty="0">
                <a:solidFill>
                  <a:srgbClr val="0070C0"/>
                </a:solidFill>
                <a:latin typeface="+mj-ea"/>
              </a:rPr>
              <a:t>4.5 </a:t>
            </a:r>
            <a:r>
              <a:rPr lang="zh-CN" altLang="en-US" b="1" dirty="0">
                <a:solidFill>
                  <a:srgbClr val="0070C0"/>
                </a:solidFill>
                <a:latin typeface="+mj-ea"/>
              </a:rPr>
              <a:t>雷电防护区划分</a:t>
            </a:r>
            <a:endParaRPr lang="en-US" altLang="zh-CN" b="1" dirty="0">
              <a:solidFill>
                <a:srgbClr val="0070C0"/>
              </a:solidFill>
              <a:latin typeface="+mj-ea"/>
            </a:endParaRPr>
          </a:p>
        </p:txBody>
      </p:sp>
      <p:pic>
        <p:nvPicPr>
          <p:cNvPr id="58372" name="Picture 7"/>
          <p:cNvPicPr>
            <a:picLocks noChangeAspect="1" noChangeArrowheads="1"/>
          </p:cNvPicPr>
          <p:nvPr/>
        </p:nvPicPr>
        <p:blipFill>
          <a:blip r:embed="rId2"/>
          <a:srcRect/>
          <a:stretch>
            <a:fillRect/>
          </a:stretch>
        </p:blipFill>
        <p:spPr bwMode="auto">
          <a:xfrm>
            <a:off x="357188" y="1928813"/>
            <a:ext cx="4049712" cy="4359275"/>
          </a:xfrm>
          <a:prstGeom prst="rect">
            <a:avLst/>
          </a:prstGeom>
          <a:noFill/>
          <a:ln w="9525">
            <a:noFill/>
            <a:miter lim="800000"/>
            <a:headEnd/>
            <a:tailEnd/>
          </a:ln>
        </p:spPr>
      </p:pic>
      <p:sp>
        <p:nvSpPr>
          <p:cNvPr id="7" name="TextBox 6"/>
          <p:cNvSpPr txBox="1"/>
          <p:nvPr/>
        </p:nvSpPr>
        <p:spPr>
          <a:xfrm>
            <a:off x="4357688" y="1500188"/>
            <a:ext cx="4429125" cy="5078412"/>
          </a:xfrm>
          <a:prstGeom prst="rect">
            <a:avLst/>
          </a:prstGeom>
          <a:noFill/>
        </p:spPr>
        <p:txBody>
          <a:bodyPr>
            <a:spAutoFit/>
          </a:bodyPr>
          <a:lstStyle/>
          <a:p>
            <a:pPr>
              <a:defRPr/>
            </a:pPr>
            <a:r>
              <a:rPr lang="en-US" altLang="zh-CN" dirty="0">
                <a:solidFill>
                  <a:schemeClr val="bg1"/>
                </a:solidFill>
                <a:latin typeface="+mj-ea"/>
                <a:ea typeface="+mj-ea"/>
              </a:rPr>
              <a:t> </a:t>
            </a:r>
            <a:r>
              <a:rPr lang="zh-CN" altLang="en-US" b="1" dirty="0">
                <a:latin typeface="+mj-ea"/>
                <a:ea typeface="+mj-ea"/>
              </a:rPr>
              <a:t>雷电防护区（</a:t>
            </a:r>
            <a:r>
              <a:rPr lang="en-US" altLang="zh-CN" b="1" dirty="0">
                <a:latin typeface="+mj-ea"/>
                <a:ea typeface="+mj-ea"/>
              </a:rPr>
              <a:t>LPZ</a:t>
            </a:r>
            <a:r>
              <a:rPr lang="zh-CN" altLang="en-US" b="1" dirty="0">
                <a:latin typeface="+mj-ea"/>
                <a:ea typeface="+mj-ea"/>
              </a:rPr>
              <a:t>）应划分为：</a:t>
            </a:r>
            <a:r>
              <a:rPr lang="zh-CN" altLang="en-US" b="1" u="sng" dirty="0">
                <a:solidFill>
                  <a:srgbClr val="C00000"/>
                </a:solidFill>
                <a:latin typeface="+mj-ea"/>
                <a:ea typeface="+mj-ea"/>
              </a:rPr>
              <a:t>直击雷非防护区、</a:t>
            </a:r>
            <a:r>
              <a:rPr lang="zh-CN" altLang="en-US" b="1" u="sng" dirty="0">
                <a:solidFill>
                  <a:srgbClr val="C00000"/>
                </a:solidFill>
                <a:latin typeface="+mj-ea"/>
              </a:rPr>
              <a:t>直击雷</a:t>
            </a:r>
            <a:r>
              <a:rPr lang="zh-CN" altLang="en-US" b="1" u="sng" dirty="0">
                <a:solidFill>
                  <a:srgbClr val="C00000"/>
                </a:solidFill>
                <a:latin typeface="+mj-ea"/>
                <a:ea typeface="+mj-ea"/>
              </a:rPr>
              <a:t>防护区、第一防护区、第二防护区、后续防护区。</a:t>
            </a:r>
            <a:r>
              <a:rPr lang="zh-CN" altLang="en-US" b="1" dirty="0">
                <a:latin typeface="+mj-ea"/>
                <a:ea typeface="+mj-ea"/>
              </a:rPr>
              <a:t>应符合下列规定：</a:t>
            </a:r>
          </a:p>
          <a:p>
            <a:pPr>
              <a:defRPr/>
            </a:pPr>
            <a:r>
              <a:rPr lang="en-US" altLang="zh-CN" b="1" dirty="0">
                <a:latin typeface="+mj-ea"/>
                <a:ea typeface="+mj-ea"/>
              </a:rPr>
              <a:t>1 </a:t>
            </a:r>
            <a:r>
              <a:rPr lang="zh-CN" altLang="en-US" b="1" dirty="0">
                <a:latin typeface="+mj-ea"/>
                <a:ea typeface="+mj-ea"/>
              </a:rPr>
              <a:t>直击雷非防护区（</a:t>
            </a:r>
            <a:r>
              <a:rPr lang="en-US" altLang="zh-CN" b="1" dirty="0">
                <a:latin typeface="+mj-ea"/>
                <a:ea typeface="+mj-ea"/>
              </a:rPr>
              <a:t>LPZOA</a:t>
            </a:r>
            <a:r>
              <a:rPr lang="zh-CN" altLang="en-US" b="1" dirty="0">
                <a:latin typeface="+mj-ea"/>
                <a:ea typeface="+mj-ea"/>
              </a:rPr>
              <a:t>）：电磁场没有衰减，各类物体都可能遭到直接雷击，属完全暴露的不设防区。</a:t>
            </a:r>
          </a:p>
          <a:p>
            <a:pPr>
              <a:defRPr/>
            </a:pPr>
            <a:r>
              <a:rPr lang="en-US" altLang="zh-CN" b="1" dirty="0">
                <a:latin typeface="+mj-ea"/>
                <a:ea typeface="+mj-ea"/>
              </a:rPr>
              <a:t>2 </a:t>
            </a:r>
            <a:r>
              <a:rPr lang="zh-CN" altLang="en-US" b="1" dirty="0">
                <a:latin typeface="+mj-ea"/>
                <a:ea typeface="+mj-ea"/>
              </a:rPr>
              <a:t>直击雷防护区（</a:t>
            </a:r>
            <a:r>
              <a:rPr lang="en-US" altLang="zh-CN" b="1" dirty="0">
                <a:latin typeface="+mj-ea"/>
                <a:ea typeface="+mj-ea"/>
              </a:rPr>
              <a:t>LPZOB</a:t>
            </a:r>
            <a:r>
              <a:rPr lang="zh-CN" altLang="en-US" b="1" dirty="0">
                <a:latin typeface="+mj-ea"/>
                <a:ea typeface="+mj-ea"/>
              </a:rPr>
              <a:t>）：电磁场没有衰减，各类物体很少遭受直接雷击，属充分暴露的直击雷防护区。</a:t>
            </a:r>
          </a:p>
          <a:p>
            <a:pPr>
              <a:defRPr/>
            </a:pPr>
            <a:r>
              <a:rPr lang="en-US" altLang="zh-CN" b="1" dirty="0">
                <a:latin typeface="+mj-ea"/>
                <a:ea typeface="+mj-ea"/>
              </a:rPr>
              <a:t>3 </a:t>
            </a:r>
            <a:r>
              <a:rPr lang="zh-CN" altLang="en-US" b="1" dirty="0">
                <a:latin typeface="+mj-ea"/>
                <a:ea typeface="+mj-ea"/>
              </a:rPr>
              <a:t>第一防护区（</a:t>
            </a:r>
            <a:r>
              <a:rPr lang="en-US" altLang="zh-CN" b="1" dirty="0">
                <a:latin typeface="+mj-ea"/>
                <a:ea typeface="+mj-ea"/>
              </a:rPr>
              <a:t>LPZ1</a:t>
            </a:r>
            <a:r>
              <a:rPr lang="zh-CN" altLang="en-US" b="1" dirty="0">
                <a:latin typeface="+mj-ea"/>
                <a:ea typeface="+mj-ea"/>
              </a:rPr>
              <a:t>）：由于建筑物的屏蔽措施，流经各类导体的雷电流比直击雷防护区（</a:t>
            </a:r>
            <a:r>
              <a:rPr lang="en-US" altLang="zh-CN" b="1" dirty="0">
                <a:latin typeface="+mj-ea"/>
                <a:ea typeface="+mj-ea"/>
              </a:rPr>
              <a:t>LPZOB</a:t>
            </a:r>
            <a:r>
              <a:rPr lang="zh-CN" altLang="en-US" b="1" dirty="0">
                <a:latin typeface="+mj-ea"/>
                <a:ea typeface="+mj-ea"/>
              </a:rPr>
              <a:t>）电磁场得到了初步的衰减，各类物体不可能遭受直接雷击。</a:t>
            </a:r>
          </a:p>
          <a:p>
            <a:pPr>
              <a:defRPr/>
            </a:pPr>
            <a:r>
              <a:rPr lang="en-US" altLang="zh-CN" b="1" dirty="0">
                <a:latin typeface="+mj-ea"/>
                <a:ea typeface="+mj-ea"/>
              </a:rPr>
              <a:t>4 </a:t>
            </a:r>
            <a:r>
              <a:rPr lang="zh-CN" altLang="en-US" b="1" dirty="0">
                <a:latin typeface="+mj-ea"/>
                <a:ea typeface="+mj-ea"/>
              </a:rPr>
              <a:t>第二防护区（</a:t>
            </a:r>
            <a:r>
              <a:rPr lang="en-US" altLang="zh-CN" b="1" dirty="0">
                <a:latin typeface="+mj-ea"/>
                <a:ea typeface="+mj-ea"/>
              </a:rPr>
              <a:t>LPZ2</a:t>
            </a:r>
            <a:r>
              <a:rPr lang="zh-CN" altLang="en-US" b="1" dirty="0">
                <a:latin typeface="+mj-ea"/>
                <a:ea typeface="+mj-ea"/>
              </a:rPr>
              <a:t>）：进一步减小所导引的雷电流或电磁场而引入的后续防护区。</a:t>
            </a:r>
          </a:p>
          <a:p>
            <a:pPr>
              <a:defRPr/>
            </a:pPr>
            <a:r>
              <a:rPr lang="en-US" altLang="zh-CN" b="1" dirty="0">
                <a:latin typeface="+mj-ea"/>
                <a:ea typeface="+mj-ea"/>
              </a:rPr>
              <a:t>5 </a:t>
            </a:r>
            <a:r>
              <a:rPr lang="zh-CN" altLang="en-US" b="1" dirty="0">
                <a:solidFill>
                  <a:srgbClr val="0070C0"/>
                </a:solidFill>
                <a:latin typeface="+mj-ea"/>
                <a:ea typeface="+mj-ea"/>
              </a:rPr>
              <a:t>后续防护区（</a:t>
            </a:r>
            <a:r>
              <a:rPr lang="en-US" altLang="zh-CN" b="1" dirty="0" err="1">
                <a:solidFill>
                  <a:srgbClr val="0070C0"/>
                </a:solidFill>
                <a:latin typeface="+mj-ea"/>
                <a:ea typeface="+mj-ea"/>
              </a:rPr>
              <a:t>LPZn</a:t>
            </a:r>
            <a:r>
              <a:rPr lang="zh-CN" altLang="en-US" b="1" dirty="0">
                <a:solidFill>
                  <a:srgbClr val="0070C0"/>
                </a:solidFill>
                <a:latin typeface="+mj-ea"/>
                <a:ea typeface="+mj-ea"/>
              </a:rPr>
              <a:t>）</a:t>
            </a:r>
            <a:r>
              <a:rPr lang="zh-CN" altLang="en-US" b="1" dirty="0">
                <a:latin typeface="+mj-ea"/>
                <a:ea typeface="+mj-ea"/>
              </a:rPr>
              <a:t>：需要进一步减小雷电电磁脉冲，</a:t>
            </a:r>
            <a:r>
              <a:rPr lang="zh-CN" altLang="en-US" b="1" dirty="0">
                <a:solidFill>
                  <a:srgbClr val="0070C0"/>
                </a:solidFill>
                <a:latin typeface="+mj-ea"/>
                <a:ea typeface="+mj-ea"/>
              </a:rPr>
              <a:t>以保护敏感度水平高的设备的后续防护区。</a:t>
            </a:r>
          </a:p>
        </p:txBody>
      </p:sp>
    </p:spTree>
  </p:cSld>
  <p:clrMapOvr>
    <a:masterClrMapping/>
  </p:clrMapOvr>
  <p:transition>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785813" y="965200"/>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5" name="矩形 4"/>
          <p:cNvSpPr/>
          <p:nvPr/>
        </p:nvSpPr>
        <p:spPr>
          <a:xfrm>
            <a:off x="952500" y="1500188"/>
            <a:ext cx="2047875" cy="420687"/>
          </a:xfrm>
          <a:prstGeom prst="rect">
            <a:avLst/>
          </a:prstGeom>
        </p:spPr>
        <p:txBody>
          <a:bodyPr wrap="none">
            <a:spAutoFit/>
          </a:bodyPr>
          <a:lstStyle/>
          <a:p>
            <a:pPr>
              <a:lnSpc>
                <a:spcPts val="3000"/>
              </a:lnSpc>
              <a:defRPr/>
            </a:pPr>
            <a:r>
              <a:rPr lang="en-US" altLang="zh-CN" b="1" dirty="0">
                <a:solidFill>
                  <a:srgbClr val="0070C0"/>
                </a:solidFill>
                <a:latin typeface="+mj-ea"/>
              </a:rPr>
              <a:t>4.6 </a:t>
            </a:r>
            <a:r>
              <a:rPr lang="zh-CN" altLang="en-US" b="1" dirty="0">
                <a:solidFill>
                  <a:srgbClr val="0070C0"/>
                </a:solidFill>
                <a:latin typeface="+mj-ea"/>
              </a:rPr>
              <a:t>电磁屏蔽检测</a:t>
            </a:r>
            <a:endParaRPr lang="en-US" altLang="zh-CN" b="1" dirty="0">
              <a:solidFill>
                <a:srgbClr val="0070C0"/>
              </a:solidFill>
              <a:latin typeface="+mj-ea"/>
            </a:endParaRPr>
          </a:p>
        </p:txBody>
      </p:sp>
      <p:sp>
        <p:nvSpPr>
          <p:cNvPr id="6" name="TextBox 5"/>
          <p:cNvSpPr txBox="1"/>
          <p:nvPr/>
        </p:nvSpPr>
        <p:spPr>
          <a:xfrm>
            <a:off x="1000125" y="1857375"/>
            <a:ext cx="7286625" cy="4195763"/>
          </a:xfrm>
          <a:prstGeom prst="rect">
            <a:avLst/>
          </a:prstGeom>
          <a:noFill/>
        </p:spPr>
        <p:txBody>
          <a:bodyPr>
            <a:spAutoFit/>
          </a:bodyPr>
          <a:lstStyle/>
          <a:p>
            <a:pPr>
              <a:lnSpc>
                <a:spcPts val="3200"/>
              </a:lnSpc>
              <a:defRPr/>
            </a:pPr>
            <a:r>
              <a:rPr lang="en-US" b="1" dirty="0">
                <a:latin typeface="+mj-ea"/>
                <a:ea typeface="+mj-ea"/>
              </a:rPr>
              <a:t>4.6.1  </a:t>
            </a:r>
            <a:r>
              <a:rPr lang="zh-CN" altLang="en-US" b="1" dirty="0">
                <a:latin typeface="+mj-ea"/>
                <a:ea typeface="+mj-ea"/>
              </a:rPr>
              <a:t>新建项目，验收检测应检查按图施工是否符合标准要求；</a:t>
            </a:r>
            <a:endParaRPr lang="en-US" altLang="zh-CN" b="1" dirty="0">
              <a:latin typeface="+mj-ea"/>
              <a:ea typeface="+mj-ea"/>
            </a:endParaRPr>
          </a:p>
          <a:p>
            <a:pPr>
              <a:lnSpc>
                <a:spcPts val="3200"/>
              </a:lnSpc>
              <a:defRPr/>
            </a:pPr>
            <a:r>
              <a:rPr lang="en-US" b="1" dirty="0">
                <a:latin typeface="+mj-ea"/>
                <a:ea typeface="+mj-ea"/>
              </a:rPr>
              <a:t>4.6.2  </a:t>
            </a:r>
            <a:r>
              <a:rPr lang="zh-CN" altLang="en-US" b="1" u="sng" dirty="0">
                <a:latin typeface="+mj-ea"/>
                <a:ea typeface="+mj-ea"/>
              </a:rPr>
              <a:t>用毫欧表检查屏蔽网格、金属管、</a:t>
            </a:r>
            <a:r>
              <a:rPr lang="en-US" b="1" u="sng" dirty="0">
                <a:latin typeface="+mj-ea"/>
                <a:ea typeface="+mj-ea"/>
              </a:rPr>
              <a:t>(</a:t>
            </a:r>
            <a:r>
              <a:rPr lang="zh-CN" altLang="en-US" b="1" u="sng" dirty="0">
                <a:latin typeface="+mj-ea"/>
                <a:ea typeface="+mj-ea"/>
              </a:rPr>
              <a:t>槽</a:t>
            </a:r>
            <a:r>
              <a:rPr lang="en-US" b="1" u="sng" dirty="0">
                <a:latin typeface="+mj-ea"/>
                <a:ea typeface="+mj-ea"/>
              </a:rPr>
              <a:t>)</a:t>
            </a:r>
            <a:r>
              <a:rPr lang="zh-CN" altLang="en-US" b="1" u="sng" dirty="0">
                <a:latin typeface="+mj-ea"/>
                <a:ea typeface="+mj-ea"/>
              </a:rPr>
              <a:t>防静电地板支撑金属网格、大尺寸金属件、房间屋顶金属龙骨、屋顶金属表面、立面金属表面、金属门窗、金属格栅和电缆屏蔽层的电气连接，过渡电阻值不宜大于</a:t>
            </a:r>
            <a:r>
              <a:rPr lang="en-US" b="1" u="sng" dirty="0">
                <a:latin typeface="+mj-ea"/>
                <a:ea typeface="+mj-ea"/>
              </a:rPr>
              <a:t>0.03</a:t>
            </a:r>
            <a:r>
              <a:rPr lang="en-US" altLang="zh-CN" b="1" u="sng" dirty="0">
                <a:latin typeface="+mj-ea"/>
                <a:ea typeface="+mj-ea"/>
              </a:rPr>
              <a:t>Ω</a:t>
            </a:r>
            <a:r>
              <a:rPr lang="zh-CN" altLang="en-US" b="1" u="sng" dirty="0">
                <a:latin typeface="+mj-ea"/>
                <a:ea typeface="+mj-ea"/>
              </a:rPr>
              <a:t>。还应用卡尺测量屏蔽材料规格尺寸是否符合要求（屏蔽材料优先选用铜材、钢材或铝材。选用板材时，其厚度宜为</a:t>
            </a:r>
            <a:r>
              <a:rPr lang="en-US" b="1" u="sng" dirty="0">
                <a:latin typeface="+mj-ea"/>
                <a:ea typeface="+mj-ea"/>
              </a:rPr>
              <a:t>0.3mm</a:t>
            </a:r>
            <a:r>
              <a:rPr lang="zh-CN" altLang="en-US" b="1" u="sng" dirty="0">
                <a:latin typeface="+mj-ea"/>
                <a:ea typeface="+mj-ea"/>
              </a:rPr>
              <a:t>～</a:t>
            </a:r>
            <a:r>
              <a:rPr lang="en-US" b="1" u="sng" dirty="0">
                <a:latin typeface="+mj-ea"/>
                <a:ea typeface="+mj-ea"/>
              </a:rPr>
              <a:t>0.5mm</a:t>
            </a:r>
            <a:r>
              <a:rPr lang="zh-CN" altLang="en-US" b="1" u="sng" dirty="0">
                <a:latin typeface="+mj-ea"/>
                <a:ea typeface="+mj-ea"/>
              </a:rPr>
              <a:t>间。选用网材时</a:t>
            </a:r>
            <a:r>
              <a:rPr lang="en-US" b="1" u="sng" dirty="0">
                <a:latin typeface="+mj-ea"/>
                <a:ea typeface="+mj-ea"/>
              </a:rPr>
              <a:t>,</a:t>
            </a:r>
            <a:r>
              <a:rPr lang="zh-CN" altLang="en-US" b="1" u="sng" dirty="0">
                <a:latin typeface="+mj-ea"/>
                <a:ea typeface="+mj-ea"/>
              </a:rPr>
              <a:t>应考虑网材目数和增设网材层数。必要时，在门、窗的屏蔽中，可采用钢网屏蔽玻璃）。</a:t>
            </a:r>
          </a:p>
          <a:p>
            <a:pPr>
              <a:lnSpc>
                <a:spcPts val="3200"/>
              </a:lnSpc>
              <a:defRPr/>
            </a:pPr>
            <a:r>
              <a:rPr lang="en-US" b="1" dirty="0">
                <a:latin typeface="+mj-ea"/>
                <a:ea typeface="+mj-ea"/>
              </a:rPr>
              <a:t>4.6.3 </a:t>
            </a:r>
            <a:r>
              <a:rPr lang="zh-CN" altLang="en-US" b="1" dirty="0">
                <a:latin typeface="+mj-ea"/>
                <a:ea typeface="+mj-ea"/>
              </a:rPr>
              <a:t>计算建筑物利用钢筋或专门设置的屏蔽网的屏蔽效率，电磁场屏蔽的计算方法参见</a:t>
            </a:r>
            <a:r>
              <a:rPr lang="en-US" b="1" dirty="0">
                <a:latin typeface="+mj-ea"/>
                <a:ea typeface="+mj-ea"/>
              </a:rPr>
              <a:t>GB50057</a:t>
            </a:r>
            <a:r>
              <a:rPr lang="en-US" altLang="zh-CN" b="1" dirty="0">
                <a:latin typeface="+mj-ea"/>
                <a:ea typeface="+mj-ea"/>
              </a:rPr>
              <a:t>—</a:t>
            </a:r>
            <a:r>
              <a:rPr lang="en-US" b="1" dirty="0">
                <a:latin typeface="+mj-ea"/>
                <a:ea typeface="+mj-ea"/>
              </a:rPr>
              <a:t>2010</a:t>
            </a:r>
            <a:r>
              <a:rPr lang="zh-CN" altLang="en-US" b="1" dirty="0">
                <a:latin typeface="+mj-ea"/>
                <a:ea typeface="+mj-ea"/>
              </a:rPr>
              <a:t>中条款规定。</a:t>
            </a:r>
          </a:p>
        </p:txBody>
      </p:sp>
    </p:spTree>
  </p:cSld>
  <p:clrMapOvr>
    <a:masterClrMapping/>
  </p:clrMapOvr>
  <p:transition>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1500" y="1428750"/>
            <a:ext cx="3209925" cy="420688"/>
          </a:xfrm>
          <a:prstGeom prst="rect">
            <a:avLst/>
          </a:prstGeom>
        </p:spPr>
        <p:txBody>
          <a:bodyPr wrap="none">
            <a:spAutoFit/>
          </a:bodyPr>
          <a:lstStyle/>
          <a:p>
            <a:pPr>
              <a:lnSpc>
                <a:spcPts val="3000"/>
              </a:lnSpc>
              <a:defRPr/>
            </a:pPr>
            <a:r>
              <a:rPr lang="en-US" altLang="zh-CN" b="1" dirty="0">
                <a:solidFill>
                  <a:srgbClr val="0070C0"/>
                </a:solidFill>
                <a:latin typeface="+mj-ea"/>
              </a:rPr>
              <a:t>4.7 </a:t>
            </a:r>
            <a:r>
              <a:rPr lang="zh-CN" altLang="en-US" b="1" dirty="0">
                <a:solidFill>
                  <a:srgbClr val="0070C0"/>
                </a:solidFill>
                <a:latin typeface="+mj-ea"/>
              </a:rPr>
              <a:t>等电位连接的检查与检测</a:t>
            </a:r>
            <a:endParaRPr lang="en-US" altLang="zh-CN" b="1" dirty="0">
              <a:solidFill>
                <a:srgbClr val="0070C0"/>
              </a:solidFill>
              <a:latin typeface="+mj-ea"/>
            </a:endParaRPr>
          </a:p>
        </p:txBody>
      </p:sp>
      <p:sp>
        <p:nvSpPr>
          <p:cNvPr id="60419" name="Rectangle 2"/>
          <p:cNvSpPr>
            <a:spLocks noChangeArrowheads="1"/>
          </p:cNvSpPr>
          <p:nvPr/>
        </p:nvSpPr>
        <p:spPr bwMode="auto">
          <a:xfrm>
            <a:off x="428625" y="965200"/>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60420" name="TextBox 5"/>
          <p:cNvSpPr txBox="1">
            <a:spLocks noChangeArrowheads="1"/>
          </p:cNvSpPr>
          <p:nvPr/>
        </p:nvSpPr>
        <p:spPr bwMode="auto">
          <a:xfrm>
            <a:off x="571500" y="1785938"/>
            <a:ext cx="8215313" cy="4760912"/>
          </a:xfrm>
          <a:prstGeom prst="rect">
            <a:avLst/>
          </a:prstGeom>
          <a:noFill/>
          <a:ln w="9525">
            <a:noFill/>
            <a:miter lim="800000"/>
            <a:headEnd/>
            <a:tailEnd/>
          </a:ln>
        </p:spPr>
        <p:txBody>
          <a:bodyPr>
            <a:spAutoFit/>
          </a:bodyPr>
          <a:lstStyle/>
          <a:p>
            <a:pPr>
              <a:lnSpc>
                <a:spcPts val="2800"/>
              </a:lnSpc>
            </a:pPr>
            <a:r>
              <a:rPr lang="en-US" altLang="zh-CN" b="1" dirty="0"/>
              <a:t>4.7.1 </a:t>
            </a:r>
            <a:r>
              <a:rPr lang="zh-CN" altLang="en-US" b="1" dirty="0">
                <a:solidFill>
                  <a:srgbClr val="C00000"/>
                </a:solidFill>
              </a:rPr>
              <a:t>大尺寸金属物的连接检查与测试</a:t>
            </a:r>
            <a:r>
              <a:rPr lang="zh-CN" altLang="en-US" b="1" dirty="0"/>
              <a:t>：检查设备、管道、构架、均压环、钢骨架、钢窗、放散管、吊车、金属地板、电梯轨道、栏杆等大尺寸金属物与</a:t>
            </a:r>
            <a:r>
              <a:rPr lang="zh-CN" altLang="en-US" b="1" dirty="0">
                <a:solidFill>
                  <a:srgbClr val="0070C0"/>
                </a:solidFill>
              </a:rPr>
              <a:t>共用接地装置的连接情况</a:t>
            </a:r>
            <a:r>
              <a:rPr lang="zh-CN" altLang="en-US" b="1" dirty="0"/>
              <a:t>。如已连接，应进一步检查</a:t>
            </a:r>
            <a:r>
              <a:rPr lang="zh-CN" altLang="en-US" b="1" dirty="0">
                <a:solidFill>
                  <a:srgbClr val="0070C0"/>
                </a:solidFill>
              </a:rPr>
              <a:t>连接质量</a:t>
            </a:r>
            <a:r>
              <a:rPr lang="zh-CN" altLang="en-US" b="1" dirty="0"/>
              <a:t>，</a:t>
            </a:r>
            <a:r>
              <a:rPr lang="zh-CN" altLang="en-US" b="1" dirty="0">
                <a:solidFill>
                  <a:srgbClr val="0070C0"/>
                </a:solidFill>
              </a:rPr>
              <a:t>连接导体的材料和尺寸。</a:t>
            </a:r>
          </a:p>
          <a:p>
            <a:pPr>
              <a:lnSpc>
                <a:spcPts val="2800"/>
              </a:lnSpc>
            </a:pPr>
            <a:r>
              <a:rPr lang="en-US" altLang="zh-CN" b="1" dirty="0"/>
              <a:t>4.7.2</a:t>
            </a:r>
            <a:r>
              <a:rPr lang="zh-CN" altLang="en-US" b="1" dirty="0">
                <a:solidFill>
                  <a:srgbClr val="C00000"/>
                </a:solidFill>
              </a:rPr>
              <a:t>平行敷设的长金属物的检查与测试</a:t>
            </a:r>
            <a:r>
              <a:rPr lang="zh-CN" altLang="en-US" b="1" dirty="0"/>
              <a:t>：检查平行或交叉敷设的管道、构架和电缆金属外皮等长金属物，其</a:t>
            </a:r>
            <a:r>
              <a:rPr lang="zh-CN" altLang="en-US" b="1" dirty="0">
                <a:solidFill>
                  <a:srgbClr val="0070C0"/>
                </a:solidFill>
              </a:rPr>
              <a:t>净距小于规定要求值（</a:t>
            </a:r>
            <a:r>
              <a:rPr lang="en-US" altLang="zh-CN" b="1" dirty="0">
                <a:solidFill>
                  <a:srgbClr val="0070C0"/>
                </a:solidFill>
              </a:rPr>
              <a:t>100mm)</a:t>
            </a:r>
            <a:r>
              <a:rPr lang="zh-CN" altLang="en-US" b="1" dirty="0">
                <a:solidFill>
                  <a:srgbClr val="0070C0"/>
                </a:solidFill>
              </a:rPr>
              <a:t>时的金属线</a:t>
            </a:r>
            <a:r>
              <a:rPr lang="zh-CN" altLang="en-US" b="1" dirty="0" smtClean="0">
                <a:solidFill>
                  <a:srgbClr val="0070C0"/>
                </a:solidFill>
              </a:rPr>
              <a:t>跨接情况</a:t>
            </a:r>
            <a:r>
              <a:rPr lang="zh-CN" altLang="en-US" b="1" dirty="0"/>
              <a:t>。如已跨接，应进一步检查连接质量，连接导体的材料和尺寸。</a:t>
            </a:r>
          </a:p>
          <a:p>
            <a:pPr>
              <a:lnSpc>
                <a:spcPts val="2800"/>
              </a:lnSpc>
            </a:pPr>
            <a:r>
              <a:rPr lang="en-US" altLang="zh-CN" b="1" dirty="0"/>
              <a:t>4.7.3 </a:t>
            </a:r>
            <a:r>
              <a:rPr lang="zh-CN" altLang="en-US" b="1" dirty="0">
                <a:solidFill>
                  <a:srgbClr val="C00000"/>
                </a:solidFill>
              </a:rPr>
              <a:t>长金属物的弯头，阀门等连接物的检查和测试</a:t>
            </a:r>
            <a:r>
              <a:rPr lang="zh-CN" altLang="en-US" b="1" dirty="0"/>
              <a:t>：</a:t>
            </a:r>
            <a:r>
              <a:rPr lang="zh-CN" altLang="en-US" b="1" u="sng" dirty="0"/>
              <a:t>检查</a:t>
            </a:r>
            <a:r>
              <a:rPr lang="zh-CN" altLang="en-US" b="1" dirty="0"/>
              <a:t>第一类防雷建筑物中长金属物的弯头、阀门、法兰盘等</a:t>
            </a:r>
            <a:r>
              <a:rPr lang="zh-CN" altLang="en-US" b="1" u="sng" dirty="0"/>
              <a:t>连接处的过渡电阻</a:t>
            </a:r>
            <a:r>
              <a:rPr lang="zh-CN" altLang="en-US" b="1" dirty="0"/>
              <a:t>，</a:t>
            </a:r>
            <a:r>
              <a:rPr lang="zh-CN" altLang="en-US" b="1" u="sng" dirty="0"/>
              <a:t>当过渡电阻大于</a:t>
            </a:r>
            <a:r>
              <a:rPr lang="en-US" altLang="zh-CN" b="1" u="sng" dirty="0"/>
              <a:t>0.03Ω</a:t>
            </a:r>
            <a:r>
              <a:rPr lang="zh-CN" altLang="en-US" b="1" u="sng" dirty="0"/>
              <a:t>时，检查是否有跨接的金属线，并检查连接质量</a:t>
            </a:r>
            <a:r>
              <a:rPr lang="en-US" altLang="zh-CN" b="1" u="sng" dirty="0"/>
              <a:t>, </a:t>
            </a:r>
            <a:r>
              <a:rPr lang="zh-CN" altLang="en-US" b="1" u="sng" dirty="0"/>
              <a:t>连接导体的材料和尺寸</a:t>
            </a:r>
            <a:r>
              <a:rPr lang="zh-CN" altLang="en-US" b="1" dirty="0"/>
              <a:t>。</a:t>
            </a:r>
          </a:p>
          <a:p>
            <a:pPr>
              <a:lnSpc>
                <a:spcPts val="2800"/>
              </a:lnSpc>
            </a:pPr>
            <a:r>
              <a:rPr lang="en-US" altLang="zh-CN" b="1" dirty="0"/>
              <a:t>4.7.4 </a:t>
            </a:r>
            <a:r>
              <a:rPr lang="zh-CN" altLang="en-US" b="1" dirty="0">
                <a:solidFill>
                  <a:srgbClr val="C00000"/>
                </a:solidFill>
              </a:rPr>
              <a:t>总等电位连接带的检查和测试</a:t>
            </a:r>
            <a:r>
              <a:rPr lang="zh-CN" altLang="en-US" b="1" dirty="0"/>
              <a:t>：</a:t>
            </a:r>
            <a:r>
              <a:rPr lang="zh-CN" altLang="en-US" b="1" u="sng" dirty="0"/>
              <a:t>检查由</a:t>
            </a:r>
            <a:r>
              <a:rPr lang="en-US" altLang="zh-CN" b="1" u="sng" dirty="0"/>
              <a:t>LPZO</a:t>
            </a:r>
            <a:r>
              <a:rPr lang="zh-CN" altLang="en-US" b="1" u="sng" dirty="0"/>
              <a:t>区到</a:t>
            </a:r>
            <a:r>
              <a:rPr lang="en-US" altLang="zh-CN" b="1" u="sng" dirty="0"/>
              <a:t>LPZ1</a:t>
            </a:r>
            <a:r>
              <a:rPr lang="zh-CN" altLang="en-US" b="1" u="sng" dirty="0"/>
              <a:t>区的总等电位连接状况，</a:t>
            </a:r>
            <a:r>
              <a:rPr lang="zh-CN" altLang="en-US" b="1" dirty="0"/>
              <a:t>如已与防雷接地装置的</a:t>
            </a:r>
            <a:r>
              <a:rPr lang="zh-CN" altLang="en-US" b="1" u="sng" dirty="0">
                <a:solidFill>
                  <a:srgbClr val="0070C0"/>
                </a:solidFill>
              </a:rPr>
              <a:t>两处以上连接</a:t>
            </a:r>
            <a:r>
              <a:rPr lang="zh-CN" altLang="en-US" b="1" dirty="0"/>
              <a:t>，应进一步检查连接质量，连接导体的材料和尺寸。</a:t>
            </a:r>
          </a:p>
        </p:txBody>
      </p:sp>
    </p:spTree>
  </p:cSld>
  <p:clrMapOvr>
    <a:masterClrMapping/>
  </p:clrMapOvr>
  <p:transition>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3"/>
          <p:cNvSpPr txBox="1">
            <a:spLocks noChangeArrowheads="1"/>
          </p:cNvSpPr>
          <p:nvPr/>
        </p:nvSpPr>
        <p:spPr bwMode="auto">
          <a:xfrm>
            <a:off x="785813" y="1947863"/>
            <a:ext cx="7715250" cy="4197350"/>
          </a:xfrm>
          <a:prstGeom prst="rect">
            <a:avLst/>
          </a:prstGeom>
          <a:noFill/>
          <a:ln w="9525">
            <a:noFill/>
            <a:miter lim="800000"/>
            <a:headEnd/>
            <a:tailEnd/>
          </a:ln>
        </p:spPr>
        <p:txBody>
          <a:bodyPr>
            <a:spAutoFit/>
          </a:bodyPr>
          <a:lstStyle/>
          <a:p>
            <a:pPr>
              <a:lnSpc>
                <a:spcPts val="3200"/>
              </a:lnSpc>
            </a:pPr>
            <a:r>
              <a:rPr lang="en-US" altLang="zh-CN" b="1"/>
              <a:t>4.7.5</a:t>
            </a:r>
            <a:r>
              <a:rPr lang="zh-CN" altLang="en-US" b="1">
                <a:solidFill>
                  <a:srgbClr val="C00000"/>
                </a:solidFill>
              </a:rPr>
              <a:t>低压配电线路埋地引入和连接的检查与测试</a:t>
            </a:r>
            <a:r>
              <a:rPr lang="zh-CN" altLang="en-US" b="1"/>
              <a:t>：检查低压配电线路是否全线埋地或敷设在架空金属线槽内引入。如全线采用电缆埋地引入有困难，应检查</a:t>
            </a:r>
            <a:r>
              <a:rPr lang="zh-CN" altLang="en-US" b="1">
                <a:solidFill>
                  <a:srgbClr val="0070C0"/>
                </a:solidFill>
              </a:rPr>
              <a:t>电缆埋地长度和电缆与架空线连接处使用的避雷器、电缆金属外皮、钢管</a:t>
            </a:r>
            <a:r>
              <a:rPr lang="zh-CN" altLang="en-US" b="1"/>
              <a:t>和绝缘子铁脚</a:t>
            </a:r>
            <a:r>
              <a:rPr lang="zh-CN" altLang="en-US" b="1">
                <a:solidFill>
                  <a:srgbClr val="0070C0"/>
                </a:solidFill>
              </a:rPr>
              <a:t>等接地连接质量</a:t>
            </a:r>
            <a:r>
              <a:rPr lang="en-US" altLang="zh-CN" b="1">
                <a:solidFill>
                  <a:srgbClr val="0070C0"/>
                </a:solidFill>
              </a:rPr>
              <a:t>,</a:t>
            </a:r>
            <a:r>
              <a:rPr lang="zh-CN" altLang="en-US" b="1">
                <a:solidFill>
                  <a:srgbClr val="0070C0"/>
                </a:solidFill>
              </a:rPr>
              <a:t>连接导体的材料和尺寸</a:t>
            </a:r>
            <a:r>
              <a:rPr lang="zh-CN" altLang="en-US" b="1"/>
              <a:t>。</a:t>
            </a:r>
          </a:p>
          <a:p>
            <a:pPr>
              <a:lnSpc>
                <a:spcPts val="3200"/>
              </a:lnSpc>
            </a:pPr>
            <a:r>
              <a:rPr lang="en-US" altLang="zh-CN" b="1"/>
              <a:t>4.7.6 </a:t>
            </a:r>
            <a:r>
              <a:rPr lang="zh-CN" altLang="en-US" b="1">
                <a:solidFill>
                  <a:srgbClr val="C00000"/>
                </a:solidFill>
              </a:rPr>
              <a:t>第一类和处在爆炸危险环境的第二类防雷建筑物外架空金属管道的检查和测试</a:t>
            </a:r>
            <a:r>
              <a:rPr lang="zh-CN" altLang="en-US" b="1"/>
              <a:t>：检查</a:t>
            </a:r>
            <a:r>
              <a:rPr lang="zh-CN" altLang="en-US" b="1">
                <a:solidFill>
                  <a:srgbClr val="0070C0"/>
                </a:solidFill>
              </a:rPr>
              <a:t>架空金属管道进入建筑物前是否每隔</a:t>
            </a:r>
            <a:r>
              <a:rPr lang="en-US" altLang="zh-CN" b="1">
                <a:solidFill>
                  <a:srgbClr val="0070C0"/>
                </a:solidFill>
              </a:rPr>
              <a:t>25m</a:t>
            </a:r>
            <a:r>
              <a:rPr lang="zh-CN" altLang="en-US" b="1">
                <a:solidFill>
                  <a:srgbClr val="0070C0"/>
                </a:solidFill>
              </a:rPr>
              <a:t>接地一次</a:t>
            </a:r>
            <a:r>
              <a:rPr lang="zh-CN" altLang="en-US" b="1"/>
              <a:t>，并进一步检查连接质量，连接导体的材料和尺寸。</a:t>
            </a:r>
          </a:p>
          <a:p>
            <a:pPr>
              <a:lnSpc>
                <a:spcPts val="3200"/>
              </a:lnSpc>
            </a:pPr>
            <a:r>
              <a:rPr lang="en-US" altLang="zh-CN" b="1"/>
              <a:t>4.7.7 </a:t>
            </a:r>
            <a:r>
              <a:rPr lang="zh-CN" altLang="en-US" b="1">
                <a:solidFill>
                  <a:srgbClr val="C00000"/>
                </a:solidFill>
              </a:rPr>
              <a:t>建筑物内竖直敷设的金属管道及金属物的检查和测试</a:t>
            </a:r>
            <a:r>
              <a:rPr lang="zh-CN" altLang="en-US" b="1"/>
              <a:t>：检查建筑物内竖直敷设的</a:t>
            </a:r>
            <a:r>
              <a:rPr lang="zh-CN" altLang="en-US" b="1">
                <a:solidFill>
                  <a:srgbClr val="0070C0"/>
                </a:solidFill>
              </a:rPr>
              <a:t>金属管道及金属物与建筑物内钢筋就近不少于两处的连接</a:t>
            </a:r>
            <a:r>
              <a:rPr lang="en-US" altLang="zh-CN" b="1"/>
              <a:t>,</a:t>
            </a:r>
            <a:r>
              <a:rPr lang="zh-CN" altLang="en-US" b="1"/>
              <a:t>如已实现连接，应进一步检查连接质量，连接导体的材料和尺寸。</a:t>
            </a:r>
          </a:p>
        </p:txBody>
      </p:sp>
      <p:sp>
        <p:nvSpPr>
          <p:cNvPr id="61443" name="Rectangle 2"/>
          <p:cNvSpPr>
            <a:spLocks noChangeArrowheads="1"/>
          </p:cNvSpPr>
          <p:nvPr/>
        </p:nvSpPr>
        <p:spPr bwMode="auto">
          <a:xfrm>
            <a:off x="642938" y="965200"/>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6" name="矩形 5"/>
          <p:cNvSpPr/>
          <p:nvPr/>
        </p:nvSpPr>
        <p:spPr>
          <a:xfrm>
            <a:off x="790575" y="1509713"/>
            <a:ext cx="3209925" cy="419100"/>
          </a:xfrm>
          <a:prstGeom prst="rect">
            <a:avLst/>
          </a:prstGeom>
        </p:spPr>
        <p:txBody>
          <a:bodyPr wrap="none">
            <a:spAutoFit/>
          </a:bodyPr>
          <a:lstStyle/>
          <a:p>
            <a:pPr>
              <a:lnSpc>
                <a:spcPts val="3000"/>
              </a:lnSpc>
              <a:defRPr/>
            </a:pPr>
            <a:r>
              <a:rPr lang="en-US" altLang="zh-CN" b="1" dirty="0">
                <a:solidFill>
                  <a:srgbClr val="0070C0"/>
                </a:solidFill>
                <a:latin typeface="+mj-ea"/>
              </a:rPr>
              <a:t>4.7 </a:t>
            </a:r>
            <a:r>
              <a:rPr lang="zh-CN" altLang="en-US" b="1" dirty="0">
                <a:solidFill>
                  <a:srgbClr val="0070C0"/>
                </a:solidFill>
                <a:latin typeface="+mj-ea"/>
              </a:rPr>
              <a:t>等电位连接的检查与检测</a:t>
            </a:r>
            <a:endParaRPr lang="en-US" altLang="zh-CN" b="1" dirty="0">
              <a:solidFill>
                <a:srgbClr val="0070C0"/>
              </a:solidFill>
              <a:latin typeface="+mj-ea"/>
            </a:endParaRPr>
          </a:p>
        </p:txBody>
      </p:sp>
    </p:spTree>
  </p:cSld>
  <p:clrMapOvr>
    <a:masterClrMapping/>
  </p:clrMapOvr>
  <p:transition>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71500" y="965200"/>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62467" name="TextBox 4"/>
          <p:cNvSpPr txBox="1">
            <a:spLocks noChangeArrowheads="1"/>
          </p:cNvSpPr>
          <p:nvPr/>
        </p:nvSpPr>
        <p:spPr bwMode="auto">
          <a:xfrm>
            <a:off x="714375" y="1895475"/>
            <a:ext cx="7929563" cy="4606925"/>
          </a:xfrm>
          <a:prstGeom prst="rect">
            <a:avLst/>
          </a:prstGeom>
          <a:noFill/>
          <a:ln w="9525">
            <a:noFill/>
            <a:miter lim="800000"/>
            <a:headEnd/>
            <a:tailEnd/>
          </a:ln>
        </p:spPr>
        <p:txBody>
          <a:bodyPr>
            <a:spAutoFit/>
          </a:bodyPr>
          <a:lstStyle/>
          <a:p>
            <a:pPr>
              <a:lnSpc>
                <a:spcPts val="3200"/>
              </a:lnSpc>
            </a:pPr>
            <a:r>
              <a:rPr lang="en-US" altLang="zh-CN" b="1" dirty="0"/>
              <a:t>4.7.8 </a:t>
            </a:r>
            <a:r>
              <a:rPr lang="zh-CN" altLang="en-US" b="1" dirty="0">
                <a:solidFill>
                  <a:srgbClr val="C00000"/>
                </a:solidFill>
              </a:rPr>
              <a:t>进入建筑物的外来导电物连接的检查和测试</a:t>
            </a:r>
            <a:r>
              <a:rPr lang="zh-CN" altLang="en-US" b="1" dirty="0"/>
              <a:t>：所有进人建筑物的</a:t>
            </a:r>
            <a:r>
              <a:rPr lang="zh-CN" altLang="en-US" b="1" dirty="0">
                <a:solidFill>
                  <a:srgbClr val="0070C0"/>
                </a:solidFill>
              </a:rPr>
              <a:t>外来导电物均应</a:t>
            </a:r>
            <a:r>
              <a:rPr lang="zh-CN" altLang="en-US" b="1" dirty="0"/>
              <a:t>在</a:t>
            </a:r>
            <a:r>
              <a:rPr lang="en-US" altLang="zh-CN" b="1" dirty="0"/>
              <a:t>LPZO</a:t>
            </a:r>
            <a:r>
              <a:rPr lang="zh-CN" altLang="en-US" b="1" dirty="0"/>
              <a:t>区与</a:t>
            </a:r>
            <a:r>
              <a:rPr lang="en-US" altLang="zh-CN" b="1" dirty="0"/>
              <a:t>LPZ1</a:t>
            </a:r>
            <a:r>
              <a:rPr lang="zh-CN" altLang="en-US" b="1" dirty="0"/>
              <a:t>区界面处</a:t>
            </a:r>
            <a:r>
              <a:rPr lang="zh-CN" altLang="en-US" b="1" dirty="0">
                <a:solidFill>
                  <a:srgbClr val="0070C0"/>
                </a:solidFill>
              </a:rPr>
              <a:t>与总等电位连接带连接</a:t>
            </a:r>
            <a:r>
              <a:rPr lang="zh-CN" altLang="en-US" b="1" dirty="0"/>
              <a:t>，如已实现连接应进一步检查连接质量，连接导体的材料和尺寸。</a:t>
            </a:r>
          </a:p>
          <a:p>
            <a:pPr>
              <a:lnSpc>
                <a:spcPts val="3200"/>
              </a:lnSpc>
            </a:pPr>
            <a:r>
              <a:rPr lang="en-US" altLang="zh-CN" b="1" dirty="0"/>
              <a:t>4.7.9  </a:t>
            </a:r>
            <a:r>
              <a:rPr lang="zh-CN" altLang="en-US" b="1" dirty="0">
                <a:solidFill>
                  <a:srgbClr val="C00000"/>
                </a:solidFill>
              </a:rPr>
              <a:t>穿过各后续防雷区界面处导电物连接的检查和测试</a:t>
            </a:r>
            <a:r>
              <a:rPr lang="zh-CN" altLang="en-US" b="1" dirty="0"/>
              <a:t>：</a:t>
            </a:r>
            <a:r>
              <a:rPr lang="zh-CN" altLang="en-US" b="1" u="sng" dirty="0"/>
              <a:t>所有穿过各后续防雷区界面处导电物均应在界面处与建筑物内的钢筋或等电位连接预留板连接，</a:t>
            </a:r>
            <a:r>
              <a:rPr lang="zh-CN" altLang="en-US" b="1" dirty="0"/>
              <a:t>如已实现连接应进一步检查连接质量，连接导体的材料和尺寸。</a:t>
            </a:r>
          </a:p>
          <a:p>
            <a:pPr>
              <a:lnSpc>
                <a:spcPts val="3200"/>
              </a:lnSpc>
            </a:pPr>
            <a:r>
              <a:rPr lang="en-US" altLang="zh-CN" b="1" dirty="0">
                <a:solidFill>
                  <a:srgbClr val="C00000"/>
                </a:solidFill>
              </a:rPr>
              <a:t>4.7.10  </a:t>
            </a:r>
            <a:r>
              <a:rPr lang="zh-CN" altLang="en-US" b="1" dirty="0">
                <a:solidFill>
                  <a:srgbClr val="C00000"/>
                </a:solidFill>
              </a:rPr>
              <a:t>信息技术设备等电位连接的检查测试</a:t>
            </a:r>
            <a:r>
              <a:rPr lang="zh-CN" altLang="en-US" b="1" dirty="0"/>
              <a:t>：检查信息技术设备</a:t>
            </a:r>
            <a:r>
              <a:rPr lang="zh-CN" altLang="en-US" b="1" dirty="0">
                <a:solidFill>
                  <a:srgbClr val="0070C0"/>
                </a:solidFill>
              </a:rPr>
              <a:t>与建筑物共用接地系统的连接</a:t>
            </a:r>
            <a:r>
              <a:rPr lang="zh-CN" altLang="en-US" b="1" dirty="0"/>
              <a:t>，应检查</a:t>
            </a:r>
            <a:r>
              <a:rPr lang="zh-CN" altLang="en-US" b="1" dirty="0">
                <a:solidFill>
                  <a:srgbClr val="0070C0"/>
                </a:solidFill>
              </a:rPr>
              <a:t>连接的基本形式</a:t>
            </a:r>
            <a:r>
              <a:rPr lang="zh-CN" altLang="en-US" b="1" dirty="0"/>
              <a:t>，并进一步检查</a:t>
            </a:r>
            <a:r>
              <a:rPr lang="zh-CN" altLang="en-US" b="1" dirty="0">
                <a:solidFill>
                  <a:srgbClr val="0070C0"/>
                </a:solidFill>
              </a:rPr>
              <a:t>连接质量</a:t>
            </a:r>
            <a:r>
              <a:rPr lang="zh-CN" altLang="en-US" b="1" dirty="0"/>
              <a:t>，</a:t>
            </a:r>
            <a:r>
              <a:rPr lang="zh-CN" altLang="en-US" b="1" dirty="0">
                <a:solidFill>
                  <a:srgbClr val="0070C0"/>
                </a:solidFill>
              </a:rPr>
              <a:t>连接导体的材料和尺寸</a:t>
            </a:r>
            <a:r>
              <a:rPr lang="zh-CN" altLang="en-US" b="1" dirty="0"/>
              <a:t>。</a:t>
            </a:r>
          </a:p>
          <a:p>
            <a:pPr>
              <a:lnSpc>
                <a:spcPts val="3200"/>
              </a:lnSpc>
            </a:pPr>
            <a:r>
              <a:rPr lang="en-US" altLang="zh-CN" b="1" dirty="0"/>
              <a:t>4.7.11 </a:t>
            </a:r>
            <a:r>
              <a:rPr lang="zh-CN" altLang="en-US" b="1" dirty="0"/>
              <a:t>等电位连接的过渡电阻的测试：采用空载电压</a:t>
            </a:r>
            <a:r>
              <a:rPr lang="en-US" altLang="zh-CN" b="1" dirty="0"/>
              <a:t>4V</a:t>
            </a:r>
            <a:r>
              <a:rPr lang="zh-CN" altLang="en-US" b="1" dirty="0"/>
              <a:t>～</a:t>
            </a:r>
            <a:r>
              <a:rPr lang="en-US" altLang="zh-CN" b="1" dirty="0"/>
              <a:t>24V,</a:t>
            </a:r>
            <a:r>
              <a:rPr lang="zh-CN" altLang="en-US" b="1" dirty="0"/>
              <a:t>最小电流为</a:t>
            </a:r>
            <a:r>
              <a:rPr lang="en-US" altLang="zh-CN" b="1" dirty="0"/>
              <a:t>0.2A</a:t>
            </a:r>
            <a:r>
              <a:rPr lang="zh-CN" altLang="en-US" b="1" dirty="0"/>
              <a:t>的测试仪器进行检测，过渡电阻值一般不应超过</a:t>
            </a:r>
            <a:r>
              <a:rPr lang="en-US" altLang="zh-CN" b="1" dirty="0"/>
              <a:t>0.03Ω</a:t>
            </a:r>
            <a:r>
              <a:rPr lang="zh-CN" altLang="en-US" b="1" dirty="0"/>
              <a:t>。</a:t>
            </a:r>
          </a:p>
        </p:txBody>
      </p:sp>
      <p:sp>
        <p:nvSpPr>
          <p:cNvPr id="6" name="矩形 5"/>
          <p:cNvSpPr/>
          <p:nvPr/>
        </p:nvSpPr>
        <p:spPr>
          <a:xfrm>
            <a:off x="714375" y="1509713"/>
            <a:ext cx="3209925" cy="419100"/>
          </a:xfrm>
          <a:prstGeom prst="rect">
            <a:avLst/>
          </a:prstGeom>
        </p:spPr>
        <p:txBody>
          <a:bodyPr wrap="none">
            <a:spAutoFit/>
          </a:bodyPr>
          <a:lstStyle/>
          <a:p>
            <a:pPr>
              <a:lnSpc>
                <a:spcPts val="3000"/>
              </a:lnSpc>
              <a:defRPr/>
            </a:pPr>
            <a:r>
              <a:rPr lang="en-US" altLang="zh-CN" b="1" dirty="0">
                <a:solidFill>
                  <a:srgbClr val="0070C0"/>
                </a:solidFill>
                <a:latin typeface="+mj-ea"/>
              </a:rPr>
              <a:t>4.7 </a:t>
            </a:r>
            <a:r>
              <a:rPr lang="zh-CN" altLang="en-US" b="1" dirty="0">
                <a:solidFill>
                  <a:srgbClr val="0070C0"/>
                </a:solidFill>
                <a:latin typeface="+mj-ea"/>
              </a:rPr>
              <a:t>等电位连接的检查与检测</a:t>
            </a:r>
            <a:endParaRPr lang="en-US" altLang="zh-CN" b="1" dirty="0">
              <a:solidFill>
                <a:srgbClr val="0070C0"/>
              </a:solidFill>
              <a:latin typeface="+mj-ea"/>
            </a:endParaRPr>
          </a:p>
        </p:txBody>
      </p:sp>
    </p:spTree>
  </p:cSld>
  <p:clrMapOvr>
    <a:masterClrMapping/>
  </p:clrMapOvr>
  <p:transition>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71500" y="965200"/>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5" name="矩形 4"/>
          <p:cNvSpPr/>
          <p:nvPr/>
        </p:nvSpPr>
        <p:spPr>
          <a:xfrm>
            <a:off x="785813" y="1381125"/>
            <a:ext cx="2398712" cy="476250"/>
          </a:xfrm>
          <a:prstGeom prst="rect">
            <a:avLst/>
          </a:prstGeom>
        </p:spPr>
        <p:txBody>
          <a:bodyPr wrap="none">
            <a:spAutoFit/>
          </a:bodyPr>
          <a:lstStyle/>
          <a:p>
            <a:pPr>
              <a:lnSpc>
                <a:spcPts val="3000"/>
              </a:lnSpc>
              <a:defRPr/>
            </a:pPr>
            <a:r>
              <a:rPr lang="en-US" altLang="zh-CN" b="1" dirty="0">
                <a:solidFill>
                  <a:srgbClr val="0070C0"/>
                </a:solidFill>
                <a:latin typeface="+mj-ea"/>
              </a:rPr>
              <a:t>4.8 SPD</a:t>
            </a:r>
            <a:r>
              <a:rPr lang="zh-CN" altLang="en-US" b="1" dirty="0">
                <a:solidFill>
                  <a:srgbClr val="0070C0"/>
                </a:solidFill>
                <a:latin typeface="+mj-ea"/>
              </a:rPr>
              <a:t>的检查与测试</a:t>
            </a:r>
            <a:endParaRPr lang="en-US" altLang="zh-CN" b="1" dirty="0">
              <a:solidFill>
                <a:srgbClr val="0070C0"/>
              </a:solidFill>
              <a:latin typeface="+mj-ea"/>
            </a:endParaRPr>
          </a:p>
        </p:txBody>
      </p:sp>
      <p:sp>
        <p:nvSpPr>
          <p:cNvPr id="63492" name="TextBox 5"/>
          <p:cNvSpPr txBox="1">
            <a:spLocks noChangeArrowheads="1"/>
          </p:cNvSpPr>
          <p:nvPr/>
        </p:nvSpPr>
        <p:spPr bwMode="auto">
          <a:xfrm>
            <a:off x="214313" y="1812925"/>
            <a:ext cx="8715375" cy="4760913"/>
          </a:xfrm>
          <a:prstGeom prst="rect">
            <a:avLst/>
          </a:prstGeom>
          <a:noFill/>
          <a:ln w="9525">
            <a:noFill/>
            <a:miter lim="800000"/>
            <a:headEnd/>
            <a:tailEnd/>
          </a:ln>
        </p:spPr>
        <p:txBody>
          <a:bodyPr>
            <a:spAutoFit/>
          </a:bodyPr>
          <a:lstStyle/>
          <a:p>
            <a:pPr>
              <a:lnSpc>
                <a:spcPts val="2600"/>
              </a:lnSpc>
            </a:pPr>
            <a:r>
              <a:rPr lang="en-US" altLang="zh-CN" b="1"/>
              <a:t>4.8.1 </a:t>
            </a:r>
            <a:r>
              <a:rPr lang="zh-CN" altLang="en-US" b="1">
                <a:solidFill>
                  <a:srgbClr val="C00000"/>
                </a:solidFill>
              </a:rPr>
              <a:t>用</a:t>
            </a:r>
            <a:r>
              <a:rPr lang="en-US" altLang="zh-CN" b="1">
                <a:solidFill>
                  <a:srgbClr val="C00000"/>
                </a:solidFill>
              </a:rPr>
              <a:t>N-PE</a:t>
            </a:r>
            <a:r>
              <a:rPr lang="zh-CN" altLang="en-US" b="1">
                <a:solidFill>
                  <a:srgbClr val="C00000"/>
                </a:solidFill>
              </a:rPr>
              <a:t>环路电阻测试</a:t>
            </a:r>
            <a:r>
              <a:rPr lang="zh-CN" altLang="en-US" b="1"/>
              <a:t>仪。测试从总配电盘</a:t>
            </a:r>
            <a:r>
              <a:rPr lang="en-US" altLang="zh-CN" b="1"/>
              <a:t>(</a:t>
            </a:r>
            <a:r>
              <a:rPr lang="zh-CN" altLang="en-US" b="1"/>
              <a:t>箱</a:t>
            </a:r>
            <a:r>
              <a:rPr lang="en-US" altLang="zh-CN" b="1"/>
              <a:t>)</a:t>
            </a:r>
            <a:r>
              <a:rPr lang="zh-CN" altLang="en-US" b="1"/>
              <a:t>引出的分支线路上的中性线</a:t>
            </a:r>
            <a:r>
              <a:rPr lang="en-US" altLang="zh-CN" b="1"/>
              <a:t>(N)</a:t>
            </a:r>
            <a:r>
              <a:rPr lang="zh-CN" altLang="en-US" b="1"/>
              <a:t>与保护线</a:t>
            </a:r>
            <a:r>
              <a:rPr lang="en-US" altLang="zh-CN" b="1"/>
              <a:t>(PE)</a:t>
            </a:r>
            <a:r>
              <a:rPr lang="zh-CN" altLang="en-US" b="1"/>
              <a:t>之间的阻值，</a:t>
            </a:r>
            <a:r>
              <a:rPr lang="zh-CN" altLang="en-US" b="1">
                <a:solidFill>
                  <a:srgbClr val="C00000"/>
                </a:solidFill>
              </a:rPr>
              <a:t>确认线路为</a:t>
            </a:r>
            <a:r>
              <a:rPr lang="en-US" altLang="zh-CN" b="1">
                <a:solidFill>
                  <a:srgbClr val="C00000"/>
                </a:solidFill>
              </a:rPr>
              <a:t>TN-C</a:t>
            </a:r>
            <a:r>
              <a:rPr lang="zh-CN" altLang="en-US" b="1">
                <a:solidFill>
                  <a:srgbClr val="C00000"/>
                </a:solidFill>
              </a:rPr>
              <a:t>或</a:t>
            </a:r>
            <a:r>
              <a:rPr lang="en-US" altLang="zh-CN" b="1">
                <a:solidFill>
                  <a:srgbClr val="C00000"/>
                </a:solidFill>
              </a:rPr>
              <a:t>TN-C-S</a:t>
            </a:r>
            <a:r>
              <a:rPr lang="zh-CN" altLang="en-US" b="1">
                <a:solidFill>
                  <a:srgbClr val="C00000"/>
                </a:solidFill>
              </a:rPr>
              <a:t>或</a:t>
            </a:r>
            <a:r>
              <a:rPr lang="en-US" altLang="zh-CN" b="1">
                <a:solidFill>
                  <a:srgbClr val="C00000"/>
                </a:solidFill>
              </a:rPr>
              <a:t>TN-S</a:t>
            </a:r>
            <a:r>
              <a:rPr lang="zh-CN" altLang="en-US" b="1">
                <a:solidFill>
                  <a:srgbClr val="C00000"/>
                </a:solidFill>
              </a:rPr>
              <a:t>或</a:t>
            </a:r>
            <a:r>
              <a:rPr lang="en-US" altLang="zh-CN" b="1">
                <a:solidFill>
                  <a:srgbClr val="C00000"/>
                </a:solidFill>
              </a:rPr>
              <a:t>TT</a:t>
            </a:r>
            <a:r>
              <a:rPr lang="zh-CN" altLang="en-US" b="1">
                <a:solidFill>
                  <a:srgbClr val="C00000"/>
                </a:solidFill>
              </a:rPr>
              <a:t>或</a:t>
            </a:r>
            <a:r>
              <a:rPr lang="en-US" altLang="zh-CN" b="1">
                <a:solidFill>
                  <a:srgbClr val="C00000"/>
                </a:solidFill>
              </a:rPr>
              <a:t>IT</a:t>
            </a:r>
            <a:r>
              <a:rPr lang="zh-CN" altLang="en-US" b="1">
                <a:solidFill>
                  <a:srgbClr val="C00000"/>
                </a:solidFill>
              </a:rPr>
              <a:t>系统</a:t>
            </a:r>
            <a:r>
              <a:rPr lang="zh-CN" altLang="en-US" b="1"/>
              <a:t>。</a:t>
            </a:r>
          </a:p>
          <a:p>
            <a:pPr>
              <a:lnSpc>
                <a:spcPts val="2600"/>
              </a:lnSpc>
            </a:pPr>
            <a:r>
              <a:rPr lang="en-US" altLang="zh-CN" b="1"/>
              <a:t>4.8.2 </a:t>
            </a:r>
            <a:r>
              <a:rPr lang="zh-CN" altLang="en-US" b="1"/>
              <a:t>检查并</a:t>
            </a:r>
            <a:r>
              <a:rPr lang="zh-CN" altLang="en-US" b="1">
                <a:solidFill>
                  <a:srgbClr val="C00000"/>
                </a:solidFill>
              </a:rPr>
              <a:t>记录各级</a:t>
            </a:r>
            <a:r>
              <a:rPr lang="en-US" altLang="zh-CN" b="1">
                <a:solidFill>
                  <a:srgbClr val="C00000"/>
                </a:solidFill>
              </a:rPr>
              <a:t>SPD</a:t>
            </a:r>
            <a:r>
              <a:rPr lang="zh-CN" altLang="en-US" b="1">
                <a:solidFill>
                  <a:srgbClr val="C00000"/>
                </a:solidFill>
              </a:rPr>
              <a:t>的安装位置、安装数量、型号、主要性能参数</a:t>
            </a:r>
            <a:r>
              <a:rPr lang="en-US" altLang="zh-CN" b="1">
                <a:solidFill>
                  <a:srgbClr val="C00000"/>
                </a:solidFill>
              </a:rPr>
              <a:t>(</a:t>
            </a:r>
            <a:r>
              <a:rPr lang="zh-CN" altLang="en-US" b="1">
                <a:solidFill>
                  <a:srgbClr val="C00000"/>
                </a:solidFill>
              </a:rPr>
              <a:t>如</a:t>
            </a:r>
            <a:r>
              <a:rPr lang="en-US" altLang="zh-CN" b="1">
                <a:solidFill>
                  <a:srgbClr val="C00000"/>
                </a:solidFill>
              </a:rPr>
              <a:t>Uc</a:t>
            </a:r>
            <a:r>
              <a:rPr lang="zh-CN" altLang="en-US" b="1">
                <a:solidFill>
                  <a:srgbClr val="C00000"/>
                </a:solidFill>
              </a:rPr>
              <a:t>、</a:t>
            </a:r>
            <a:r>
              <a:rPr lang="en-US" altLang="zh-CN" b="1">
                <a:solidFill>
                  <a:srgbClr val="C00000"/>
                </a:solidFill>
              </a:rPr>
              <a:t>In</a:t>
            </a:r>
            <a:r>
              <a:rPr lang="zh-CN" altLang="en-US" b="1">
                <a:solidFill>
                  <a:srgbClr val="C00000"/>
                </a:solidFill>
              </a:rPr>
              <a:t>、</a:t>
            </a:r>
            <a:r>
              <a:rPr lang="en-US" altLang="zh-CN" b="1">
                <a:solidFill>
                  <a:srgbClr val="C00000"/>
                </a:solidFill>
              </a:rPr>
              <a:t>Ⅰ</a:t>
            </a:r>
            <a:r>
              <a:rPr lang="en-US" altLang="zh-CN" sz="1200" b="1">
                <a:solidFill>
                  <a:srgbClr val="C00000"/>
                </a:solidFill>
              </a:rPr>
              <a:t>max</a:t>
            </a:r>
            <a:r>
              <a:rPr lang="zh-CN" altLang="en-US" b="1">
                <a:solidFill>
                  <a:srgbClr val="C00000"/>
                </a:solidFill>
              </a:rPr>
              <a:t>、</a:t>
            </a:r>
            <a:r>
              <a:rPr lang="en-US" altLang="zh-CN" b="1">
                <a:solidFill>
                  <a:srgbClr val="C00000"/>
                </a:solidFill>
              </a:rPr>
              <a:t>Ⅰ</a:t>
            </a:r>
            <a:r>
              <a:rPr lang="en-US" altLang="zh-CN" sz="1200" b="1">
                <a:solidFill>
                  <a:srgbClr val="C00000"/>
                </a:solidFill>
              </a:rPr>
              <a:t>imp</a:t>
            </a:r>
            <a:r>
              <a:rPr lang="zh-CN" altLang="en-US" b="1">
                <a:solidFill>
                  <a:srgbClr val="C00000"/>
                </a:solidFill>
              </a:rPr>
              <a:t>、</a:t>
            </a:r>
            <a:r>
              <a:rPr lang="en-US" altLang="zh-CN" b="1">
                <a:solidFill>
                  <a:srgbClr val="C00000"/>
                </a:solidFill>
              </a:rPr>
              <a:t>Up</a:t>
            </a:r>
            <a:r>
              <a:rPr lang="zh-CN" altLang="en-US" b="1">
                <a:solidFill>
                  <a:srgbClr val="C00000"/>
                </a:solidFill>
              </a:rPr>
              <a:t>等</a:t>
            </a:r>
            <a:r>
              <a:rPr lang="en-US" altLang="zh-CN" b="1">
                <a:solidFill>
                  <a:srgbClr val="C00000"/>
                </a:solidFill>
              </a:rPr>
              <a:t>)</a:t>
            </a:r>
            <a:r>
              <a:rPr lang="zh-CN" altLang="en-US" b="1">
                <a:solidFill>
                  <a:srgbClr val="C00000"/>
                </a:solidFill>
              </a:rPr>
              <a:t>和安装工艺</a:t>
            </a:r>
            <a:r>
              <a:rPr lang="en-US" altLang="zh-CN" b="1"/>
              <a:t>(</a:t>
            </a:r>
            <a:r>
              <a:rPr lang="zh-CN" altLang="en-US" b="1"/>
              <a:t>连接导体的材质和导线截面，连接导线的色标，连接牢固程度</a:t>
            </a:r>
            <a:r>
              <a:rPr lang="en-US" altLang="zh-CN" b="1"/>
              <a:t>)</a:t>
            </a:r>
            <a:r>
              <a:rPr lang="zh-CN" altLang="en-US" b="1"/>
              <a:t>。</a:t>
            </a:r>
            <a:r>
              <a:rPr lang="en-US" b="1"/>
              <a:t> </a:t>
            </a:r>
            <a:endParaRPr lang="zh-CN" altLang="en-US" b="1"/>
          </a:p>
          <a:p>
            <a:pPr>
              <a:lnSpc>
                <a:spcPts val="2600"/>
              </a:lnSpc>
            </a:pPr>
            <a:r>
              <a:rPr lang="en-US" altLang="zh-CN" b="1"/>
              <a:t>4.8.3 </a:t>
            </a:r>
            <a:r>
              <a:rPr lang="zh-CN" altLang="en-US" b="1"/>
              <a:t>对</a:t>
            </a:r>
            <a:r>
              <a:rPr lang="en-US" altLang="zh-CN" b="1"/>
              <a:t>SPD</a:t>
            </a:r>
            <a:r>
              <a:rPr lang="zh-CN" altLang="en-US" b="1"/>
              <a:t>进行</a:t>
            </a:r>
            <a:r>
              <a:rPr lang="zh-CN" altLang="en-US" b="1">
                <a:solidFill>
                  <a:srgbClr val="C00000"/>
                </a:solidFill>
              </a:rPr>
              <a:t>外观检查</a:t>
            </a:r>
            <a:r>
              <a:rPr lang="zh-CN" altLang="en-US" b="1"/>
              <a:t>：</a:t>
            </a:r>
            <a:r>
              <a:rPr lang="en-US" altLang="zh-CN" b="1"/>
              <a:t>SPD</a:t>
            </a:r>
            <a:r>
              <a:rPr lang="zh-CN" altLang="en-US" b="1"/>
              <a:t>的表面应平整，光洁，无划伤，无裂痕和烧灼痕或变形。</a:t>
            </a:r>
            <a:r>
              <a:rPr lang="en-US" altLang="zh-CN" b="1"/>
              <a:t>SPD</a:t>
            </a:r>
            <a:r>
              <a:rPr lang="zh-CN" altLang="en-US" b="1"/>
              <a:t>的标志应完整和清晰。</a:t>
            </a:r>
          </a:p>
          <a:p>
            <a:pPr>
              <a:lnSpc>
                <a:spcPts val="2600"/>
              </a:lnSpc>
            </a:pPr>
            <a:r>
              <a:rPr lang="en-US" altLang="zh-CN" b="1"/>
              <a:t>4.8.4 </a:t>
            </a:r>
            <a:r>
              <a:rPr lang="zh-CN" altLang="en-US" b="1">
                <a:solidFill>
                  <a:srgbClr val="C00000"/>
                </a:solidFill>
              </a:rPr>
              <a:t>测量多级</a:t>
            </a:r>
            <a:r>
              <a:rPr lang="en-US" altLang="zh-CN" b="1">
                <a:solidFill>
                  <a:srgbClr val="C00000"/>
                </a:solidFill>
              </a:rPr>
              <a:t>SPD</a:t>
            </a:r>
            <a:r>
              <a:rPr lang="zh-CN" altLang="en-US" b="1">
                <a:solidFill>
                  <a:srgbClr val="C00000"/>
                </a:solidFill>
              </a:rPr>
              <a:t>之间的距离和</a:t>
            </a:r>
            <a:r>
              <a:rPr lang="en-US" altLang="zh-CN" b="1">
                <a:solidFill>
                  <a:srgbClr val="C00000"/>
                </a:solidFill>
              </a:rPr>
              <a:t>SPD</a:t>
            </a:r>
            <a:r>
              <a:rPr lang="zh-CN" altLang="en-US" b="1">
                <a:solidFill>
                  <a:srgbClr val="C00000"/>
                </a:solidFill>
              </a:rPr>
              <a:t>两端引线的长度</a:t>
            </a:r>
            <a:r>
              <a:rPr lang="zh-CN" altLang="en-US" b="1"/>
              <a:t>，应符合相关要求。</a:t>
            </a:r>
            <a:r>
              <a:rPr lang="en-US" b="1"/>
              <a:t> </a:t>
            </a:r>
            <a:endParaRPr lang="zh-CN" altLang="en-US" b="1"/>
          </a:p>
          <a:p>
            <a:pPr>
              <a:lnSpc>
                <a:spcPts val="2600"/>
              </a:lnSpc>
            </a:pPr>
            <a:r>
              <a:rPr lang="en-US" altLang="zh-CN" b="1"/>
              <a:t>4.8.5 </a:t>
            </a:r>
            <a:r>
              <a:rPr lang="zh-CN" altLang="en-US" b="1"/>
              <a:t>检查</a:t>
            </a:r>
            <a:r>
              <a:rPr lang="en-US" altLang="zh-CN" b="1"/>
              <a:t>SPD</a:t>
            </a:r>
            <a:r>
              <a:rPr lang="zh-CN" altLang="en-US" b="1"/>
              <a:t>是否具有</a:t>
            </a:r>
            <a:r>
              <a:rPr lang="zh-CN" altLang="en-US" b="1">
                <a:solidFill>
                  <a:srgbClr val="0070C0"/>
                </a:solidFill>
              </a:rPr>
              <a:t>状态指示器</a:t>
            </a:r>
            <a:r>
              <a:rPr lang="zh-CN" altLang="en-US" b="1"/>
              <a:t>。如有</a:t>
            </a:r>
            <a:r>
              <a:rPr lang="en-US" altLang="zh-CN" b="1"/>
              <a:t>,</a:t>
            </a:r>
            <a:r>
              <a:rPr lang="zh-CN" altLang="en-US" b="1"/>
              <a:t>则需确认状态指示应与生产厂说明相一致。</a:t>
            </a:r>
          </a:p>
          <a:p>
            <a:pPr>
              <a:lnSpc>
                <a:spcPts val="2600"/>
              </a:lnSpc>
            </a:pPr>
            <a:r>
              <a:rPr lang="en-US" altLang="zh-CN" b="1"/>
              <a:t>4.8.6 </a:t>
            </a:r>
            <a:r>
              <a:rPr lang="zh-CN" altLang="en-US" b="1"/>
              <a:t>检查安装在电路上的</a:t>
            </a:r>
            <a:r>
              <a:rPr lang="en-US" altLang="zh-CN" b="1">
                <a:solidFill>
                  <a:srgbClr val="0070C0"/>
                </a:solidFill>
              </a:rPr>
              <a:t>SPD</a:t>
            </a:r>
            <a:r>
              <a:rPr lang="zh-CN" altLang="en-US" b="1">
                <a:solidFill>
                  <a:srgbClr val="0070C0"/>
                </a:solidFill>
              </a:rPr>
              <a:t>限压元件前端是否有脱离器</a:t>
            </a:r>
            <a:r>
              <a:rPr lang="zh-CN" altLang="en-US" b="1"/>
              <a:t>。</a:t>
            </a:r>
            <a:r>
              <a:rPr lang="zh-CN" altLang="en-US" b="1">
                <a:solidFill>
                  <a:srgbClr val="0070C0"/>
                </a:solidFill>
              </a:rPr>
              <a:t>如</a:t>
            </a:r>
            <a:r>
              <a:rPr lang="en-US" altLang="zh-CN" b="1">
                <a:solidFill>
                  <a:srgbClr val="0070C0"/>
                </a:solidFill>
              </a:rPr>
              <a:t>SPD</a:t>
            </a:r>
            <a:r>
              <a:rPr lang="zh-CN" altLang="en-US" b="1">
                <a:solidFill>
                  <a:srgbClr val="0070C0"/>
                </a:solidFill>
              </a:rPr>
              <a:t>无内置脱离器</a:t>
            </a:r>
            <a:r>
              <a:rPr lang="en-US" altLang="zh-CN" b="1">
                <a:solidFill>
                  <a:srgbClr val="0070C0"/>
                </a:solidFill>
              </a:rPr>
              <a:t>,</a:t>
            </a:r>
            <a:r>
              <a:rPr lang="zh-CN" altLang="en-US" b="1">
                <a:solidFill>
                  <a:srgbClr val="0070C0"/>
                </a:solidFill>
              </a:rPr>
              <a:t>则检查是否有过电流保护器</a:t>
            </a:r>
            <a:r>
              <a:rPr lang="en-US" altLang="zh-CN" b="1"/>
              <a:t>,</a:t>
            </a:r>
            <a:r>
              <a:rPr lang="zh-CN" altLang="en-US" b="1"/>
              <a:t>检查安装的过电流保护器是否符合标准的要求。</a:t>
            </a:r>
          </a:p>
          <a:p>
            <a:pPr>
              <a:lnSpc>
                <a:spcPts val="2600"/>
              </a:lnSpc>
            </a:pPr>
            <a:r>
              <a:rPr lang="en-US" altLang="zh-CN" b="1"/>
              <a:t>4.8.7 </a:t>
            </a:r>
            <a:r>
              <a:rPr lang="zh-CN" altLang="en-US" b="1">
                <a:solidFill>
                  <a:srgbClr val="C00000"/>
                </a:solidFill>
              </a:rPr>
              <a:t>检查</a:t>
            </a:r>
            <a:r>
              <a:rPr lang="zh-CN" altLang="en-US" b="1"/>
              <a:t>安装在配电系统中的</a:t>
            </a:r>
            <a:r>
              <a:rPr lang="en-US" altLang="zh-CN" b="1">
                <a:solidFill>
                  <a:srgbClr val="C00000"/>
                </a:solidFill>
              </a:rPr>
              <a:t>SPD</a:t>
            </a:r>
            <a:r>
              <a:rPr lang="zh-CN" altLang="en-US" b="1">
                <a:solidFill>
                  <a:srgbClr val="C00000"/>
                </a:solidFill>
              </a:rPr>
              <a:t>的</a:t>
            </a:r>
            <a:r>
              <a:rPr lang="en-US" altLang="zh-CN" b="1">
                <a:solidFill>
                  <a:srgbClr val="C00000"/>
                </a:solidFill>
              </a:rPr>
              <a:t>Uc</a:t>
            </a:r>
            <a:r>
              <a:rPr lang="zh-CN" altLang="en-US" b="1">
                <a:solidFill>
                  <a:srgbClr val="C00000"/>
                </a:solidFill>
              </a:rPr>
              <a:t>值</a:t>
            </a:r>
            <a:r>
              <a:rPr lang="zh-CN" altLang="en-US" b="1"/>
              <a:t>应符合本标准规定要求。</a:t>
            </a:r>
          </a:p>
          <a:p>
            <a:pPr>
              <a:lnSpc>
                <a:spcPts val="2600"/>
              </a:lnSpc>
            </a:pPr>
            <a:r>
              <a:rPr lang="en-US" altLang="zh-CN" b="1"/>
              <a:t>4.8.8 </a:t>
            </a:r>
            <a:r>
              <a:rPr lang="zh-CN" altLang="en-US" b="1"/>
              <a:t>检查安装的电信、信号</a:t>
            </a:r>
            <a:r>
              <a:rPr lang="en-US" altLang="zh-CN" b="1"/>
              <a:t>SPD</a:t>
            </a:r>
            <a:r>
              <a:rPr lang="zh-CN" altLang="en-US" b="1"/>
              <a:t>的</a:t>
            </a:r>
            <a:r>
              <a:rPr lang="en-US" altLang="zh-CN" b="1"/>
              <a:t>Uc</a:t>
            </a:r>
            <a:r>
              <a:rPr lang="zh-CN" altLang="en-US" b="1"/>
              <a:t>值应符合本标准规定要求。</a:t>
            </a:r>
          </a:p>
          <a:p>
            <a:pPr>
              <a:lnSpc>
                <a:spcPts val="2600"/>
              </a:lnSpc>
            </a:pPr>
            <a:r>
              <a:rPr lang="en-US" altLang="zh-CN" b="1"/>
              <a:t>4.8.9 </a:t>
            </a:r>
            <a:r>
              <a:rPr lang="zh-CN" altLang="en-US" b="1">
                <a:solidFill>
                  <a:srgbClr val="C00000"/>
                </a:solidFill>
              </a:rPr>
              <a:t>检查</a:t>
            </a:r>
            <a:r>
              <a:rPr lang="en-US" altLang="zh-CN" b="1">
                <a:solidFill>
                  <a:srgbClr val="C00000"/>
                </a:solidFill>
              </a:rPr>
              <a:t>SPD</a:t>
            </a:r>
            <a:r>
              <a:rPr lang="zh-CN" altLang="en-US" b="1">
                <a:solidFill>
                  <a:srgbClr val="C00000"/>
                </a:solidFill>
              </a:rPr>
              <a:t>安装工艺和接地线与等电位连接带之间的过渡电阻</a:t>
            </a:r>
            <a:r>
              <a:rPr lang="zh-CN" altLang="en-US" b="1"/>
              <a:t>。</a:t>
            </a:r>
          </a:p>
        </p:txBody>
      </p:sp>
    </p:spTree>
  </p:cSld>
  <p:clrMapOvr>
    <a:masterClrMapping/>
  </p:clrMapOvr>
  <p:transition>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3"/>
          <p:cNvSpPr txBox="1">
            <a:spLocks noChangeArrowheads="1"/>
          </p:cNvSpPr>
          <p:nvPr/>
        </p:nvSpPr>
        <p:spPr bwMode="auto">
          <a:xfrm>
            <a:off x="714375" y="1428750"/>
            <a:ext cx="7786688" cy="5078413"/>
          </a:xfrm>
          <a:prstGeom prst="rect">
            <a:avLst/>
          </a:prstGeom>
          <a:noFill/>
          <a:ln w="9525">
            <a:noFill/>
            <a:miter lim="800000"/>
            <a:headEnd/>
            <a:tailEnd/>
          </a:ln>
        </p:spPr>
        <p:txBody>
          <a:bodyPr>
            <a:spAutoFit/>
          </a:bodyPr>
          <a:lstStyle/>
          <a:p>
            <a:r>
              <a:rPr lang="en-US" altLang="zh-CN" b="1">
                <a:solidFill>
                  <a:srgbClr val="C00000"/>
                </a:solidFill>
              </a:rPr>
              <a:t>4.8.10 </a:t>
            </a:r>
            <a:r>
              <a:rPr lang="zh-CN" altLang="en-US" b="1">
                <a:solidFill>
                  <a:srgbClr val="C00000"/>
                </a:solidFill>
              </a:rPr>
              <a:t>泄漏电流</a:t>
            </a:r>
            <a:r>
              <a:rPr lang="en-US" altLang="zh-CN" b="1">
                <a:solidFill>
                  <a:srgbClr val="C00000"/>
                </a:solidFill>
              </a:rPr>
              <a:t>I</a:t>
            </a:r>
            <a:r>
              <a:rPr lang="en-US" altLang="zh-CN" sz="1200" b="1">
                <a:solidFill>
                  <a:srgbClr val="C00000"/>
                </a:solidFill>
              </a:rPr>
              <a:t>ie</a:t>
            </a:r>
            <a:r>
              <a:rPr lang="zh-CN" altLang="en-US" b="1">
                <a:solidFill>
                  <a:srgbClr val="C00000"/>
                </a:solidFill>
              </a:rPr>
              <a:t>的测试</a:t>
            </a:r>
            <a:r>
              <a:rPr lang="zh-CN" altLang="en-US" b="1"/>
              <a:t>：</a:t>
            </a:r>
            <a:r>
              <a:rPr lang="zh-CN" altLang="en-US" b="1">
                <a:solidFill>
                  <a:srgbClr val="0070C0"/>
                </a:solidFill>
              </a:rPr>
              <a:t>除电压开关型外，</a:t>
            </a:r>
            <a:r>
              <a:rPr lang="en-US" altLang="zh-CN" b="1">
                <a:solidFill>
                  <a:srgbClr val="0070C0"/>
                </a:solidFill>
              </a:rPr>
              <a:t>SPD</a:t>
            </a:r>
            <a:r>
              <a:rPr lang="zh-CN" altLang="en-US" b="1">
                <a:solidFill>
                  <a:srgbClr val="0070C0"/>
                </a:solidFill>
              </a:rPr>
              <a:t>在并联接入电网后都会有微安级的电流通过，如果此值偏大，说明</a:t>
            </a:r>
            <a:r>
              <a:rPr lang="en-US" altLang="zh-CN" b="1">
                <a:solidFill>
                  <a:srgbClr val="0070C0"/>
                </a:solidFill>
              </a:rPr>
              <a:t>SPD</a:t>
            </a:r>
            <a:r>
              <a:rPr lang="zh-CN" altLang="en-US" b="1">
                <a:solidFill>
                  <a:srgbClr val="0070C0"/>
                </a:solidFill>
              </a:rPr>
              <a:t>性能劣化，应及时更换</a:t>
            </a:r>
            <a:r>
              <a:rPr lang="zh-CN" altLang="en-US" b="1"/>
              <a:t>。可使用防雷元件测试仪或泄漏电流测试表对限压型</a:t>
            </a:r>
            <a:r>
              <a:rPr lang="en-US" altLang="zh-CN" b="1"/>
              <a:t>SPD</a:t>
            </a:r>
            <a:r>
              <a:rPr lang="zh-CN" altLang="en-US" b="1"/>
              <a:t>的</a:t>
            </a:r>
            <a:r>
              <a:rPr lang="en-US" altLang="zh-CN" b="1"/>
              <a:t>I</a:t>
            </a:r>
            <a:r>
              <a:rPr lang="en-US" altLang="zh-CN" sz="1400" b="1"/>
              <a:t>ie</a:t>
            </a:r>
            <a:r>
              <a:rPr lang="zh-CN" altLang="en-US" b="1"/>
              <a:t>值进行静态试验。规定</a:t>
            </a:r>
            <a:r>
              <a:rPr lang="zh-CN" altLang="en-US" b="1">
                <a:solidFill>
                  <a:srgbClr val="0070C0"/>
                </a:solidFill>
              </a:rPr>
              <a:t>在</a:t>
            </a:r>
            <a:r>
              <a:rPr lang="en-US" altLang="zh-CN" b="1">
                <a:solidFill>
                  <a:srgbClr val="0070C0"/>
                </a:solidFill>
              </a:rPr>
              <a:t>0.75U</a:t>
            </a:r>
            <a:r>
              <a:rPr lang="en-US" altLang="zh-CN" sz="1200" b="1">
                <a:solidFill>
                  <a:srgbClr val="0070C0"/>
                </a:solidFill>
              </a:rPr>
              <a:t>1mA</a:t>
            </a:r>
            <a:r>
              <a:rPr lang="zh-CN" altLang="en-US" b="1">
                <a:solidFill>
                  <a:srgbClr val="0070C0"/>
                </a:solidFill>
              </a:rPr>
              <a:t>下测试</a:t>
            </a:r>
            <a:r>
              <a:rPr lang="zh-CN" altLang="en-US" b="1"/>
              <a:t>。首先应取下可插拔式</a:t>
            </a:r>
            <a:r>
              <a:rPr lang="en-US" altLang="zh-CN" b="1"/>
              <a:t>SPD</a:t>
            </a:r>
            <a:r>
              <a:rPr lang="zh-CN" altLang="en-US" b="1"/>
              <a:t>的模块或将线路上两端连线拆除，多组</a:t>
            </a:r>
            <a:r>
              <a:rPr lang="en-US" altLang="zh-CN" b="1"/>
              <a:t>SPD</a:t>
            </a:r>
            <a:r>
              <a:rPr lang="zh-CN" altLang="en-US" b="1"/>
              <a:t>应按图</a:t>
            </a:r>
            <a:r>
              <a:rPr lang="en-US" altLang="zh-CN" b="1"/>
              <a:t>2</a:t>
            </a:r>
            <a:r>
              <a:rPr lang="zh-CN" altLang="en-US" b="1"/>
              <a:t>所示连接逐一进行测试。</a:t>
            </a:r>
          </a:p>
          <a:p>
            <a:r>
              <a:rPr lang="en-US" altLang="zh-CN" b="1"/>
              <a:t> </a:t>
            </a:r>
            <a:endParaRPr lang="zh-CN" altLang="en-US" b="1"/>
          </a:p>
          <a:p>
            <a:r>
              <a:rPr lang="en-US" altLang="zh-CN" b="1"/>
              <a:t> </a:t>
            </a:r>
            <a:endParaRPr lang="zh-CN" altLang="en-US" b="1"/>
          </a:p>
          <a:p>
            <a:r>
              <a:rPr lang="en-US" altLang="zh-CN" b="1"/>
              <a:t> </a:t>
            </a:r>
            <a:endParaRPr lang="zh-CN" altLang="en-US" b="1"/>
          </a:p>
          <a:p>
            <a:r>
              <a:rPr lang="en-US" altLang="zh-CN" b="1"/>
              <a:t> </a:t>
            </a:r>
            <a:endParaRPr lang="zh-CN" altLang="en-US" b="1"/>
          </a:p>
          <a:p>
            <a:r>
              <a:rPr lang="en-US" altLang="zh-CN" b="1"/>
              <a:t> </a:t>
            </a:r>
            <a:endParaRPr lang="zh-CN" altLang="en-US" b="1"/>
          </a:p>
          <a:p>
            <a:r>
              <a:rPr lang="en-US" altLang="zh-CN" b="1"/>
              <a:t> </a:t>
            </a:r>
            <a:endParaRPr lang="zh-CN" altLang="en-US" b="1"/>
          </a:p>
          <a:p>
            <a:r>
              <a:rPr lang="en-US" altLang="zh-CN" b="1"/>
              <a:t> </a:t>
            </a:r>
            <a:endParaRPr lang="zh-CN" altLang="en-US" b="1"/>
          </a:p>
          <a:p>
            <a:r>
              <a:rPr lang="en-US" altLang="zh-CN" b="1"/>
              <a:t> </a:t>
            </a:r>
            <a:endParaRPr lang="zh-CN" altLang="en-US" b="1"/>
          </a:p>
          <a:p>
            <a:r>
              <a:rPr lang="en-US" altLang="zh-CN" b="1"/>
              <a:t> </a:t>
            </a:r>
            <a:endParaRPr lang="zh-CN" altLang="en-US" b="1"/>
          </a:p>
          <a:p>
            <a:r>
              <a:rPr lang="zh-CN" altLang="zh-CN" b="1"/>
              <a:t/>
            </a:r>
            <a:br>
              <a:rPr lang="zh-CN" altLang="zh-CN" b="1"/>
            </a:br>
            <a:r>
              <a:rPr lang="zh-CN" altLang="en-US" b="1"/>
              <a:t>                                             </a:t>
            </a:r>
            <a:r>
              <a:rPr lang="en-US" altLang="zh-CN" b="1"/>
              <a:t> </a:t>
            </a:r>
            <a:r>
              <a:rPr lang="zh-CN" altLang="en-US" b="1"/>
              <a:t>多组</a:t>
            </a:r>
            <a:r>
              <a:rPr lang="en-US" altLang="zh-CN" b="1"/>
              <a:t>SPD</a:t>
            </a:r>
            <a:r>
              <a:rPr lang="zh-CN" altLang="en-US" b="1"/>
              <a:t>逐一测试示意图</a:t>
            </a:r>
          </a:p>
          <a:p>
            <a:r>
              <a:rPr lang="zh-CN" altLang="en-US" b="1">
                <a:solidFill>
                  <a:srgbClr val="0070C0"/>
                </a:solidFill>
              </a:rPr>
              <a:t>         </a:t>
            </a:r>
            <a:r>
              <a:rPr lang="zh-CN" altLang="en-US" b="1" u="sng"/>
              <a:t>合格判定</a:t>
            </a:r>
            <a:r>
              <a:rPr lang="zh-CN" altLang="en-US" b="1"/>
              <a:t>：</a:t>
            </a:r>
            <a:r>
              <a:rPr lang="zh-CN" altLang="en-US" b="1">
                <a:solidFill>
                  <a:srgbClr val="0070C0"/>
                </a:solidFill>
              </a:rPr>
              <a:t>当实测值大于生产厂商标称的最大值时，判定为不合格，如生产厂商未标定出</a:t>
            </a:r>
            <a:r>
              <a:rPr lang="en-US" altLang="zh-CN" b="1">
                <a:solidFill>
                  <a:srgbClr val="0070C0"/>
                </a:solidFill>
              </a:rPr>
              <a:t>I</a:t>
            </a:r>
            <a:r>
              <a:rPr lang="en-US" altLang="zh-CN" sz="1200" b="1">
                <a:solidFill>
                  <a:srgbClr val="0070C0"/>
                </a:solidFill>
              </a:rPr>
              <a:t>ie</a:t>
            </a:r>
            <a:r>
              <a:rPr lang="zh-CN" altLang="en-US" b="1">
                <a:solidFill>
                  <a:srgbClr val="0070C0"/>
                </a:solidFill>
              </a:rPr>
              <a:t>值时，</a:t>
            </a:r>
            <a:r>
              <a:rPr lang="zh-CN" altLang="en-US" b="1">
                <a:solidFill>
                  <a:srgbClr val="C00000"/>
                </a:solidFill>
              </a:rPr>
              <a:t>一般不应大于</a:t>
            </a:r>
            <a:r>
              <a:rPr lang="en-US" altLang="zh-CN" b="1">
                <a:solidFill>
                  <a:srgbClr val="C00000"/>
                </a:solidFill>
              </a:rPr>
              <a:t>20uA</a:t>
            </a:r>
            <a:r>
              <a:rPr lang="zh-CN" altLang="en-US" b="1"/>
              <a:t>。</a:t>
            </a:r>
          </a:p>
        </p:txBody>
      </p:sp>
      <p:pic>
        <p:nvPicPr>
          <p:cNvPr id="64515" name="图片 4" descr="cs.jpg"/>
          <p:cNvPicPr>
            <a:picLocks noChangeAspect="1"/>
          </p:cNvPicPr>
          <p:nvPr/>
        </p:nvPicPr>
        <p:blipFill>
          <a:blip r:embed="rId2"/>
          <a:srcRect/>
          <a:stretch>
            <a:fillRect/>
          </a:stretch>
        </p:blipFill>
        <p:spPr bwMode="auto">
          <a:xfrm>
            <a:off x="1643063" y="2928938"/>
            <a:ext cx="6143625" cy="2625725"/>
          </a:xfrm>
          <a:prstGeom prst="rect">
            <a:avLst/>
          </a:prstGeom>
          <a:noFill/>
          <a:ln w="9525">
            <a:noFill/>
            <a:miter lim="800000"/>
            <a:headEnd/>
            <a:tailEnd/>
          </a:ln>
        </p:spPr>
      </p:pic>
      <p:sp>
        <p:nvSpPr>
          <p:cNvPr id="64516" name="Rectangle 2"/>
          <p:cNvSpPr>
            <a:spLocks noChangeArrowheads="1"/>
          </p:cNvSpPr>
          <p:nvPr/>
        </p:nvSpPr>
        <p:spPr bwMode="auto">
          <a:xfrm>
            <a:off x="571500" y="928688"/>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348" y="1253617"/>
            <a:ext cx="7616188" cy="461665"/>
          </a:xfrm>
          <a:prstGeom prst="rect">
            <a:avLst/>
          </a:prstGeom>
        </p:spPr>
        <p:txBody>
          <a:bodyPr wrap="none">
            <a:spAutoFit/>
          </a:bodyPr>
          <a:lstStyle/>
          <a:p>
            <a:r>
              <a:rPr lang="en-US" altLang="zh-CN" sz="2400" dirty="0" smtClean="0">
                <a:solidFill>
                  <a:srgbClr val="FF0000"/>
                </a:solidFill>
                <a:latin typeface="方正粗宋_GBK" pitchFamily="65" charset="-122"/>
                <a:ea typeface="方正粗宋_GBK" pitchFamily="65" charset="-122"/>
              </a:rPr>
              <a:t>《</a:t>
            </a:r>
            <a:r>
              <a:rPr lang="zh-CN" altLang="en-US" sz="2400" dirty="0" smtClean="0">
                <a:solidFill>
                  <a:srgbClr val="FF0000"/>
                </a:solidFill>
                <a:latin typeface="方正粗宋_GBK" pitchFamily="65" charset="-122"/>
                <a:ea typeface="方正粗宋_GBK" pitchFamily="65" charset="-122"/>
              </a:rPr>
              <a:t>雷电防护装置检测资质管理办法</a:t>
            </a:r>
            <a:r>
              <a:rPr lang="en-US" altLang="zh-CN" sz="2400" dirty="0" smtClean="0">
                <a:solidFill>
                  <a:srgbClr val="FF0000"/>
                </a:solidFill>
                <a:latin typeface="方正粗宋_GBK" pitchFamily="65" charset="-122"/>
                <a:ea typeface="方正粗宋_GBK" pitchFamily="65" charset="-122"/>
              </a:rPr>
              <a:t>》</a:t>
            </a:r>
            <a:r>
              <a:rPr lang="zh-CN" altLang="en-US" sz="2400" dirty="0" smtClean="0">
                <a:solidFill>
                  <a:srgbClr val="FF0000"/>
                </a:solidFill>
                <a:latin typeface="方正粗宋_GBK" pitchFamily="65" charset="-122"/>
                <a:ea typeface="方正粗宋_GBK" pitchFamily="65" charset="-122"/>
              </a:rPr>
              <a:t>（中国局</a:t>
            </a:r>
            <a:r>
              <a:rPr lang="en-US" altLang="zh-CN" sz="2400" dirty="0" smtClean="0">
                <a:solidFill>
                  <a:srgbClr val="FF0000"/>
                </a:solidFill>
                <a:latin typeface="方正粗宋_GBK" pitchFamily="65" charset="-122"/>
                <a:ea typeface="方正粗宋_GBK" pitchFamily="65" charset="-122"/>
              </a:rPr>
              <a:t>31</a:t>
            </a:r>
            <a:r>
              <a:rPr lang="zh-CN" altLang="en-US" sz="2400" dirty="0" smtClean="0">
                <a:solidFill>
                  <a:srgbClr val="FF0000"/>
                </a:solidFill>
                <a:latin typeface="方正粗宋_GBK" pitchFamily="65" charset="-122"/>
                <a:ea typeface="方正粗宋_GBK" pitchFamily="65" charset="-122"/>
              </a:rPr>
              <a:t>号令）</a:t>
            </a:r>
            <a:endParaRPr lang="zh-CN" altLang="en-US" sz="2400" dirty="0">
              <a:solidFill>
                <a:srgbClr val="FF0000"/>
              </a:solidFill>
              <a:latin typeface="方正粗宋_GBK" pitchFamily="65" charset="-122"/>
              <a:ea typeface="方正粗宋_GBK" pitchFamily="65" charset="-122"/>
            </a:endParaRPr>
          </a:p>
        </p:txBody>
      </p:sp>
      <p:sp>
        <p:nvSpPr>
          <p:cNvPr id="5" name="矩形 4"/>
          <p:cNvSpPr/>
          <p:nvPr/>
        </p:nvSpPr>
        <p:spPr>
          <a:xfrm>
            <a:off x="1000100" y="1929596"/>
            <a:ext cx="7000924" cy="4196020"/>
          </a:xfrm>
          <a:prstGeom prst="rect">
            <a:avLst/>
          </a:prstGeom>
        </p:spPr>
        <p:txBody>
          <a:bodyPr wrap="square">
            <a:spAutoFit/>
          </a:bodyPr>
          <a:lstStyle/>
          <a:p>
            <a:pPr>
              <a:lnSpc>
                <a:spcPts val="4000"/>
              </a:lnSpc>
            </a:pPr>
            <a:r>
              <a:rPr lang="zh-CN" altLang="en-US" sz="2000" dirty="0" smtClean="0"/>
              <a:t>       申请</a:t>
            </a:r>
            <a:r>
              <a:rPr lang="zh-CN" altLang="en-US" sz="2000" dirty="0"/>
              <a:t>乙级资质的单位除了符合本办法第七条的基本条件外，还应当同时符合以下条件：</a:t>
            </a:r>
            <a:r>
              <a:rPr lang="zh-CN" altLang="en-US" sz="2000" dirty="0" smtClean="0"/>
              <a:t> </a:t>
            </a:r>
          </a:p>
          <a:p>
            <a:pPr>
              <a:lnSpc>
                <a:spcPts val="4000"/>
              </a:lnSpc>
            </a:pPr>
            <a:r>
              <a:rPr lang="zh-CN" altLang="en-US" sz="2000" dirty="0"/>
              <a:t>（一）具有</a:t>
            </a:r>
            <a:r>
              <a:rPr lang="zh-CN" altLang="en-US" sz="2000" dirty="0">
                <a:solidFill>
                  <a:srgbClr val="FF0000"/>
                </a:solidFill>
              </a:rPr>
              <a:t>与承担业务相适应的</a:t>
            </a:r>
            <a:r>
              <a:rPr lang="zh-CN" altLang="en-US" sz="2000" dirty="0"/>
              <a:t>防雷装置检测专业技术人员，其中具有</a:t>
            </a:r>
            <a:r>
              <a:rPr lang="zh-CN" altLang="en-US" sz="2000" dirty="0">
                <a:solidFill>
                  <a:srgbClr val="FF0000"/>
                </a:solidFill>
              </a:rPr>
              <a:t>高级技术职称的不少于一名，具有中级技术职称的不少于三名；</a:t>
            </a:r>
            <a:r>
              <a:rPr lang="zh-CN" altLang="en-US" sz="2000" dirty="0"/>
              <a:t>技术负责人应当具有高级技术职称，从事防雷装置检测等工作三年以上，并具备相应资质等级要求的防雷装置检测专业知识和能力；</a:t>
            </a:r>
            <a:r>
              <a:rPr lang="zh-CN" altLang="en-US" sz="2000" dirty="0" smtClean="0"/>
              <a:t> </a:t>
            </a:r>
          </a:p>
          <a:p>
            <a:pPr>
              <a:lnSpc>
                <a:spcPts val="4000"/>
              </a:lnSpc>
            </a:pPr>
            <a:r>
              <a:rPr lang="zh-CN" altLang="en-US" sz="2000" dirty="0"/>
              <a:t>（二）具有满足相应技术标准的专业</a:t>
            </a:r>
            <a:r>
              <a:rPr lang="zh-CN" altLang="en-US" sz="2000" dirty="0" smtClean="0"/>
              <a:t>设备。</a:t>
            </a:r>
            <a:endParaRPr lang="zh-CN" altLang="en-US" sz="2000" dirty="0"/>
          </a:p>
        </p:txBody>
      </p:sp>
    </p:spTree>
  </p:cSld>
  <p:clrMapOvr>
    <a:masterClrMapping/>
  </p:clrMapOvr>
  <p:transition>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00063" y="965200"/>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5" name="矩形 4"/>
          <p:cNvSpPr/>
          <p:nvPr/>
        </p:nvSpPr>
        <p:spPr>
          <a:xfrm>
            <a:off x="642938" y="1581150"/>
            <a:ext cx="2398712" cy="419100"/>
          </a:xfrm>
          <a:prstGeom prst="rect">
            <a:avLst/>
          </a:prstGeom>
        </p:spPr>
        <p:txBody>
          <a:bodyPr wrap="none">
            <a:spAutoFit/>
          </a:bodyPr>
          <a:lstStyle/>
          <a:p>
            <a:pPr>
              <a:lnSpc>
                <a:spcPts val="3000"/>
              </a:lnSpc>
              <a:defRPr/>
            </a:pPr>
            <a:r>
              <a:rPr lang="en-US" altLang="zh-CN" b="1" dirty="0">
                <a:solidFill>
                  <a:srgbClr val="0070C0"/>
                </a:solidFill>
                <a:latin typeface="+mj-ea"/>
              </a:rPr>
              <a:t>4.8 SPD</a:t>
            </a:r>
            <a:r>
              <a:rPr lang="zh-CN" altLang="en-US" b="1" dirty="0">
                <a:solidFill>
                  <a:srgbClr val="0070C0"/>
                </a:solidFill>
                <a:latin typeface="+mj-ea"/>
              </a:rPr>
              <a:t>的检查与测试</a:t>
            </a:r>
            <a:endParaRPr lang="en-US" altLang="zh-CN" b="1" dirty="0">
              <a:solidFill>
                <a:srgbClr val="0070C0"/>
              </a:solidFill>
              <a:latin typeface="+mj-ea"/>
            </a:endParaRPr>
          </a:p>
        </p:txBody>
      </p:sp>
      <p:sp>
        <p:nvSpPr>
          <p:cNvPr id="65540" name="TextBox 5"/>
          <p:cNvSpPr txBox="1">
            <a:spLocks noChangeArrowheads="1"/>
          </p:cNvSpPr>
          <p:nvPr/>
        </p:nvSpPr>
        <p:spPr bwMode="auto">
          <a:xfrm>
            <a:off x="642938" y="2000250"/>
            <a:ext cx="7572375" cy="3517900"/>
          </a:xfrm>
          <a:prstGeom prst="rect">
            <a:avLst/>
          </a:prstGeom>
          <a:noFill/>
          <a:ln w="9525">
            <a:noFill/>
            <a:miter lim="800000"/>
            <a:headEnd/>
            <a:tailEnd/>
          </a:ln>
        </p:spPr>
        <p:txBody>
          <a:bodyPr>
            <a:spAutoFit/>
          </a:bodyPr>
          <a:lstStyle/>
          <a:p>
            <a:pPr>
              <a:lnSpc>
                <a:spcPts val="3900"/>
              </a:lnSpc>
            </a:pPr>
            <a:r>
              <a:rPr lang="en-US" altLang="zh-CN" b="1"/>
              <a:t>4.8.11 </a:t>
            </a:r>
            <a:r>
              <a:rPr lang="zh-CN" altLang="en-US" b="1">
                <a:solidFill>
                  <a:srgbClr val="C00000"/>
                </a:solidFill>
              </a:rPr>
              <a:t>直流参考电压</a:t>
            </a:r>
            <a:r>
              <a:rPr lang="en-US" altLang="zh-CN" b="1">
                <a:solidFill>
                  <a:srgbClr val="C00000"/>
                </a:solidFill>
              </a:rPr>
              <a:t>(U</a:t>
            </a:r>
            <a:r>
              <a:rPr lang="en-US" altLang="zh-CN" sz="1400" b="1" baseline="-18000">
                <a:solidFill>
                  <a:srgbClr val="C00000"/>
                </a:solidFill>
              </a:rPr>
              <a:t>1mA</a:t>
            </a:r>
            <a:r>
              <a:rPr lang="en-US" altLang="zh-CN" b="1">
                <a:solidFill>
                  <a:srgbClr val="C00000"/>
                </a:solidFill>
              </a:rPr>
              <a:t>)</a:t>
            </a:r>
            <a:r>
              <a:rPr lang="zh-CN" altLang="en-US" b="1">
                <a:solidFill>
                  <a:srgbClr val="C00000"/>
                </a:solidFill>
              </a:rPr>
              <a:t>的测试</a:t>
            </a:r>
            <a:r>
              <a:rPr lang="en-US" b="1">
                <a:solidFill>
                  <a:srgbClr val="C00000"/>
                </a:solidFill>
              </a:rPr>
              <a:t> </a:t>
            </a:r>
            <a:endParaRPr lang="zh-CN" altLang="en-US" b="1">
              <a:solidFill>
                <a:srgbClr val="C00000"/>
              </a:solidFill>
            </a:endParaRPr>
          </a:p>
          <a:p>
            <a:pPr>
              <a:lnSpc>
                <a:spcPts val="3900"/>
              </a:lnSpc>
            </a:pPr>
            <a:r>
              <a:rPr lang="en-US" altLang="zh-CN" b="1"/>
              <a:t>a) </a:t>
            </a:r>
            <a:r>
              <a:rPr lang="zh-CN" altLang="en-US" b="1"/>
              <a:t>测试适用于以金属氧化物压敏电阻</a:t>
            </a:r>
            <a:r>
              <a:rPr lang="en-US" altLang="zh-CN" b="1"/>
              <a:t>(MOV)</a:t>
            </a:r>
            <a:r>
              <a:rPr lang="zh-CN" altLang="en-US" b="1"/>
              <a:t>为限压元件且无其他并联元件的</a:t>
            </a:r>
            <a:r>
              <a:rPr lang="en-US" altLang="zh-CN" b="1"/>
              <a:t>SPD</a:t>
            </a:r>
            <a:r>
              <a:rPr lang="zh-CN" altLang="en-US" b="1"/>
              <a:t>。主要</a:t>
            </a:r>
            <a:r>
              <a:rPr lang="zh-CN" altLang="en-US" b="1">
                <a:solidFill>
                  <a:srgbClr val="C00000"/>
                </a:solidFill>
              </a:rPr>
              <a:t>测量在</a:t>
            </a:r>
            <a:r>
              <a:rPr lang="en-US" altLang="zh-CN" b="1">
                <a:solidFill>
                  <a:srgbClr val="C00000"/>
                </a:solidFill>
              </a:rPr>
              <a:t>MOV</a:t>
            </a:r>
            <a:r>
              <a:rPr lang="zh-CN" altLang="en-US" b="1">
                <a:solidFill>
                  <a:srgbClr val="C00000"/>
                </a:solidFill>
              </a:rPr>
              <a:t>通过</a:t>
            </a:r>
            <a:r>
              <a:rPr lang="en-US" altLang="zh-CN" b="1">
                <a:solidFill>
                  <a:srgbClr val="C00000"/>
                </a:solidFill>
              </a:rPr>
              <a:t>lmA</a:t>
            </a:r>
            <a:r>
              <a:rPr lang="zh-CN" altLang="en-US" b="1">
                <a:solidFill>
                  <a:srgbClr val="C00000"/>
                </a:solidFill>
              </a:rPr>
              <a:t>直流电流时，其两端的电压值</a:t>
            </a:r>
            <a:r>
              <a:rPr lang="zh-CN" altLang="en-US" b="1"/>
              <a:t>。</a:t>
            </a:r>
          </a:p>
          <a:p>
            <a:pPr>
              <a:lnSpc>
                <a:spcPts val="3900"/>
              </a:lnSpc>
            </a:pPr>
            <a:r>
              <a:rPr lang="en-US" altLang="zh-CN" b="1"/>
              <a:t>b) </a:t>
            </a:r>
            <a:r>
              <a:rPr lang="zh-CN" altLang="en-US" b="1"/>
              <a:t>将</a:t>
            </a:r>
            <a:r>
              <a:rPr lang="en-US" altLang="zh-CN" b="1"/>
              <a:t>SPD</a:t>
            </a:r>
            <a:r>
              <a:rPr lang="zh-CN" altLang="en-US" b="1"/>
              <a:t>的可插拔模块取下测试，按测试仪器说明书连接进行测试。</a:t>
            </a:r>
          </a:p>
          <a:p>
            <a:pPr>
              <a:lnSpc>
                <a:spcPts val="3900"/>
              </a:lnSpc>
            </a:pPr>
            <a:r>
              <a:rPr lang="en-US" altLang="zh-CN" b="1"/>
              <a:t>C) </a:t>
            </a:r>
            <a:r>
              <a:rPr lang="zh-CN" altLang="en-US" b="1">
                <a:solidFill>
                  <a:srgbClr val="C00000"/>
                </a:solidFill>
              </a:rPr>
              <a:t>合格判定：</a:t>
            </a:r>
            <a:r>
              <a:rPr lang="zh-CN" altLang="en-US" b="1" u="sng">
                <a:solidFill>
                  <a:srgbClr val="0070C0"/>
                </a:solidFill>
              </a:rPr>
              <a:t>当</a:t>
            </a:r>
            <a:r>
              <a:rPr lang="en-US" altLang="zh-CN" b="1" u="sng">
                <a:solidFill>
                  <a:srgbClr val="0070C0"/>
                </a:solidFill>
              </a:rPr>
              <a:t>U</a:t>
            </a:r>
            <a:r>
              <a:rPr lang="en-US" altLang="zh-CN" b="1" u="sng" baseline="-9000">
                <a:solidFill>
                  <a:srgbClr val="0070C0"/>
                </a:solidFill>
              </a:rPr>
              <a:t>1mA</a:t>
            </a:r>
            <a:r>
              <a:rPr lang="zh-CN" altLang="en-US" b="1" u="sng">
                <a:solidFill>
                  <a:srgbClr val="0070C0"/>
                </a:solidFill>
              </a:rPr>
              <a:t>值不低于交流电路中</a:t>
            </a:r>
            <a:r>
              <a:rPr lang="en-US" altLang="zh-CN" b="1" u="sng">
                <a:solidFill>
                  <a:srgbClr val="0070C0"/>
                </a:solidFill>
              </a:rPr>
              <a:t>U</a:t>
            </a:r>
            <a:r>
              <a:rPr lang="zh-CN" altLang="en-US" b="1" u="sng">
                <a:solidFill>
                  <a:srgbClr val="0070C0"/>
                </a:solidFill>
              </a:rPr>
              <a:t>。值</a:t>
            </a:r>
            <a:r>
              <a:rPr lang="en-US" altLang="zh-CN" b="1" u="sng">
                <a:solidFill>
                  <a:srgbClr val="0070C0"/>
                </a:solidFill>
              </a:rPr>
              <a:t>1.86</a:t>
            </a:r>
            <a:r>
              <a:rPr lang="zh-CN" altLang="en-US" b="1" u="sng">
                <a:solidFill>
                  <a:srgbClr val="0070C0"/>
                </a:solidFill>
              </a:rPr>
              <a:t>倍时</a:t>
            </a:r>
            <a:r>
              <a:rPr lang="en-US" altLang="zh-CN" b="1" u="sng">
                <a:solidFill>
                  <a:srgbClr val="0070C0"/>
                </a:solidFill>
              </a:rPr>
              <a:t>,</a:t>
            </a:r>
            <a:r>
              <a:rPr lang="zh-CN" altLang="en-US" b="1" u="sng">
                <a:solidFill>
                  <a:srgbClr val="0070C0"/>
                </a:solidFill>
              </a:rPr>
              <a:t>在直流电路中为直流电压</a:t>
            </a:r>
            <a:r>
              <a:rPr lang="en-US" altLang="zh-CN" b="1" u="sng">
                <a:solidFill>
                  <a:srgbClr val="0070C0"/>
                </a:solidFill>
              </a:rPr>
              <a:t>1.33</a:t>
            </a:r>
            <a:r>
              <a:rPr lang="zh-CN" altLang="en-US" b="1" u="sng">
                <a:solidFill>
                  <a:srgbClr val="0070C0"/>
                </a:solidFill>
              </a:rPr>
              <a:t>至</a:t>
            </a:r>
            <a:r>
              <a:rPr lang="en-US" altLang="zh-CN" b="1" u="sng">
                <a:solidFill>
                  <a:srgbClr val="0070C0"/>
                </a:solidFill>
              </a:rPr>
              <a:t>1.6</a:t>
            </a:r>
            <a:r>
              <a:rPr lang="zh-CN" altLang="en-US" b="1" u="sng">
                <a:solidFill>
                  <a:srgbClr val="0070C0"/>
                </a:solidFill>
              </a:rPr>
              <a:t>倍时，在脉冲电路中为脉冲初始峰值电压</a:t>
            </a:r>
            <a:r>
              <a:rPr lang="en-US" altLang="zh-CN" b="1" u="sng">
                <a:solidFill>
                  <a:srgbClr val="0070C0"/>
                </a:solidFill>
              </a:rPr>
              <a:t>1.4</a:t>
            </a:r>
            <a:r>
              <a:rPr lang="zh-CN" altLang="en-US" b="1" u="sng">
                <a:solidFill>
                  <a:srgbClr val="0070C0"/>
                </a:solidFill>
              </a:rPr>
              <a:t>至</a:t>
            </a:r>
            <a:r>
              <a:rPr lang="en-US" altLang="zh-CN" b="1" u="sng">
                <a:solidFill>
                  <a:srgbClr val="0070C0"/>
                </a:solidFill>
              </a:rPr>
              <a:t>2.0</a:t>
            </a:r>
            <a:r>
              <a:rPr lang="zh-CN" altLang="en-US" b="1" u="sng">
                <a:solidFill>
                  <a:srgbClr val="0070C0"/>
                </a:solidFill>
              </a:rPr>
              <a:t>倍时，可判定为合格。</a:t>
            </a:r>
            <a:r>
              <a:rPr lang="zh-CN" altLang="en-US" b="1">
                <a:solidFill>
                  <a:srgbClr val="C00000"/>
                </a:solidFill>
              </a:rPr>
              <a:t>也可与生产厂商提供的允许公差范围表对比判定。</a:t>
            </a:r>
          </a:p>
        </p:txBody>
      </p:sp>
    </p:spTree>
  </p:cSld>
  <p:clrMapOvr>
    <a:masterClrMapping/>
  </p:clrMapOvr>
  <p:transition>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500063" y="965200"/>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pic>
        <p:nvPicPr>
          <p:cNvPr id="66563" name="图片 4" descr="spd测试表.jpg"/>
          <p:cNvPicPr>
            <a:picLocks noChangeAspect="1"/>
          </p:cNvPicPr>
          <p:nvPr/>
        </p:nvPicPr>
        <p:blipFill>
          <a:blip r:embed="rId2"/>
          <a:srcRect/>
          <a:stretch>
            <a:fillRect/>
          </a:stretch>
        </p:blipFill>
        <p:spPr bwMode="auto">
          <a:xfrm>
            <a:off x="2286000" y="1428750"/>
            <a:ext cx="5676900" cy="5195888"/>
          </a:xfrm>
          <a:prstGeom prst="rect">
            <a:avLst/>
          </a:prstGeom>
          <a:noFill/>
          <a:ln w="9525">
            <a:noFill/>
            <a:miter lim="800000"/>
            <a:headEnd/>
            <a:tailEnd/>
          </a:ln>
        </p:spPr>
      </p:pic>
      <p:sp>
        <p:nvSpPr>
          <p:cNvPr id="66564" name="TextBox 5"/>
          <p:cNvSpPr txBox="1">
            <a:spLocks noChangeArrowheads="1"/>
          </p:cNvSpPr>
          <p:nvPr/>
        </p:nvSpPr>
        <p:spPr bwMode="auto">
          <a:xfrm>
            <a:off x="1274763" y="1785938"/>
            <a:ext cx="615950" cy="3863975"/>
          </a:xfrm>
          <a:prstGeom prst="rect">
            <a:avLst/>
          </a:prstGeom>
          <a:noFill/>
          <a:ln w="9525">
            <a:noFill/>
            <a:miter lim="800000"/>
            <a:headEnd/>
            <a:tailEnd/>
          </a:ln>
        </p:spPr>
        <p:txBody>
          <a:bodyPr vert="eaVert" wrap="none">
            <a:spAutoFit/>
          </a:bodyPr>
          <a:lstStyle/>
          <a:p>
            <a:r>
              <a:rPr lang="en-US" altLang="zh-CN" sz="2800">
                <a:solidFill>
                  <a:srgbClr val="0070C0"/>
                </a:solidFill>
                <a:latin typeface="黑体" pitchFamily="2" charset="-122"/>
                <a:ea typeface="黑体" pitchFamily="2" charset="-122"/>
              </a:rPr>
              <a:t>SPD</a:t>
            </a:r>
            <a:r>
              <a:rPr lang="zh-CN" altLang="en-US" sz="2800">
                <a:solidFill>
                  <a:srgbClr val="0070C0"/>
                </a:solidFill>
                <a:latin typeface="黑体" pitchFamily="2" charset="-122"/>
                <a:ea typeface="黑体" pitchFamily="2" charset="-122"/>
              </a:rPr>
              <a:t>检测验收数据记录表</a:t>
            </a:r>
          </a:p>
        </p:txBody>
      </p:sp>
      <p:cxnSp>
        <p:nvCxnSpPr>
          <p:cNvPr id="7" name="直接连接符 6"/>
          <p:cNvCxnSpPr/>
          <p:nvPr/>
        </p:nvCxnSpPr>
        <p:spPr>
          <a:xfrm>
            <a:off x="2643188" y="4573588"/>
            <a:ext cx="714375" cy="15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643188" y="4859338"/>
            <a:ext cx="714375" cy="15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643188" y="6216650"/>
            <a:ext cx="714375"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500063" y="965200"/>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5" name="矩形 4"/>
          <p:cNvSpPr/>
          <p:nvPr/>
        </p:nvSpPr>
        <p:spPr>
          <a:xfrm>
            <a:off x="642938" y="1581150"/>
            <a:ext cx="3209925" cy="477838"/>
          </a:xfrm>
          <a:prstGeom prst="rect">
            <a:avLst/>
          </a:prstGeom>
        </p:spPr>
        <p:txBody>
          <a:bodyPr wrap="none">
            <a:spAutoFit/>
          </a:bodyPr>
          <a:lstStyle/>
          <a:p>
            <a:pPr>
              <a:lnSpc>
                <a:spcPts val="3000"/>
              </a:lnSpc>
              <a:defRPr/>
            </a:pPr>
            <a:r>
              <a:rPr lang="en-US" altLang="zh-CN" b="1" dirty="0">
                <a:solidFill>
                  <a:srgbClr val="0070C0"/>
                </a:solidFill>
                <a:latin typeface="+mj-ea"/>
              </a:rPr>
              <a:t>4.9 </a:t>
            </a:r>
            <a:r>
              <a:rPr lang="zh-CN" altLang="en-US" b="1" dirty="0">
                <a:solidFill>
                  <a:srgbClr val="0070C0"/>
                </a:solidFill>
                <a:latin typeface="+mj-ea"/>
              </a:rPr>
              <a:t>防雷装置检测报告的编写</a:t>
            </a:r>
            <a:endParaRPr lang="en-US" altLang="zh-CN" b="1" dirty="0">
              <a:solidFill>
                <a:srgbClr val="0070C0"/>
              </a:solidFill>
              <a:latin typeface="+mj-ea"/>
            </a:endParaRPr>
          </a:p>
        </p:txBody>
      </p:sp>
      <p:sp>
        <p:nvSpPr>
          <p:cNvPr id="6" name="矩形 5"/>
          <p:cNvSpPr/>
          <p:nvPr/>
        </p:nvSpPr>
        <p:spPr>
          <a:xfrm>
            <a:off x="571500" y="2071688"/>
            <a:ext cx="7929563" cy="3990975"/>
          </a:xfrm>
          <a:prstGeom prst="rect">
            <a:avLst/>
          </a:prstGeom>
        </p:spPr>
        <p:txBody>
          <a:bodyPr>
            <a:spAutoFit/>
          </a:bodyPr>
          <a:lstStyle/>
          <a:p>
            <a:pPr>
              <a:lnSpc>
                <a:spcPts val="3800"/>
              </a:lnSpc>
              <a:defRPr/>
            </a:pPr>
            <a:r>
              <a:rPr lang="en-US" altLang="zh-CN" b="1" dirty="0">
                <a:latin typeface="+mn-ea"/>
                <a:ea typeface="+mn-ea"/>
              </a:rPr>
              <a:t>4.9.1 </a:t>
            </a:r>
            <a:r>
              <a:rPr lang="zh-CN" altLang="en-US" b="1" dirty="0">
                <a:latin typeface="+mn-ea"/>
                <a:ea typeface="+mn-ea"/>
              </a:rPr>
              <a:t>新建建筑物防雷装置检测验收报告应按</a:t>
            </a:r>
            <a:r>
              <a:rPr lang="zh-CN" altLang="en-US" b="1" u="sng" dirty="0">
                <a:solidFill>
                  <a:srgbClr val="0070C0"/>
                </a:solidFill>
                <a:latin typeface="+mn-ea"/>
                <a:ea typeface="+mn-ea"/>
              </a:rPr>
              <a:t>行业标准</a:t>
            </a:r>
            <a:r>
              <a:rPr lang="en-US" altLang="zh-CN" b="1" u="sng" dirty="0">
                <a:solidFill>
                  <a:srgbClr val="0070C0"/>
                </a:solidFill>
                <a:latin typeface="+mn-ea"/>
                <a:ea typeface="+mn-ea"/>
              </a:rPr>
              <a:t>QX/T 149-2011《</a:t>
            </a:r>
            <a:r>
              <a:rPr lang="zh-CN" altLang="en-US" b="1" u="sng" dirty="0">
                <a:solidFill>
                  <a:srgbClr val="0070C0"/>
                </a:solidFill>
                <a:latin typeface="+mn-ea"/>
                <a:ea typeface="+mn-ea"/>
              </a:rPr>
              <a:t>新建建筑物防雷装置检测报告编制规范</a:t>
            </a:r>
            <a:r>
              <a:rPr lang="en-US" altLang="zh-CN" b="1" u="sng" dirty="0">
                <a:solidFill>
                  <a:srgbClr val="0070C0"/>
                </a:solidFill>
                <a:latin typeface="+mn-ea"/>
                <a:ea typeface="+mn-ea"/>
              </a:rPr>
              <a:t>》</a:t>
            </a:r>
            <a:r>
              <a:rPr lang="zh-CN" altLang="en-US" b="1" dirty="0">
                <a:latin typeface="+mn-ea"/>
                <a:ea typeface="+mn-ea"/>
              </a:rPr>
              <a:t>进行编写</a:t>
            </a:r>
            <a:r>
              <a:rPr lang="en-US" altLang="zh-CN" b="1" dirty="0">
                <a:latin typeface="+mn-ea"/>
                <a:ea typeface="+mn-ea"/>
              </a:rPr>
              <a:t>;</a:t>
            </a:r>
          </a:p>
          <a:p>
            <a:pPr>
              <a:lnSpc>
                <a:spcPts val="3800"/>
              </a:lnSpc>
              <a:defRPr/>
            </a:pPr>
            <a:r>
              <a:rPr lang="en-US" altLang="zh-CN" b="1" dirty="0">
                <a:latin typeface="+mn-ea"/>
                <a:ea typeface="+mn-ea"/>
              </a:rPr>
              <a:t>4.9.2 </a:t>
            </a:r>
            <a:r>
              <a:rPr lang="zh-CN" altLang="en-US" b="1" dirty="0">
                <a:latin typeface="+mn-ea"/>
                <a:ea typeface="+mn-ea"/>
              </a:rPr>
              <a:t>报告内容应包含</a:t>
            </a:r>
            <a:r>
              <a:rPr lang="zh-CN" altLang="en-US" b="1" u="sng" dirty="0">
                <a:solidFill>
                  <a:srgbClr val="0070C0"/>
                </a:solidFill>
                <a:latin typeface="+mn-ea"/>
                <a:ea typeface="+mn-ea"/>
              </a:rPr>
              <a:t>跟踪服务数据（验收手册）和竣工检测数据</a:t>
            </a:r>
            <a:r>
              <a:rPr lang="zh-CN" altLang="en-US" b="1" dirty="0">
                <a:latin typeface="+mn-ea"/>
                <a:ea typeface="+mn-ea"/>
              </a:rPr>
              <a:t>二部分</a:t>
            </a:r>
            <a:r>
              <a:rPr lang="en-US" altLang="zh-CN" b="1" dirty="0">
                <a:latin typeface="+mn-ea"/>
                <a:ea typeface="+mn-ea"/>
              </a:rPr>
              <a:t>;</a:t>
            </a:r>
          </a:p>
          <a:p>
            <a:pPr>
              <a:lnSpc>
                <a:spcPts val="3800"/>
              </a:lnSpc>
              <a:defRPr/>
            </a:pPr>
            <a:r>
              <a:rPr lang="en-US" altLang="zh-CN" b="1" dirty="0">
                <a:latin typeface="+mn-ea"/>
                <a:ea typeface="+mn-ea"/>
              </a:rPr>
              <a:t>4.9.3 </a:t>
            </a:r>
            <a:r>
              <a:rPr lang="zh-CN" altLang="en-US" b="1" dirty="0">
                <a:latin typeface="+mn-ea"/>
                <a:ea typeface="+mn-ea"/>
              </a:rPr>
              <a:t>检测报告档案号按</a:t>
            </a:r>
            <a:r>
              <a:rPr lang="zh-CN" altLang="en-US" b="1" dirty="0">
                <a:solidFill>
                  <a:srgbClr val="0070C0"/>
                </a:solidFill>
                <a:latin typeface="+mn-ea"/>
                <a:ea typeface="+mn-ea"/>
              </a:rPr>
              <a:t>“省（区、市、县）简称”</a:t>
            </a:r>
            <a:r>
              <a:rPr lang="en-US" altLang="zh-CN" b="1" dirty="0">
                <a:solidFill>
                  <a:srgbClr val="0070C0"/>
                </a:solidFill>
                <a:latin typeface="+mn-ea"/>
                <a:ea typeface="+mn-ea"/>
              </a:rPr>
              <a:t>+“</a:t>
            </a:r>
            <a:r>
              <a:rPr lang="zh-CN" altLang="en-US" b="1" dirty="0">
                <a:solidFill>
                  <a:srgbClr val="0070C0"/>
                </a:solidFill>
                <a:latin typeface="+mn-ea"/>
                <a:ea typeface="+mn-ea"/>
              </a:rPr>
              <a:t>雷检字”</a:t>
            </a:r>
            <a:r>
              <a:rPr lang="en-US" altLang="zh-CN" b="1" dirty="0">
                <a:solidFill>
                  <a:srgbClr val="0070C0"/>
                </a:solidFill>
                <a:latin typeface="+mn-ea"/>
                <a:ea typeface="+mn-ea"/>
              </a:rPr>
              <a:t>+“【</a:t>
            </a:r>
            <a:r>
              <a:rPr lang="zh-CN" altLang="en-US" b="1" dirty="0">
                <a:solidFill>
                  <a:srgbClr val="0070C0"/>
                </a:solidFill>
                <a:latin typeface="+mn-ea"/>
                <a:ea typeface="+mn-ea"/>
              </a:rPr>
              <a:t>年</a:t>
            </a:r>
            <a:r>
              <a:rPr lang="en-US" altLang="zh-CN" b="1" dirty="0">
                <a:solidFill>
                  <a:srgbClr val="0070C0"/>
                </a:solidFill>
                <a:latin typeface="+mn-ea"/>
                <a:ea typeface="+mn-ea"/>
              </a:rPr>
              <a:t>】”+“</a:t>
            </a:r>
            <a:r>
              <a:rPr lang="zh-CN" altLang="en-US" b="1" dirty="0">
                <a:solidFill>
                  <a:srgbClr val="0070C0"/>
                </a:solidFill>
                <a:latin typeface="+mn-ea"/>
                <a:ea typeface="+mn-ea"/>
              </a:rPr>
              <a:t>四位编码”</a:t>
            </a:r>
            <a:r>
              <a:rPr lang="zh-CN" altLang="en-US" b="1" dirty="0">
                <a:latin typeface="+mn-ea"/>
                <a:ea typeface="+mn-ea"/>
              </a:rPr>
              <a:t>进行顺序编号。如“淮南雷检字</a:t>
            </a:r>
            <a:r>
              <a:rPr lang="en-US" altLang="zh-CN" b="1" dirty="0">
                <a:latin typeface="+mn-ea"/>
                <a:ea typeface="+mn-ea"/>
              </a:rPr>
              <a:t>【20XX】0001”;</a:t>
            </a:r>
          </a:p>
          <a:p>
            <a:pPr>
              <a:lnSpc>
                <a:spcPts val="3800"/>
              </a:lnSpc>
              <a:defRPr/>
            </a:pPr>
            <a:r>
              <a:rPr lang="en-US" altLang="zh-CN" b="1" dirty="0">
                <a:latin typeface="+mn-ea"/>
                <a:ea typeface="+mn-ea"/>
              </a:rPr>
              <a:t>4.9.4 </a:t>
            </a:r>
            <a:r>
              <a:rPr lang="zh-CN" altLang="en-US" b="1" dirty="0">
                <a:latin typeface="+mn-ea"/>
                <a:ea typeface="+mn-ea"/>
              </a:rPr>
              <a:t>检测报告应有</a:t>
            </a:r>
            <a:r>
              <a:rPr lang="zh-CN" altLang="en-US" b="1" u="sng" dirty="0">
                <a:solidFill>
                  <a:srgbClr val="0070C0"/>
                </a:solidFill>
                <a:latin typeface="+mn-ea"/>
                <a:ea typeface="+mn-ea"/>
              </a:rPr>
              <a:t>检测员、校对人、审核人和技术负责人</a:t>
            </a:r>
            <a:r>
              <a:rPr lang="zh-CN" altLang="en-US" b="1" dirty="0">
                <a:latin typeface="+mn-ea"/>
                <a:ea typeface="+mn-ea"/>
              </a:rPr>
              <a:t>签字并在检测结论处盖检测单位公章；</a:t>
            </a:r>
            <a:endParaRPr lang="en-US" altLang="zh-CN" b="1" dirty="0">
              <a:latin typeface="黑体" pitchFamily="49" charset="-122"/>
              <a:ea typeface="黑体" pitchFamily="49" charset="-122"/>
            </a:endParaRPr>
          </a:p>
        </p:txBody>
      </p:sp>
    </p:spTree>
  </p:cSld>
  <p:clrMapOvr>
    <a:masterClrMapping/>
  </p:clrMapOvr>
  <p:transition>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rganization Chart 2"/>
          <p:cNvGraphicFramePr>
            <a:graphicFrameLocks/>
          </p:cNvGraphicFramePr>
          <p:nvPr/>
        </p:nvGraphicFramePr>
        <p:xfrm>
          <a:off x="3643313" y="1857375"/>
          <a:ext cx="4038600" cy="4495800"/>
        </p:xfrm>
        <a:graphic>
          <a:graphicData uri="http://schemas.openxmlformats.org/drawingml/2006/compatibility">
            <com:legacyDrawing xmlns:com="http://schemas.openxmlformats.org/drawingml/2006/compatibility" spid="_x0000_s7170"/>
          </a:graphicData>
        </a:graphic>
      </p:graphicFrame>
      <p:sp>
        <p:nvSpPr>
          <p:cNvPr id="7187" name="AutoShape 35"/>
          <p:cNvSpPr>
            <a:spLocks/>
          </p:cNvSpPr>
          <p:nvPr/>
        </p:nvSpPr>
        <p:spPr bwMode="auto">
          <a:xfrm>
            <a:off x="6000750" y="2130425"/>
            <a:ext cx="457200" cy="1371600"/>
          </a:xfrm>
          <a:prstGeom prst="leftBrace">
            <a:avLst>
              <a:gd name="adj1" fmla="val 25000"/>
              <a:gd name="adj2" fmla="val 50000"/>
            </a:avLst>
          </a:prstGeom>
          <a:noFill/>
          <a:ln w="9525">
            <a:solidFill>
              <a:schemeClr val="tx1"/>
            </a:solidFill>
            <a:round/>
            <a:headEnd/>
            <a:tailEnd/>
          </a:ln>
        </p:spPr>
        <p:txBody>
          <a:bodyPr wrap="none" anchor="ctr"/>
          <a:lstStyle/>
          <a:p>
            <a:endParaRPr lang="zh-CN" altLang="en-US"/>
          </a:p>
        </p:txBody>
      </p:sp>
      <p:sp>
        <p:nvSpPr>
          <p:cNvPr id="7188" name="Rectangle 36"/>
          <p:cNvSpPr>
            <a:spLocks noChangeArrowheads="1"/>
          </p:cNvSpPr>
          <p:nvPr/>
        </p:nvSpPr>
        <p:spPr bwMode="auto">
          <a:xfrm>
            <a:off x="6500813" y="1857375"/>
            <a:ext cx="1828800" cy="381000"/>
          </a:xfrm>
          <a:prstGeom prst="rect">
            <a:avLst/>
          </a:prstGeom>
          <a:solidFill>
            <a:schemeClr val="accent1"/>
          </a:solidFill>
          <a:ln w="9525">
            <a:solidFill>
              <a:schemeClr val="tx1"/>
            </a:solidFill>
            <a:miter lim="800000"/>
            <a:headEnd/>
            <a:tailEnd/>
          </a:ln>
        </p:spPr>
        <p:txBody>
          <a:bodyPr wrap="none" anchor="ctr"/>
          <a:lstStyle/>
          <a:p>
            <a:r>
              <a:rPr lang="zh-CN" altLang="en-US" sz="1400">
                <a:solidFill>
                  <a:schemeClr val="bg2"/>
                </a:solidFill>
              </a:rPr>
              <a:t>符合规范及设计要求</a:t>
            </a:r>
          </a:p>
        </p:txBody>
      </p:sp>
      <p:sp>
        <p:nvSpPr>
          <p:cNvPr id="7189" name="Rectangle 37"/>
          <p:cNvSpPr>
            <a:spLocks noChangeArrowheads="1"/>
          </p:cNvSpPr>
          <p:nvPr/>
        </p:nvSpPr>
        <p:spPr bwMode="auto">
          <a:xfrm>
            <a:off x="6500813" y="3286125"/>
            <a:ext cx="1928812" cy="387350"/>
          </a:xfrm>
          <a:prstGeom prst="rect">
            <a:avLst/>
          </a:prstGeom>
          <a:solidFill>
            <a:schemeClr val="accent1"/>
          </a:solidFill>
          <a:ln w="9525">
            <a:solidFill>
              <a:schemeClr val="tx1"/>
            </a:solidFill>
            <a:miter lim="800000"/>
            <a:headEnd/>
            <a:tailEnd/>
          </a:ln>
        </p:spPr>
        <p:txBody>
          <a:bodyPr wrap="none" anchor="ctr"/>
          <a:lstStyle/>
          <a:p>
            <a:r>
              <a:rPr lang="zh-CN" altLang="en-US" sz="1400">
                <a:solidFill>
                  <a:schemeClr val="bg2"/>
                </a:solidFill>
              </a:rPr>
              <a:t>不符合规范及设计要求</a:t>
            </a:r>
          </a:p>
        </p:txBody>
      </p:sp>
      <p:sp>
        <p:nvSpPr>
          <p:cNvPr id="8" name="Rectangle 3"/>
          <p:cNvSpPr txBox="1">
            <a:spLocks noChangeArrowheads="1"/>
          </p:cNvSpPr>
          <p:nvPr/>
        </p:nvSpPr>
        <p:spPr bwMode="auto">
          <a:xfrm>
            <a:off x="214313" y="2357438"/>
            <a:ext cx="3429000" cy="3359150"/>
          </a:xfrm>
          <a:prstGeom prst="rect">
            <a:avLst/>
          </a:prstGeom>
          <a:noFill/>
          <a:ln w="9525">
            <a:noFill/>
            <a:miter lim="800000"/>
            <a:headEnd/>
            <a:tailEnd/>
          </a:ln>
          <a:effectLst/>
        </p:spPr>
        <p:txBody>
          <a:bodyPr/>
          <a:lstStyle/>
          <a:p>
            <a:pPr>
              <a:lnSpc>
                <a:spcPts val="4500"/>
              </a:lnSpc>
              <a:spcBef>
                <a:spcPts val="0"/>
              </a:spcBef>
              <a:defRPr/>
            </a:pPr>
            <a:r>
              <a:rPr lang="en-US" altLang="zh-CN" sz="2000" kern="0" dirty="0">
                <a:latin typeface="黑体" pitchFamily="49" charset="-122"/>
                <a:ea typeface="黑体" pitchFamily="49" charset="-122"/>
              </a:rPr>
              <a:t>·</a:t>
            </a:r>
            <a:r>
              <a:rPr lang="zh-CN" altLang="en-US" sz="2000" u="sng" kern="0" dirty="0">
                <a:solidFill>
                  <a:srgbClr val="0070C0"/>
                </a:solidFill>
                <a:latin typeface="黑体" pitchFamily="49" charset="-122"/>
                <a:ea typeface="黑体" pitchFamily="49" charset="-122"/>
              </a:rPr>
              <a:t>结论判定</a:t>
            </a:r>
            <a:r>
              <a:rPr lang="zh-CN" altLang="en-US" sz="2000" kern="0" dirty="0">
                <a:latin typeface="黑体" pitchFamily="49" charset="-122"/>
                <a:ea typeface="黑体" pitchFamily="49" charset="-122"/>
              </a:rPr>
              <a:t>是依据</a:t>
            </a:r>
            <a:r>
              <a:rPr lang="en-US" altLang="zh-CN" sz="2000" kern="0" dirty="0">
                <a:latin typeface="黑体" pitchFamily="49" charset="-122"/>
                <a:ea typeface="黑体" pitchFamily="49" charset="-122"/>
              </a:rPr>
              <a:t>GB50057-2010</a:t>
            </a:r>
            <a:r>
              <a:rPr lang="zh-CN" altLang="en-US" sz="2000" kern="0" dirty="0">
                <a:latin typeface="黑体" pitchFamily="49" charset="-122"/>
                <a:ea typeface="黑体" pitchFamily="49" charset="-122"/>
              </a:rPr>
              <a:t>和</a:t>
            </a:r>
            <a:r>
              <a:rPr lang="en-US" altLang="zh-CN" sz="2000" kern="0" dirty="0">
                <a:latin typeface="黑体" pitchFamily="49" charset="-122"/>
                <a:ea typeface="黑体" pitchFamily="49" charset="-122"/>
              </a:rPr>
              <a:t>GB/T21431-2008</a:t>
            </a:r>
            <a:r>
              <a:rPr lang="zh-CN" altLang="en-US" sz="2000" kern="0" dirty="0">
                <a:latin typeface="黑体" pitchFamily="49" charset="-122"/>
                <a:ea typeface="黑体" pitchFamily="49" charset="-122"/>
              </a:rPr>
              <a:t>对各项目的具体要求来进行的。</a:t>
            </a:r>
          </a:p>
          <a:p>
            <a:pPr>
              <a:lnSpc>
                <a:spcPts val="4500"/>
              </a:lnSpc>
              <a:spcBef>
                <a:spcPts val="0"/>
              </a:spcBef>
              <a:defRPr/>
            </a:pPr>
            <a:r>
              <a:rPr lang="en-US" altLang="zh-CN" sz="2000" kern="0" dirty="0">
                <a:latin typeface="黑体" pitchFamily="49" charset="-122"/>
                <a:ea typeface="黑体" pitchFamily="49" charset="-122"/>
              </a:rPr>
              <a:t>·</a:t>
            </a:r>
            <a:r>
              <a:rPr lang="zh-CN" altLang="en-US" sz="2000" u="sng" kern="0" dirty="0">
                <a:solidFill>
                  <a:srgbClr val="0070C0"/>
                </a:solidFill>
                <a:latin typeface="黑体" pitchFamily="49" charset="-122"/>
                <a:ea typeface="黑体" pitchFamily="49" charset="-122"/>
              </a:rPr>
              <a:t>检测结论</a:t>
            </a:r>
            <a:r>
              <a:rPr lang="zh-CN" altLang="en-US" sz="2000" kern="0" dirty="0">
                <a:latin typeface="黑体" pitchFamily="49" charset="-122"/>
                <a:ea typeface="黑体" pitchFamily="49" charset="-122"/>
              </a:rPr>
              <a:t>只有</a:t>
            </a:r>
            <a:r>
              <a:rPr lang="zh-CN" altLang="en-US" sz="2000" kern="0" dirty="0">
                <a:latin typeface="Arial"/>
                <a:ea typeface="黑体" pitchFamily="49" charset="-122"/>
              </a:rPr>
              <a:t>“</a:t>
            </a:r>
            <a:r>
              <a:rPr lang="zh-CN" altLang="en-US" sz="2000" kern="0" dirty="0">
                <a:solidFill>
                  <a:srgbClr val="C00000"/>
                </a:solidFill>
                <a:latin typeface="黑体" pitchFamily="49" charset="-122"/>
                <a:ea typeface="黑体" pitchFamily="49" charset="-122"/>
              </a:rPr>
              <a:t>符合规范及设计要求</a:t>
            </a:r>
            <a:r>
              <a:rPr lang="zh-CN" altLang="en-US" sz="2000" kern="0" dirty="0">
                <a:solidFill>
                  <a:srgbClr val="C00000"/>
                </a:solidFill>
                <a:latin typeface="Arial"/>
                <a:ea typeface="黑体" pitchFamily="49" charset="-122"/>
              </a:rPr>
              <a:t>”</a:t>
            </a:r>
            <a:r>
              <a:rPr lang="zh-CN" altLang="en-US" sz="2000" kern="0" dirty="0">
                <a:solidFill>
                  <a:srgbClr val="C00000"/>
                </a:solidFill>
                <a:latin typeface="黑体" pitchFamily="49" charset="-122"/>
                <a:ea typeface="黑体" pitchFamily="49" charset="-122"/>
              </a:rPr>
              <a:t>和</a:t>
            </a:r>
            <a:r>
              <a:rPr lang="zh-CN" altLang="en-US" sz="2000" kern="0" dirty="0">
                <a:solidFill>
                  <a:srgbClr val="C00000"/>
                </a:solidFill>
                <a:latin typeface="Arial"/>
                <a:ea typeface="黑体" pitchFamily="49" charset="-122"/>
              </a:rPr>
              <a:t>“</a:t>
            </a:r>
            <a:r>
              <a:rPr lang="zh-CN" altLang="en-US" sz="2000" kern="0" dirty="0">
                <a:solidFill>
                  <a:srgbClr val="C00000"/>
                </a:solidFill>
                <a:latin typeface="黑体" pitchFamily="49" charset="-122"/>
                <a:ea typeface="黑体" pitchFamily="49" charset="-122"/>
              </a:rPr>
              <a:t>不符合规范及设计要求</a:t>
            </a:r>
            <a:r>
              <a:rPr lang="zh-CN" altLang="en-US" sz="2000" kern="0" dirty="0">
                <a:solidFill>
                  <a:srgbClr val="C00000"/>
                </a:solidFill>
                <a:latin typeface="Arial"/>
                <a:ea typeface="黑体" pitchFamily="49" charset="-122"/>
              </a:rPr>
              <a:t>”</a:t>
            </a:r>
            <a:r>
              <a:rPr lang="zh-CN" altLang="en-US" sz="2000" kern="0" dirty="0">
                <a:solidFill>
                  <a:srgbClr val="C00000"/>
                </a:solidFill>
                <a:latin typeface="黑体" pitchFamily="49" charset="-122"/>
                <a:ea typeface="黑体" pitchFamily="49" charset="-122"/>
              </a:rPr>
              <a:t>。</a:t>
            </a:r>
          </a:p>
        </p:txBody>
      </p:sp>
      <p:sp>
        <p:nvSpPr>
          <p:cNvPr id="7191" name="Rectangle 2"/>
          <p:cNvSpPr>
            <a:spLocks noChangeArrowheads="1"/>
          </p:cNvSpPr>
          <p:nvPr/>
        </p:nvSpPr>
        <p:spPr bwMode="auto">
          <a:xfrm>
            <a:off x="500063" y="965200"/>
            <a:ext cx="7286625" cy="535531"/>
          </a:xfrm>
          <a:prstGeom prst="rect">
            <a:avLst/>
          </a:prstGeom>
          <a:noFill/>
          <a:ln w="9525" algn="ctr">
            <a:noFill/>
            <a:miter lim="800000"/>
            <a:headEnd/>
            <a:tailEnd/>
          </a:ln>
        </p:spPr>
        <p:txBody>
          <a:bodyPr lIns="270000" rIns="270000">
            <a:spAutoFit/>
          </a:bodyPr>
          <a:lstStyle/>
          <a:p>
            <a:pPr indent="-450850" algn="ctr">
              <a:lnSpc>
                <a:spcPct val="120000"/>
              </a:lnSpc>
              <a:tabLst>
                <a:tab pos="450850" algn="l"/>
              </a:tabLst>
            </a:pPr>
            <a:r>
              <a:rPr kumimoji="1" lang="zh-CN" altLang="en-US" sz="2400" b="1" dirty="0" smtClean="0">
                <a:solidFill>
                  <a:srgbClr val="FF0000"/>
                </a:solidFill>
                <a:latin typeface="黑体" pitchFamily="2" charset="-122"/>
                <a:ea typeface="黑体" pitchFamily="2" charset="-122"/>
              </a:rPr>
              <a:t>二、</a:t>
            </a:r>
            <a:r>
              <a:rPr kumimoji="1" lang="zh-CN" altLang="en-US" sz="2400" b="1" dirty="0">
                <a:solidFill>
                  <a:srgbClr val="FF0000"/>
                </a:solidFill>
                <a:latin typeface="黑体" pitchFamily="2" charset="-122"/>
                <a:ea typeface="黑体" pitchFamily="2" charset="-122"/>
              </a:rPr>
              <a:t>防雷装置的检测内容和要求</a:t>
            </a:r>
            <a:r>
              <a:rPr lang="zh-CN" altLang="en-US" sz="2400" dirty="0">
                <a:solidFill>
                  <a:schemeClr val="tx2"/>
                </a:solidFill>
                <a:latin typeface="黑体" pitchFamily="2" charset="-122"/>
                <a:ea typeface="黑体" pitchFamily="2" charset="-122"/>
              </a:rPr>
              <a:t>（结合</a:t>
            </a:r>
            <a:r>
              <a:rPr lang="en-US" altLang="zh-CN" sz="2400" dirty="0">
                <a:solidFill>
                  <a:schemeClr val="tx2"/>
                </a:solidFill>
                <a:latin typeface="黑体" pitchFamily="2" charset="-122"/>
                <a:ea typeface="黑体" pitchFamily="2" charset="-122"/>
              </a:rPr>
              <a:t>GB/T21431</a:t>
            </a:r>
            <a:r>
              <a:rPr lang="zh-CN" altLang="en-US" sz="2400" dirty="0">
                <a:solidFill>
                  <a:schemeClr val="tx2"/>
                </a:solidFill>
                <a:latin typeface="黑体" pitchFamily="2" charset="-122"/>
                <a:ea typeface="黑体" pitchFamily="2" charset="-122"/>
              </a:rPr>
              <a:t>）</a:t>
            </a:r>
            <a:endParaRPr kumimoji="1" lang="zh-CN" altLang="en-US" sz="2400" b="1" dirty="0">
              <a:solidFill>
                <a:srgbClr val="FF0000"/>
              </a:solidFill>
              <a:latin typeface="黑体" pitchFamily="2" charset="-122"/>
              <a:ea typeface="黑体" pitchFamily="2" charset="-122"/>
            </a:endParaRPr>
          </a:p>
        </p:txBody>
      </p:sp>
      <p:sp>
        <p:nvSpPr>
          <p:cNvPr id="10" name="矩形 9"/>
          <p:cNvSpPr/>
          <p:nvPr/>
        </p:nvSpPr>
        <p:spPr>
          <a:xfrm>
            <a:off x="285750" y="1643063"/>
            <a:ext cx="3543300" cy="423862"/>
          </a:xfrm>
          <a:prstGeom prst="rect">
            <a:avLst/>
          </a:prstGeom>
        </p:spPr>
        <p:txBody>
          <a:bodyPr wrap="none">
            <a:spAutoFit/>
          </a:bodyPr>
          <a:lstStyle/>
          <a:p>
            <a:pPr>
              <a:lnSpc>
                <a:spcPts val="3000"/>
              </a:lnSpc>
              <a:defRPr/>
            </a:pPr>
            <a:r>
              <a:rPr lang="en-US" altLang="zh-CN" sz="2000" b="1" dirty="0">
                <a:solidFill>
                  <a:srgbClr val="0070C0"/>
                </a:solidFill>
                <a:latin typeface="+mj-ea"/>
              </a:rPr>
              <a:t>4.9 </a:t>
            </a:r>
            <a:r>
              <a:rPr lang="zh-CN" altLang="en-US" sz="2000" b="1" dirty="0">
                <a:solidFill>
                  <a:srgbClr val="0070C0"/>
                </a:solidFill>
                <a:latin typeface="+mj-ea"/>
              </a:rPr>
              <a:t>防雷装置检测报告的编写</a:t>
            </a:r>
            <a:endParaRPr lang="en-US" altLang="zh-CN" sz="2000" b="1" dirty="0">
              <a:solidFill>
                <a:srgbClr val="0070C0"/>
              </a:solidFill>
              <a:latin typeface="+mj-ea"/>
            </a:endParaRPr>
          </a:p>
        </p:txBody>
      </p:sp>
    </p:spTree>
  </p:cSld>
  <p:clrMapOvr>
    <a:masterClrMapping/>
  </p:clrMapOvr>
  <p:transition>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图片 3" descr="sjqk.jpg"/>
          <p:cNvPicPr>
            <a:picLocks noChangeAspect="1"/>
          </p:cNvPicPr>
          <p:nvPr/>
        </p:nvPicPr>
        <p:blipFill>
          <a:blip r:embed="rId2"/>
          <a:srcRect/>
          <a:stretch>
            <a:fillRect/>
          </a:stretch>
        </p:blipFill>
        <p:spPr bwMode="auto">
          <a:xfrm>
            <a:off x="357188" y="1643063"/>
            <a:ext cx="3571875" cy="4427537"/>
          </a:xfrm>
          <a:prstGeom prst="rect">
            <a:avLst/>
          </a:prstGeom>
          <a:noFill/>
          <a:ln w="9525">
            <a:noFill/>
            <a:miter lim="800000"/>
            <a:headEnd/>
            <a:tailEnd/>
          </a:ln>
        </p:spPr>
      </p:pic>
      <p:pic>
        <p:nvPicPr>
          <p:cNvPr id="68611" name="图片 4" descr="wbfl.jpg"/>
          <p:cNvPicPr>
            <a:picLocks noChangeAspect="1"/>
          </p:cNvPicPr>
          <p:nvPr/>
        </p:nvPicPr>
        <p:blipFill>
          <a:blip r:embed="rId3"/>
          <a:srcRect/>
          <a:stretch>
            <a:fillRect/>
          </a:stretch>
        </p:blipFill>
        <p:spPr bwMode="auto">
          <a:xfrm>
            <a:off x="2500313" y="2571750"/>
            <a:ext cx="4670425" cy="4151313"/>
          </a:xfrm>
          <a:prstGeom prst="rect">
            <a:avLst/>
          </a:prstGeom>
          <a:noFill/>
          <a:ln w="9525">
            <a:noFill/>
            <a:miter lim="800000"/>
            <a:headEnd/>
            <a:tailEnd/>
          </a:ln>
        </p:spPr>
      </p:pic>
      <p:pic>
        <p:nvPicPr>
          <p:cNvPr id="68612" name="图片 5" descr="spd.jpg"/>
          <p:cNvPicPr>
            <a:picLocks noChangeAspect="1"/>
          </p:cNvPicPr>
          <p:nvPr/>
        </p:nvPicPr>
        <p:blipFill>
          <a:blip r:embed="rId4"/>
          <a:srcRect/>
          <a:stretch>
            <a:fillRect/>
          </a:stretch>
        </p:blipFill>
        <p:spPr bwMode="auto">
          <a:xfrm>
            <a:off x="4929188" y="1214438"/>
            <a:ext cx="3929062" cy="4357687"/>
          </a:xfrm>
          <a:prstGeom prst="rect">
            <a:avLst/>
          </a:prstGeom>
          <a:noFill/>
          <a:ln w="9525">
            <a:noFill/>
            <a:miter lim="800000"/>
            <a:headEnd/>
            <a:tailEnd/>
          </a:ln>
        </p:spPr>
      </p:pic>
      <p:sp>
        <p:nvSpPr>
          <p:cNvPr id="68613" name="TextBox 6"/>
          <p:cNvSpPr txBox="1">
            <a:spLocks noChangeArrowheads="1"/>
          </p:cNvSpPr>
          <p:nvPr/>
        </p:nvSpPr>
        <p:spPr bwMode="auto">
          <a:xfrm>
            <a:off x="1000125" y="1071563"/>
            <a:ext cx="3438525" cy="369887"/>
          </a:xfrm>
          <a:prstGeom prst="rect">
            <a:avLst/>
          </a:prstGeom>
          <a:noFill/>
          <a:ln w="9525">
            <a:noFill/>
            <a:miter lim="800000"/>
            <a:headEnd/>
            <a:tailEnd/>
          </a:ln>
        </p:spPr>
        <p:txBody>
          <a:bodyPr wrap="none">
            <a:spAutoFit/>
          </a:bodyPr>
          <a:lstStyle/>
          <a:p>
            <a:r>
              <a:rPr lang="zh-CN" altLang="en-US" b="1">
                <a:solidFill>
                  <a:srgbClr val="FF0000"/>
                </a:solidFill>
              </a:rPr>
              <a:t>附检测报告部分样本（供参考）</a:t>
            </a:r>
          </a:p>
        </p:txBody>
      </p:sp>
    </p:spTree>
  </p:cSld>
  <p:clrMapOvr>
    <a:masterClrMapping/>
  </p:clrMapOvr>
  <p:transition>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ctrTitle"/>
          </p:nvPr>
        </p:nvSpPr>
        <p:spPr>
          <a:xfrm>
            <a:off x="728663" y="1071563"/>
            <a:ext cx="7772400" cy="655637"/>
          </a:xfrm>
        </p:spPr>
        <p:txBody>
          <a:bodyPr/>
          <a:lstStyle/>
          <a:p>
            <a:pPr eaLnBrk="1" hangingPunct="1">
              <a:defRPr/>
            </a:pPr>
            <a:r>
              <a:rPr lang="zh-CN" altLang="en-US" sz="2400" dirty="0" smtClean="0">
                <a:solidFill>
                  <a:srgbClr val="FF0000"/>
                </a:solidFill>
                <a:latin typeface="黑体" pitchFamily="49" charset="-122"/>
                <a:ea typeface="黑体" pitchFamily="49" charset="-122"/>
              </a:rPr>
              <a:t>三、防雷装置施工质量</a:t>
            </a:r>
            <a:r>
              <a:rPr lang="zh-CN" altLang="en-US" sz="2400" dirty="0" smtClean="0">
                <a:solidFill>
                  <a:srgbClr val="FF0000"/>
                </a:solidFill>
                <a:effectLst>
                  <a:outerShdw blurRad="38100" dist="38100" dir="2700000" algn="tl">
                    <a:srgbClr val="C0C0C0"/>
                  </a:outerShdw>
                </a:effectLst>
                <a:latin typeface="黑体" pitchFamily="49" charset="-122"/>
                <a:ea typeface="黑体" pitchFamily="49" charset="-122"/>
              </a:rPr>
              <a:t>验收</a:t>
            </a:r>
            <a:r>
              <a:rPr lang="zh-CN" altLang="en-US" sz="2400" dirty="0" smtClean="0">
                <a:solidFill>
                  <a:srgbClr val="FF0000"/>
                </a:solidFill>
                <a:latin typeface="黑体" pitchFamily="49" charset="-122"/>
                <a:ea typeface="黑体" pitchFamily="49" charset="-122"/>
              </a:rPr>
              <a:t>的内容及要求（结合</a:t>
            </a:r>
            <a:r>
              <a:rPr lang="en-US" altLang="zh-CN" sz="2400" dirty="0" smtClean="0">
                <a:solidFill>
                  <a:srgbClr val="FF0000"/>
                </a:solidFill>
                <a:latin typeface="黑体" pitchFamily="49" charset="-122"/>
                <a:ea typeface="黑体" pitchFamily="49" charset="-122"/>
              </a:rPr>
              <a:t>GB50601</a:t>
            </a:r>
            <a:r>
              <a:rPr lang="zh-CN" altLang="en-US" sz="2400" dirty="0" smtClean="0">
                <a:solidFill>
                  <a:srgbClr val="FF0000"/>
                </a:solidFill>
                <a:latin typeface="黑体" pitchFamily="49" charset="-122"/>
                <a:ea typeface="黑体" pitchFamily="49" charset="-122"/>
              </a:rPr>
              <a:t>） </a:t>
            </a:r>
          </a:p>
        </p:txBody>
      </p:sp>
      <p:sp>
        <p:nvSpPr>
          <p:cNvPr id="69635" name="TextBox 5"/>
          <p:cNvSpPr txBox="1">
            <a:spLocks noChangeArrowheads="1"/>
          </p:cNvSpPr>
          <p:nvPr/>
        </p:nvSpPr>
        <p:spPr bwMode="auto">
          <a:xfrm>
            <a:off x="3143250" y="1743075"/>
            <a:ext cx="2236788" cy="400050"/>
          </a:xfrm>
          <a:prstGeom prst="rect">
            <a:avLst/>
          </a:prstGeom>
          <a:noFill/>
          <a:ln w="9525">
            <a:noFill/>
            <a:miter lim="800000"/>
            <a:headEnd/>
            <a:tailEnd/>
          </a:ln>
        </p:spPr>
        <p:txBody>
          <a:bodyPr wrap="none">
            <a:spAutoFit/>
          </a:bodyPr>
          <a:lstStyle/>
          <a:p>
            <a:r>
              <a:rPr lang="zh-CN" altLang="en-US" sz="2000" u="sng">
                <a:solidFill>
                  <a:srgbClr val="0070C0"/>
                </a:solidFill>
                <a:latin typeface="黑体" pitchFamily="2" charset="-122"/>
                <a:ea typeface="黑体" pitchFamily="2" charset="-122"/>
              </a:rPr>
              <a:t>跟踪技术服务环节</a:t>
            </a:r>
          </a:p>
        </p:txBody>
      </p:sp>
      <p:sp>
        <p:nvSpPr>
          <p:cNvPr id="7" name="Rectangle 3"/>
          <p:cNvSpPr>
            <a:spLocks noChangeArrowheads="1"/>
          </p:cNvSpPr>
          <p:nvPr/>
        </p:nvSpPr>
        <p:spPr bwMode="auto">
          <a:xfrm>
            <a:off x="2357438" y="3071813"/>
            <a:ext cx="4500562" cy="2359025"/>
          </a:xfrm>
          <a:prstGeom prst="rect">
            <a:avLst/>
          </a:prstGeom>
          <a:noFill/>
          <a:ln w="9525">
            <a:noFill/>
            <a:miter lim="800000"/>
            <a:headEnd/>
            <a:tailEnd/>
          </a:ln>
        </p:spPr>
        <p:txBody>
          <a:bodyPr/>
          <a:lstStyle/>
          <a:p>
            <a:pPr>
              <a:lnSpc>
                <a:spcPts val="3500"/>
              </a:lnSpc>
              <a:spcBef>
                <a:spcPts val="0"/>
              </a:spcBef>
              <a:buClr>
                <a:schemeClr val="tx2"/>
              </a:buClr>
              <a:buSzPct val="80000"/>
              <a:buFont typeface="Wingdings" pitchFamily="2" charset="2"/>
              <a:buNone/>
              <a:defRPr/>
            </a:pPr>
            <a:r>
              <a:rPr lang="en-US" altLang="zh-CN" sz="2400" b="1" dirty="0">
                <a:effectLst>
                  <a:outerShdw blurRad="38100" dist="38100" dir="2700000" algn="tl">
                    <a:srgbClr val="000000">
                      <a:alpha val="43137"/>
                    </a:srgbClr>
                  </a:outerShdw>
                </a:effectLst>
                <a:latin typeface="Times New Roman" pitchFamily="18" charset="0"/>
              </a:rPr>
              <a:t>· </a:t>
            </a:r>
            <a:r>
              <a:rPr lang="zh-CN" altLang="en-US" sz="2400" b="1" dirty="0">
                <a:effectLst>
                  <a:outerShdw blurRad="38100" dist="38100" dir="2700000" algn="tl">
                    <a:srgbClr val="000000">
                      <a:alpha val="43137"/>
                    </a:srgbClr>
                  </a:outerShdw>
                </a:effectLst>
                <a:latin typeface="Times New Roman" pitchFamily="18" charset="0"/>
              </a:rPr>
              <a:t>服从</a:t>
            </a:r>
            <a:r>
              <a:rPr lang="en-US" altLang="zh-CN" sz="2400" b="1" dirty="0">
                <a:effectLst>
                  <a:outerShdw blurRad="38100" dist="38100" dir="2700000" algn="tl">
                    <a:srgbClr val="000000">
                      <a:alpha val="43137"/>
                    </a:srgbClr>
                  </a:outerShdw>
                </a:effectLst>
                <a:latin typeface="Times New Roman" pitchFamily="18" charset="0"/>
              </a:rPr>
              <a:t>GB 50300</a:t>
            </a:r>
            <a:r>
              <a:rPr lang="zh-CN" altLang="en-US" sz="2400" u="sng" dirty="0"/>
              <a:t> </a:t>
            </a:r>
            <a:r>
              <a:rPr lang="zh-CN" altLang="en-US" sz="2400" b="1" dirty="0">
                <a:effectLst>
                  <a:outerShdw blurRad="38100" dist="38100" dir="2700000" algn="tl">
                    <a:srgbClr val="000000">
                      <a:alpha val="43137"/>
                    </a:srgbClr>
                  </a:outerShdw>
                </a:effectLst>
                <a:latin typeface="Times New Roman" pitchFamily="18" charset="0"/>
              </a:rPr>
              <a:t>的统一标准</a:t>
            </a:r>
          </a:p>
          <a:p>
            <a:pPr marL="342900" indent="-342900">
              <a:lnSpc>
                <a:spcPct val="150000"/>
              </a:lnSpc>
              <a:spcBef>
                <a:spcPct val="20000"/>
              </a:spcBef>
              <a:buClr>
                <a:schemeClr val="tx2"/>
              </a:buClr>
              <a:buSzPct val="80000"/>
              <a:buFont typeface="Wingdings" pitchFamily="2" charset="2"/>
              <a:buNone/>
              <a:defRPr/>
            </a:pPr>
            <a:r>
              <a:rPr lang="en-US" altLang="zh-CN" sz="2400" b="1" dirty="0">
                <a:effectLst>
                  <a:outerShdw blurRad="38100" dist="38100" dir="2700000" algn="tl">
                    <a:srgbClr val="000000">
                      <a:alpha val="43137"/>
                    </a:srgbClr>
                  </a:outerShdw>
                </a:effectLst>
                <a:latin typeface="Times New Roman" pitchFamily="18" charset="0"/>
              </a:rPr>
              <a:t>· </a:t>
            </a:r>
            <a:r>
              <a:rPr lang="zh-CN" altLang="en-US" sz="2400" b="1" dirty="0">
                <a:effectLst>
                  <a:outerShdw blurRad="38100" dist="38100" dir="2700000" algn="tl">
                    <a:srgbClr val="000000">
                      <a:alpha val="43137"/>
                    </a:srgbClr>
                  </a:outerShdw>
                </a:effectLst>
                <a:latin typeface="Times New Roman" pitchFamily="18" charset="0"/>
              </a:rPr>
              <a:t>与设计标准</a:t>
            </a:r>
            <a:r>
              <a:rPr lang="en-US" altLang="zh-CN" sz="2400" b="1" dirty="0">
                <a:effectLst>
                  <a:outerShdw blurRad="38100" dist="38100" dir="2700000" algn="tl">
                    <a:srgbClr val="000000">
                      <a:alpha val="43137"/>
                    </a:srgbClr>
                  </a:outerShdw>
                </a:effectLst>
                <a:latin typeface="Times New Roman" pitchFamily="18" charset="0"/>
              </a:rPr>
              <a:t>GB 50057</a:t>
            </a:r>
            <a:r>
              <a:rPr lang="zh-CN" altLang="en-US" sz="2400" b="1" dirty="0">
                <a:effectLst>
                  <a:outerShdw blurRad="38100" dist="38100" dir="2700000" algn="tl">
                    <a:srgbClr val="000000">
                      <a:alpha val="43137"/>
                    </a:srgbClr>
                  </a:outerShdw>
                </a:effectLst>
                <a:latin typeface="Times New Roman" pitchFamily="18" charset="0"/>
              </a:rPr>
              <a:t>协调</a:t>
            </a:r>
          </a:p>
          <a:p>
            <a:pPr marL="342900" indent="-342900">
              <a:lnSpc>
                <a:spcPct val="150000"/>
              </a:lnSpc>
              <a:spcBef>
                <a:spcPct val="20000"/>
              </a:spcBef>
              <a:buClr>
                <a:schemeClr val="tx2"/>
              </a:buClr>
              <a:buSzPct val="80000"/>
              <a:buFont typeface="Wingdings" pitchFamily="2" charset="2"/>
              <a:buNone/>
              <a:defRPr/>
            </a:pPr>
            <a:r>
              <a:rPr lang="en-US" altLang="zh-CN" sz="2400" b="1" dirty="0">
                <a:effectLst>
                  <a:outerShdw blurRad="38100" dist="38100" dir="2700000" algn="tl">
                    <a:srgbClr val="000000">
                      <a:alpha val="43137"/>
                    </a:srgbClr>
                  </a:outerShdw>
                </a:effectLst>
                <a:latin typeface="Times New Roman" pitchFamily="18" charset="0"/>
              </a:rPr>
              <a:t>· </a:t>
            </a:r>
            <a:r>
              <a:rPr lang="zh-CN" altLang="en-US" sz="2400" b="1" dirty="0">
                <a:effectLst>
                  <a:outerShdw blurRad="38100" dist="38100" dir="2700000" algn="tl">
                    <a:srgbClr val="000000">
                      <a:alpha val="43137"/>
                    </a:srgbClr>
                  </a:outerShdw>
                </a:effectLst>
                <a:latin typeface="Times New Roman" pitchFamily="18" charset="0"/>
              </a:rPr>
              <a:t>与引用文件协调</a:t>
            </a:r>
          </a:p>
          <a:p>
            <a:pPr marL="342900" indent="-342900">
              <a:lnSpc>
                <a:spcPct val="150000"/>
              </a:lnSpc>
              <a:spcBef>
                <a:spcPct val="20000"/>
              </a:spcBef>
              <a:buClr>
                <a:schemeClr val="tx2"/>
              </a:buClr>
              <a:buSzPct val="80000"/>
              <a:buFont typeface="Wingdings" pitchFamily="2" charset="2"/>
              <a:buNone/>
              <a:defRPr/>
            </a:pPr>
            <a:r>
              <a:rPr lang="en-US" altLang="zh-CN" sz="2400" b="1" dirty="0">
                <a:effectLst>
                  <a:outerShdw blurRad="38100" dist="38100" dir="2700000" algn="tl">
                    <a:srgbClr val="000000">
                      <a:alpha val="43137"/>
                    </a:srgbClr>
                  </a:outerShdw>
                </a:effectLst>
                <a:latin typeface="Times New Roman" pitchFamily="18" charset="0"/>
              </a:rPr>
              <a:t>· </a:t>
            </a:r>
            <a:r>
              <a:rPr lang="zh-CN" altLang="en-US" sz="2400" b="1" dirty="0">
                <a:effectLst>
                  <a:outerShdw blurRad="38100" dist="38100" dir="2700000" algn="tl">
                    <a:srgbClr val="000000">
                      <a:alpha val="43137"/>
                    </a:srgbClr>
                  </a:outerShdw>
                </a:effectLst>
                <a:latin typeface="Times New Roman" pitchFamily="18" charset="0"/>
              </a:rPr>
              <a:t>遵守国家的有关规定</a:t>
            </a:r>
          </a:p>
        </p:txBody>
      </p:sp>
      <p:sp>
        <p:nvSpPr>
          <p:cNvPr id="8" name="矩形 7"/>
          <p:cNvSpPr/>
          <p:nvPr/>
        </p:nvSpPr>
        <p:spPr>
          <a:xfrm>
            <a:off x="3429000" y="2286000"/>
            <a:ext cx="1627188" cy="523875"/>
          </a:xfrm>
          <a:prstGeom prst="rect">
            <a:avLst/>
          </a:prstGeom>
        </p:spPr>
        <p:txBody>
          <a:bodyPr wrap="none">
            <a:spAutoFit/>
          </a:bodyPr>
          <a:lstStyle/>
          <a:p>
            <a:pPr algn="ctr">
              <a:defRPr/>
            </a:pPr>
            <a:r>
              <a:rPr lang="zh-CN" altLang="en-US" sz="2800" b="1" dirty="0">
                <a:effectLst>
                  <a:outerShdw blurRad="38100" dist="38100" dir="2700000" algn="tl">
                    <a:srgbClr val="C0C0C0"/>
                  </a:outerShdw>
                </a:effectLst>
                <a:latin typeface="Tahoma" pitchFamily="34" charset="0"/>
              </a:rPr>
              <a:t>总体要求</a:t>
            </a:r>
          </a:p>
        </p:txBody>
      </p:sp>
    </p:spTree>
  </p:cSld>
  <p:clrMapOvr>
    <a:masterClrMapping/>
  </p:clrMapOvr>
  <p:transition>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3"/>
          <p:cNvSpPr txBox="1">
            <a:spLocks noChangeArrowheads="1"/>
          </p:cNvSpPr>
          <p:nvPr/>
        </p:nvSpPr>
        <p:spPr bwMode="auto">
          <a:xfrm>
            <a:off x="928688" y="2214563"/>
            <a:ext cx="3186112" cy="369887"/>
          </a:xfrm>
          <a:prstGeom prst="rect">
            <a:avLst/>
          </a:prstGeom>
          <a:noFill/>
          <a:ln w="9525">
            <a:noFill/>
            <a:miter lim="800000"/>
            <a:headEnd/>
            <a:tailEnd/>
          </a:ln>
        </p:spPr>
        <p:txBody>
          <a:bodyPr wrap="none">
            <a:spAutoFit/>
          </a:bodyPr>
          <a:lstStyle/>
          <a:p>
            <a:r>
              <a:rPr lang="zh-CN" altLang="en-US" b="1"/>
              <a:t>验收中涉及到的主要名词术语</a:t>
            </a:r>
          </a:p>
        </p:txBody>
      </p:sp>
      <p:sp>
        <p:nvSpPr>
          <p:cNvPr id="5" name="Rectangle 2"/>
          <p:cNvSpPr txBox="1">
            <a:spLocks noChangeArrowheads="1"/>
          </p:cNvSpPr>
          <p:nvPr/>
        </p:nvSpPr>
        <p:spPr bwMode="auto">
          <a:xfrm>
            <a:off x="728663" y="1000125"/>
            <a:ext cx="7772400" cy="655638"/>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70660" name="TextBox 5"/>
          <p:cNvSpPr txBox="1">
            <a:spLocks noChangeArrowheads="1"/>
          </p:cNvSpPr>
          <p:nvPr/>
        </p:nvSpPr>
        <p:spPr bwMode="auto">
          <a:xfrm>
            <a:off x="3143250" y="1643063"/>
            <a:ext cx="2236788" cy="401637"/>
          </a:xfrm>
          <a:prstGeom prst="rect">
            <a:avLst/>
          </a:prstGeom>
          <a:noFill/>
          <a:ln w="9525">
            <a:noFill/>
            <a:miter lim="800000"/>
            <a:headEnd/>
            <a:tailEnd/>
          </a:ln>
        </p:spPr>
        <p:txBody>
          <a:bodyPr wrap="none">
            <a:spAutoFit/>
          </a:bodyPr>
          <a:lstStyle/>
          <a:p>
            <a:r>
              <a:rPr lang="zh-CN" altLang="en-US" sz="2000" u="sng">
                <a:solidFill>
                  <a:srgbClr val="0070C0"/>
                </a:solidFill>
                <a:latin typeface="黑体" pitchFamily="2" charset="-122"/>
                <a:ea typeface="黑体" pitchFamily="2" charset="-122"/>
              </a:rPr>
              <a:t>跟踪技术服务环节</a:t>
            </a:r>
          </a:p>
        </p:txBody>
      </p:sp>
      <p:pic>
        <p:nvPicPr>
          <p:cNvPr id="70661" name="Picture 2"/>
          <p:cNvPicPr>
            <a:picLocks noChangeAspect="1" noChangeArrowheads="1"/>
          </p:cNvPicPr>
          <p:nvPr/>
        </p:nvPicPr>
        <p:blipFill>
          <a:blip r:embed="rId2"/>
          <a:srcRect/>
          <a:stretch>
            <a:fillRect/>
          </a:stretch>
        </p:blipFill>
        <p:spPr bwMode="auto">
          <a:xfrm>
            <a:off x="714375" y="2641600"/>
            <a:ext cx="7751763" cy="38608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4375" y="928688"/>
            <a:ext cx="7772400" cy="655637"/>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71683" name="TextBox 4"/>
          <p:cNvSpPr txBox="1">
            <a:spLocks noChangeArrowheads="1"/>
          </p:cNvSpPr>
          <p:nvPr/>
        </p:nvSpPr>
        <p:spPr bwMode="auto">
          <a:xfrm>
            <a:off x="3143250" y="1571625"/>
            <a:ext cx="2236788" cy="401638"/>
          </a:xfrm>
          <a:prstGeom prst="rect">
            <a:avLst/>
          </a:prstGeom>
          <a:noFill/>
          <a:ln w="9525">
            <a:noFill/>
            <a:miter lim="800000"/>
            <a:headEnd/>
            <a:tailEnd/>
          </a:ln>
        </p:spPr>
        <p:txBody>
          <a:bodyPr wrap="none">
            <a:spAutoFit/>
          </a:bodyPr>
          <a:lstStyle/>
          <a:p>
            <a:r>
              <a:rPr lang="zh-CN" altLang="en-US" sz="2000" u="sng">
                <a:solidFill>
                  <a:srgbClr val="0070C0"/>
                </a:solidFill>
                <a:latin typeface="黑体" pitchFamily="2" charset="-122"/>
                <a:ea typeface="黑体" pitchFamily="2" charset="-122"/>
              </a:rPr>
              <a:t>跟踪技术服务环节</a:t>
            </a:r>
          </a:p>
        </p:txBody>
      </p:sp>
      <p:pic>
        <p:nvPicPr>
          <p:cNvPr id="71684" name="Picture 4"/>
          <p:cNvPicPr>
            <a:picLocks noChangeAspect="1" noChangeArrowheads="1"/>
          </p:cNvPicPr>
          <p:nvPr/>
        </p:nvPicPr>
        <p:blipFill>
          <a:blip r:embed="rId2"/>
          <a:srcRect t="7988"/>
          <a:stretch>
            <a:fillRect/>
          </a:stretch>
        </p:blipFill>
        <p:spPr bwMode="auto">
          <a:xfrm>
            <a:off x="571500" y="2000250"/>
            <a:ext cx="7786688" cy="2359025"/>
          </a:xfrm>
          <a:prstGeom prst="rect">
            <a:avLst/>
          </a:prstGeom>
          <a:noFill/>
          <a:ln w="9525" algn="ctr">
            <a:noFill/>
            <a:miter lim="800000"/>
            <a:headEnd/>
            <a:tailEnd/>
          </a:ln>
        </p:spPr>
      </p:pic>
      <p:pic>
        <p:nvPicPr>
          <p:cNvPr id="71685" name="Picture 5"/>
          <p:cNvPicPr>
            <a:picLocks noChangeAspect="1" noChangeArrowheads="1"/>
          </p:cNvPicPr>
          <p:nvPr/>
        </p:nvPicPr>
        <p:blipFill>
          <a:blip r:embed="rId3"/>
          <a:srcRect/>
          <a:stretch>
            <a:fillRect/>
          </a:stretch>
        </p:blipFill>
        <p:spPr bwMode="auto">
          <a:xfrm>
            <a:off x="900113" y="4365625"/>
            <a:ext cx="7429500" cy="2085975"/>
          </a:xfrm>
          <a:prstGeom prst="rect">
            <a:avLst/>
          </a:prstGeom>
          <a:noFill/>
          <a:ln w="9525" algn="ctr">
            <a:noFill/>
            <a:miter lim="800000"/>
            <a:headEnd/>
            <a:tailEnd/>
          </a:ln>
        </p:spPr>
      </p:pic>
      <p:cxnSp>
        <p:nvCxnSpPr>
          <p:cNvPr id="6" name="直接连接符 5"/>
          <p:cNvCxnSpPr/>
          <p:nvPr/>
        </p:nvCxnSpPr>
        <p:spPr>
          <a:xfrm>
            <a:off x="1692275" y="3357563"/>
            <a:ext cx="6357938" cy="31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71550" y="3717925"/>
            <a:ext cx="714375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4375" y="928688"/>
            <a:ext cx="7772400" cy="655637"/>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pic>
        <p:nvPicPr>
          <p:cNvPr id="72707" name="Picture 2"/>
          <p:cNvPicPr>
            <a:picLocks noChangeAspect="1" noChangeArrowheads="1"/>
          </p:cNvPicPr>
          <p:nvPr/>
        </p:nvPicPr>
        <p:blipFill>
          <a:blip r:embed="rId2"/>
          <a:srcRect/>
          <a:stretch>
            <a:fillRect/>
          </a:stretch>
        </p:blipFill>
        <p:spPr bwMode="auto">
          <a:xfrm>
            <a:off x="755650" y="2349500"/>
            <a:ext cx="7715250" cy="2930525"/>
          </a:xfrm>
          <a:prstGeom prst="rect">
            <a:avLst/>
          </a:prstGeom>
          <a:noFill/>
          <a:ln w="9525">
            <a:noFill/>
            <a:miter lim="800000"/>
            <a:headEnd/>
            <a:tailEnd/>
          </a:ln>
        </p:spPr>
      </p:pic>
      <p:pic>
        <p:nvPicPr>
          <p:cNvPr id="72708" name="Picture 3"/>
          <p:cNvPicPr>
            <a:picLocks noChangeAspect="1" noChangeArrowheads="1"/>
          </p:cNvPicPr>
          <p:nvPr/>
        </p:nvPicPr>
        <p:blipFill>
          <a:blip r:embed="rId3"/>
          <a:srcRect/>
          <a:stretch>
            <a:fillRect/>
          </a:stretch>
        </p:blipFill>
        <p:spPr bwMode="auto">
          <a:xfrm>
            <a:off x="755650" y="5229225"/>
            <a:ext cx="7715250" cy="1000125"/>
          </a:xfrm>
          <a:prstGeom prst="rect">
            <a:avLst/>
          </a:prstGeom>
          <a:noFill/>
          <a:ln w="9525">
            <a:noFill/>
            <a:miter lim="800000"/>
            <a:headEnd/>
            <a:tailEnd/>
          </a:ln>
        </p:spPr>
      </p:pic>
      <p:sp>
        <p:nvSpPr>
          <p:cNvPr id="72709" name="TextBox 6"/>
          <p:cNvSpPr txBox="1">
            <a:spLocks noChangeArrowheads="1"/>
          </p:cNvSpPr>
          <p:nvPr/>
        </p:nvSpPr>
        <p:spPr bwMode="auto">
          <a:xfrm>
            <a:off x="3335338" y="1671638"/>
            <a:ext cx="2236787" cy="400050"/>
          </a:xfrm>
          <a:prstGeom prst="rect">
            <a:avLst/>
          </a:prstGeom>
          <a:noFill/>
          <a:ln w="9525">
            <a:noFill/>
            <a:miter lim="800000"/>
            <a:headEnd/>
            <a:tailEnd/>
          </a:ln>
        </p:spPr>
        <p:txBody>
          <a:bodyPr wrap="none">
            <a:spAutoFit/>
          </a:bodyPr>
          <a:lstStyle/>
          <a:p>
            <a:r>
              <a:rPr lang="zh-CN" altLang="en-US" sz="2000" u="sng">
                <a:solidFill>
                  <a:srgbClr val="0070C0"/>
                </a:solidFill>
                <a:latin typeface="黑体" pitchFamily="2" charset="-122"/>
                <a:ea typeface="黑体" pitchFamily="2" charset="-122"/>
              </a:rPr>
              <a:t>跟踪技术服务环节</a:t>
            </a:r>
          </a:p>
        </p:txBody>
      </p:sp>
      <p:cxnSp>
        <p:nvCxnSpPr>
          <p:cNvPr id="6" name="直接连接符 5"/>
          <p:cNvCxnSpPr/>
          <p:nvPr/>
        </p:nvCxnSpPr>
        <p:spPr>
          <a:xfrm>
            <a:off x="1476375" y="5157788"/>
            <a:ext cx="676751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 name="直接连接符 5"/>
          <p:cNvCxnSpPr/>
          <p:nvPr/>
        </p:nvCxnSpPr>
        <p:spPr>
          <a:xfrm>
            <a:off x="900113" y="5514975"/>
            <a:ext cx="5976937" cy="31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 name="直接连接符 5"/>
          <p:cNvCxnSpPr/>
          <p:nvPr/>
        </p:nvCxnSpPr>
        <p:spPr>
          <a:xfrm>
            <a:off x="1403350" y="5878513"/>
            <a:ext cx="5205413" cy="31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5"/>
          <p:cNvCxnSpPr/>
          <p:nvPr/>
        </p:nvCxnSpPr>
        <p:spPr>
          <a:xfrm>
            <a:off x="900113" y="6165850"/>
            <a:ext cx="79216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5"/>
          <p:cNvCxnSpPr/>
          <p:nvPr/>
        </p:nvCxnSpPr>
        <p:spPr>
          <a:xfrm>
            <a:off x="1692275" y="2997200"/>
            <a:ext cx="655161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5"/>
          <p:cNvCxnSpPr/>
          <p:nvPr/>
        </p:nvCxnSpPr>
        <p:spPr>
          <a:xfrm>
            <a:off x="1042988" y="3286125"/>
            <a:ext cx="554513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4375" y="928688"/>
            <a:ext cx="7772400" cy="655637"/>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74755" name="TextBox 4"/>
          <p:cNvSpPr txBox="1">
            <a:spLocks noChangeArrowheads="1"/>
          </p:cNvSpPr>
          <p:nvPr/>
        </p:nvSpPr>
        <p:spPr bwMode="auto">
          <a:xfrm>
            <a:off x="3335338" y="1500188"/>
            <a:ext cx="2236787" cy="401637"/>
          </a:xfrm>
          <a:prstGeom prst="rect">
            <a:avLst/>
          </a:prstGeom>
          <a:noFill/>
          <a:ln w="9525">
            <a:noFill/>
            <a:miter lim="800000"/>
            <a:headEnd/>
            <a:tailEnd/>
          </a:ln>
        </p:spPr>
        <p:txBody>
          <a:bodyPr wrap="none">
            <a:spAutoFit/>
          </a:bodyPr>
          <a:lstStyle/>
          <a:p>
            <a:r>
              <a:rPr lang="zh-CN" altLang="en-US" sz="2000" u="sng">
                <a:solidFill>
                  <a:srgbClr val="0070C0"/>
                </a:solidFill>
                <a:latin typeface="黑体" pitchFamily="2" charset="-122"/>
                <a:ea typeface="黑体" pitchFamily="2" charset="-122"/>
              </a:rPr>
              <a:t>跟踪技术服务环节</a:t>
            </a:r>
          </a:p>
        </p:txBody>
      </p:sp>
      <p:pic>
        <p:nvPicPr>
          <p:cNvPr id="74756" name="Picture 3"/>
          <p:cNvPicPr>
            <a:picLocks noChangeAspect="1" noChangeArrowheads="1"/>
          </p:cNvPicPr>
          <p:nvPr/>
        </p:nvPicPr>
        <p:blipFill>
          <a:blip r:embed="rId2"/>
          <a:srcRect/>
          <a:stretch>
            <a:fillRect/>
          </a:stretch>
        </p:blipFill>
        <p:spPr bwMode="auto">
          <a:xfrm>
            <a:off x="0" y="2357438"/>
            <a:ext cx="9144000" cy="4214812"/>
          </a:xfrm>
          <a:prstGeom prst="rect">
            <a:avLst/>
          </a:prstGeom>
          <a:noFill/>
          <a:ln w="9525">
            <a:noFill/>
            <a:miter lim="800000"/>
            <a:headEnd/>
            <a:tailEnd/>
          </a:ln>
        </p:spPr>
      </p:pic>
      <p:pic>
        <p:nvPicPr>
          <p:cNvPr id="74757" name="Picture 2"/>
          <p:cNvPicPr>
            <a:picLocks noChangeAspect="1" noChangeArrowheads="1"/>
          </p:cNvPicPr>
          <p:nvPr/>
        </p:nvPicPr>
        <p:blipFill>
          <a:blip r:embed="rId3"/>
          <a:srcRect/>
          <a:stretch>
            <a:fillRect/>
          </a:stretch>
        </p:blipFill>
        <p:spPr bwMode="auto">
          <a:xfrm>
            <a:off x="71438" y="1785938"/>
            <a:ext cx="2495550" cy="547687"/>
          </a:xfrm>
          <a:prstGeom prst="rect">
            <a:avLst/>
          </a:prstGeom>
          <a:noFill/>
          <a:ln w="9525">
            <a:noFill/>
            <a:miter lim="800000"/>
            <a:headEnd/>
            <a:tailEnd/>
          </a:ln>
        </p:spPr>
      </p:pic>
      <p:cxnSp>
        <p:nvCxnSpPr>
          <p:cNvPr id="7" name="直接连接符 6"/>
          <p:cNvCxnSpPr/>
          <p:nvPr/>
        </p:nvCxnSpPr>
        <p:spPr>
          <a:xfrm flipV="1">
            <a:off x="1571625" y="3716338"/>
            <a:ext cx="7143750" cy="714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14313" y="4287838"/>
            <a:ext cx="7000875"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857875" y="6002338"/>
            <a:ext cx="2857500"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7224" y="1643844"/>
            <a:ext cx="7643866" cy="4888518"/>
          </a:xfrm>
          <a:prstGeom prst="rect">
            <a:avLst/>
          </a:prstGeom>
        </p:spPr>
        <p:txBody>
          <a:bodyPr wrap="square">
            <a:spAutoFit/>
          </a:bodyPr>
          <a:lstStyle/>
          <a:p>
            <a:pPr>
              <a:lnSpc>
                <a:spcPts val="3400"/>
              </a:lnSpc>
            </a:pPr>
            <a:r>
              <a:rPr lang="zh-CN" altLang="en-US" sz="2000" dirty="0" smtClean="0"/>
              <a:t>       </a:t>
            </a:r>
            <a:r>
              <a:rPr lang="zh-CN" altLang="en-US" sz="2000" dirty="0" smtClean="0">
                <a:solidFill>
                  <a:srgbClr val="0070C0"/>
                </a:solidFill>
              </a:rPr>
              <a:t>申请</a:t>
            </a:r>
            <a:r>
              <a:rPr lang="zh-CN" altLang="en-US" sz="2000" dirty="0">
                <a:solidFill>
                  <a:srgbClr val="0070C0"/>
                </a:solidFill>
              </a:rPr>
              <a:t>甲级资质的单位除了符合</a:t>
            </a:r>
            <a:r>
              <a:rPr lang="zh-CN" altLang="en-US" sz="2000" dirty="0"/>
              <a:t>本办法第七条的</a:t>
            </a:r>
            <a:r>
              <a:rPr lang="zh-CN" altLang="en-US" sz="2000" dirty="0">
                <a:solidFill>
                  <a:srgbClr val="0070C0"/>
                </a:solidFill>
              </a:rPr>
              <a:t>基本条件外</a:t>
            </a:r>
            <a:r>
              <a:rPr lang="zh-CN" altLang="en-US" sz="2000" dirty="0"/>
              <a:t>，</a:t>
            </a:r>
            <a:r>
              <a:rPr lang="zh-CN" altLang="en-US" sz="2000" dirty="0">
                <a:solidFill>
                  <a:srgbClr val="0070C0"/>
                </a:solidFill>
              </a:rPr>
              <a:t>还应当同时符合以下条件</a:t>
            </a:r>
            <a:r>
              <a:rPr lang="zh-CN" altLang="en-US" sz="2000" dirty="0"/>
              <a:t>：</a:t>
            </a:r>
            <a:r>
              <a:rPr lang="zh-CN" altLang="en-US" sz="2000" dirty="0" smtClean="0"/>
              <a:t> </a:t>
            </a:r>
          </a:p>
          <a:p>
            <a:pPr>
              <a:lnSpc>
                <a:spcPts val="3400"/>
              </a:lnSpc>
            </a:pPr>
            <a:r>
              <a:rPr lang="zh-CN" altLang="en-US" sz="2000" dirty="0" smtClean="0"/>
              <a:t> （</a:t>
            </a:r>
            <a:r>
              <a:rPr lang="zh-CN" altLang="en-US" sz="2000" dirty="0"/>
              <a:t>一）具有与承担业务相适应的防雷装置检测专业技术人员，其中具有高级技术职称的不少于二名，具有中级技术职称的不少于六名；技术负责人应当具有高级技术职称，从事防雷装置检测工作五年以上，并具备相应资质等级要求的防雷装置检测专业知识和能力；</a:t>
            </a:r>
            <a:r>
              <a:rPr lang="zh-CN" altLang="en-US" sz="2000" dirty="0" smtClean="0"/>
              <a:t> </a:t>
            </a:r>
          </a:p>
          <a:p>
            <a:pPr>
              <a:lnSpc>
                <a:spcPts val="3400"/>
              </a:lnSpc>
            </a:pPr>
            <a:r>
              <a:rPr lang="zh-CN" altLang="en-US" sz="2000" dirty="0"/>
              <a:t>（二）近三年内开展的防雷装置检测项目不少于三百个，且未因检测质量问题引发事故；防雷装置检测项目通过省级气象主管机构组织的质量考核合格率达百分之九十以上；</a:t>
            </a:r>
            <a:r>
              <a:rPr lang="zh-CN" altLang="en-US" sz="2000" dirty="0" smtClean="0"/>
              <a:t> </a:t>
            </a:r>
          </a:p>
          <a:p>
            <a:pPr>
              <a:lnSpc>
                <a:spcPts val="3400"/>
              </a:lnSpc>
            </a:pPr>
            <a:r>
              <a:rPr lang="zh-CN" altLang="en-US" sz="2000" dirty="0"/>
              <a:t>（三）具有满足相应技术标准的专业</a:t>
            </a:r>
            <a:r>
              <a:rPr lang="zh-CN" altLang="en-US" sz="2000" dirty="0" smtClean="0"/>
              <a:t>设备； </a:t>
            </a:r>
          </a:p>
          <a:p>
            <a:pPr>
              <a:lnSpc>
                <a:spcPts val="3400"/>
              </a:lnSpc>
            </a:pPr>
            <a:r>
              <a:rPr lang="zh-CN" altLang="en-US" sz="2000" dirty="0">
                <a:solidFill>
                  <a:srgbClr val="FF0000"/>
                </a:solidFill>
              </a:rPr>
              <a:t>（四）取得乙级资质三年以上。</a:t>
            </a:r>
          </a:p>
        </p:txBody>
      </p:sp>
      <p:sp>
        <p:nvSpPr>
          <p:cNvPr id="5" name="矩形 4"/>
          <p:cNvSpPr/>
          <p:nvPr/>
        </p:nvSpPr>
        <p:spPr>
          <a:xfrm>
            <a:off x="742026" y="1072340"/>
            <a:ext cx="7616188" cy="461665"/>
          </a:xfrm>
          <a:prstGeom prst="rect">
            <a:avLst/>
          </a:prstGeom>
        </p:spPr>
        <p:txBody>
          <a:bodyPr wrap="none">
            <a:spAutoFit/>
          </a:bodyPr>
          <a:lstStyle/>
          <a:p>
            <a:r>
              <a:rPr lang="en-US" altLang="zh-CN" sz="2400" dirty="0" smtClean="0">
                <a:solidFill>
                  <a:srgbClr val="FF0000"/>
                </a:solidFill>
                <a:latin typeface="方正粗宋_GBK" pitchFamily="65" charset="-122"/>
                <a:ea typeface="方正粗宋_GBK" pitchFamily="65" charset="-122"/>
              </a:rPr>
              <a:t>《</a:t>
            </a:r>
            <a:r>
              <a:rPr lang="zh-CN" altLang="en-US" sz="2400" dirty="0" smtClean="0">
                <a:solidFill>
                  <a:srgbClr val="FF0000"/>
                </a:solidFill>
                <a:latin typeface="方正粗宋_GBK" pitchFamily="65" charset="-122"/>
                <a:ea typeface="方正粗宋_GBK" pitchFamily="65" charset="-122"/>
              </a:rPr>
              <a:t>雷电防护装置检测资质管理办法</a:t>
            </a:r>
            <a:r>
              <a:rPr lang="en-US" altLang="zh-CN" sz="2400" dirty="0" smtClean="0">
                <a:solidFill>
                  <a:srgbClr val="FF0000"/>
                </a:solidFill>
                <a:latin typeface="方正粗宋_GBK" pitchFamily="65" charset="-122"/>
                <a:ea typeface="方正粗宋_GBK" pitchFamily="65" charset="-122"/>
              </a:rPr>
              <a:t>》</a:t>
            </a:r>
            <a:r>
              <a:rPr lang="zh-CN" altLang="en-US" sz="2400" dirty="0" smtClean="0">
                <a:solidFill>
                  <a:srgbClr val="FF0000"/>
                </a:solidFill>
                <a:latin typeface="方正粗宋_GBK" pitchFamily="65" charset="-122"/>
                <a:ea typeface="方正粗宋_GBK" pitchFamily="65" charset="-122"/>
              </a:rPr>
              <a:t>（中国局</a:t>
            </a:r>
            <a:r>
              <a:rPr lang="en-US" altLang="zh-CN" sz="2400" dirty="0" smtClean="0">
                <a:solidFill>
                  <a:srgbClr val="FF0000"/>
                </a:solidFill>
                <a:latin typeface="方正粗宋_GBK" pitchFamily="65" charset="-122"/>
                <a:ea typeface="方正粗宋_GBK" pitchFamily="65" charset="-122"/>
              </a:rPr>
              <a:t>31</a:t>
            </a:r>
            <a:r>
              <a:rPr lang="zh-CN" altLang="en-US" sz="2400" dirty="0" smtClean="0">
                <a:solidFill>
                  <a:srgbClr val="FF0000"/>
                </a:solidFill>
                <a:latin typeface="方正粗宋_GBK" pitchFamily="65" charset="-122"/>
                <a:ea typeface="方正粗宋_GBK" pitchFamily="65" charset="-122"/>
              </a:rPr>
              <a:t>号令）</a:t>
            </a:r>
            <a:endParaRPr lang="zh-CN" altLang="en-US" sz="2400" dirty="0">
              <a:solidFill>
                <a:srgbClr val="FF0000"/>
              </a:solidFill>
              <a:latin typeface="方正粗宋_GBK" pitchFamily="65" charset="-122"/>
              <a:ea typeface="方正粗宋_GBK" pitchFamily="65" charset="-122"/>
            </a:endParaRPr>
          </a:p>
        </p:txBody>
      </p:sp>
    </p:spTree>
  </p:cSld>
  <p:clrMapOvr>
    <a:masterClrMapping/>
  </p:clrMapOvr>
  <p:transition>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4375"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76803" name="TextBox 4"/>
          <p:cNvSpPr txBox="1">
            <a:spLocks noChangeArrowheads="1"/>
          </p:cNvSpPr>
          <p:nvPr/>
        </p:nvSpPr>
        <p:spPr bwMode="auto">
          <a:xfrm>
            <a:off x="3335338" y="1528763"/>
            <a:ext cx="2236787" cy="400050"/>
          </a:xfrm>
          <a:prstGeom prst="rect">
            <a:avLst/>
          </a:prstGeom>
          <a:noFill/>
          <a:ln w="9525">
            <a:noFill/>
            <a:miter lim="800000"/>
            <a:headEnd/>
            <a:tailEnd/>
          </a:ln>
        </p:spPr>
        <p:txBody>
          <a:bodyPr wrap="none">
            <a:spAutoFit/>
          </a:bodyPr>
          <a:lstStyle/>
          <a:p>
            <a:r>
              <a:rPr lang="zh-CN" altLang="en-US" sz="2000" u="sng">
                <a:solidFill>
                  <a:srgbClr val="0070C0"/>
                </a:solidFill>
                <a:latin typeface="黑体" pitchFamily="2" charset="-122"/>
                <a:ea typeface="黑体" pitchFamily="2" charset="-122"/>
              </a:rPr>
              <a:t>跟踪技术服务环节</a:t>
            </a:r>
          </a:p>
        </p:txBody>
      </p:sp>
      <p:pic>
        <p:nvPicPr>
          <p:cNvPr id="76804" name="Picture 2"/>
          <p:cNvPicPr>
            <a:picLocks noChangeAspect="1" noChangeArrowheads="1"/>
          </p:cNvPicPr>
          <p:nvPr/>
        </p:nvPicPr>
        <p:blipFill>
          <a:blip r:embed="rId2"/>
          <a:srcRect/>
          <a:stretch>
            <a:fillRect/>
          </a:stretch>
        </p:blipFill>
        <p:spPr bwMode="auto">
          <a:xfrm>
            <a:off x="571500" y="2000250"/>
            <a:ext cx="7929563" cy="4500563"/>
          </a:xfrm>
          <a:prstGeom prst="rect">
            <a:avLst/>
          </a:prstGeom>
          <a:noFill/>
          <a:ln w="9525">
            <a:noFill/>
            <a:miter lim="800000"/>
            <a:headEnd/>
            <a:tailEnd/>
          </a:ln>
        </p:spPr>
      </p:pic>
      <p:cxnSp>
        <p:nvCxnSpPr>
          <p:cNvPr id="6" name="直接连接符 5"/>
          <p:cNvCxnSpPr/>
          <p:nvPr/>
        </p:nvCxnSpPr>
        <p:spPr>
          <a:xfrm>
            <a:off x="1258888" y="3141663"/>
            <a:ext cx="51847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 name="直接连接符 5"/>
          <p:cNvCxnSpPr/>
          <p:nvPr/>
        </p:nvCxnSpPr>
        <p:spPr>
          <a:xfrm>
            <a:off x="1331913" y="2709863"/>
            <a:ext cx="42481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 name="直接连接符 5"/>
          <p:cNvCxnSpPr/>
          <p:nvPr/>
        </p:nvCxnSpPr>
        <p:spPr>
          <a:xfrm>
            <a:off x="6732588" y="2709863"/>
            <a:ext cx="6477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4375"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77827" name="TextBox 4"/>
          <p:cNvSpPr txBox="1">
            <a:spLocks noChangeArrowheads="1"/>
          </p:cNvSpPr>
          <p:nvPr/>
        </p:nvSpPr>
        <p:spPr bwMode="auto">
          <a:xfrm>
            <a:off x="2928938" y="1571625"/>
            <a:ext cx="4032250" cy="401638"/>
          </a:xfrm>
          <a:prstGeom prst="rect">
            <a:avLst/>
          </a:prstGeom>
          <a:noFill/>
          <a:ln w="9525">
            <a:noFill/>
            <a:miter lim="800000"/>
            <a:headEnd/>
            <a:tailEnd/>
          </a:ln>
        </p:spPr>
        <p:txBody>
          <a:bodyPr wrap="none">
            <a:spAutoFit/>
          </a:bodyPr>
          <a:lstStyle/>
          <a:p>
            <a:r>
              <a:rPr lang="zh-CN" altLang="en-US" sz="2000" u="sng">
                <a:solidFill>
                  <a:srgbClr val="0070C0"/>
                </a:solidFill>
                <a:latin typeface="黑体" pitchFamily="2" charset="-122"/>
                <a:ea typeface="黑体" pitchFamily="2" charset="-122"/>
              </a:rPr>
              <a:t>跟踪技术服务环节涉及的几个名词</a:t>
            </a:r>
          </a:p>
        </p:txBody>
      </p:sp>
      <p:pic>
        <p:nvPicPr>
          <p:cNvPr id="77828" name="Picture 5"/>
          <p:cNvPicPr>
            <a:picLocks noChangeAspect="1" noChangeArrowheads="1"/>
          </p:cNvPicPr>
          <p:nvPr/>
        </p:nvPicPr>
        <p:blipFill>
          <a:blip r:embed="rId2"/>
          <a:srcRect/>
          <a:stretch>
            <a:fillRect/>
          </a:stretch>
        </p:blipFill>
        <p:spPr bwMode="auto">
          <a:xfrm>
            <a:off x="0" y="2357438"/>
            <a:ext cx="9144000" cy="4117975"/>
          </a:xfrm>
          <a:prstGeom prst="rect">
            <a:avLst/>
          </a:prstGeom>
          <a:noFill/>
          <a:ln w="9525" algn="ctr">
            <a:noFill/>
            <a:miter lim="800000"/>
            <a:headEnd/>
            <a:tailEnd/>
          </a:ln>
        </p:spPr>
      </p:pic>
      <p:pic>
        <p:nvPicPr>
          <p:cNvPr id="77829" name="Picture 4"/>
          <p:cNvPicPr>
            <a:picLocks noChangeAspect="1" noChangeArrowheads="1"/>
          </p:cNvPicPr>
          <p:nvPr/>
        </p:nvPicPr>
        <p:blipFill>
          <a:blip r:embed="rId3"/>
          <a:srcRect/>
          <a:stretch>
            <a:fillRect/>
          </a:stretch>
        </p:blipFill>
        <p:spPr bwMode="auto">
          <a:xfrm>
            <a:off x="0" y="2143125"/>
            <a:ext cx="5214938" cy="285750"/>
          </a:xfrm>
          <a:prstGeom prst="rect">
            <a:avLst/>
          </a:prstGeom>
          <a:noFill/>
          <a:ln w="9525" algn="ctr">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4375"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pic>
        <p:nvPicPr>
          <p:cNvPr id="78851" name="Picture 7"/>
          <p:cNvPicPr>
            <a:picLocks noChangeAspect="1" noChangeArrowheads="1"/>
          </p:cNvPicPr>
          <p:nvPr/>
        </p:nvPicPr>
        <p:blipFill>
          <a:blip r:embed="rId2"/>
          <a:srcRect/>
          <a:stretch>
            <a:fillRect/>
          </a:stretch>
        </p:blipFill>
        <p:spPr bwMode="auto">
          <a:xfrm>
            <a:off x="142875" y="1714500"/>
            <a:ext cx="8858250" cy="2714625"/>
          </a:xfrm>
          <a:prstGeom prst="rect">
            <a:avLst/>
          </a:prstGeom>
          <a:noFill/>
          <a:ln w="9525" algn="ctr">
            <a:noFill/>
            <a:miter lim="800000"/>
            <a:headEnd/>
            <a:tailEnd/>
          </a:ln>
        </p:spPr>
      </p:pic>
      <p:pic>
        <p:nvPicPr>
          <p:cNvPr id="78852" name="Picture 8"/>
          <p:cNvPicPr>
            <a:picLocks noChangeAspect="1" noChangeArrowheads="1"/>
          </p:cNvPicPr>
          <p:nvPr/>
        </p:nvPicPr>
        <p:blipFill>
          <a:blip r:embed="rId3"/>
          <a:srcRect/>
          <a:stretch>
            <a:fillRect/>
          </a:stretch>
        </p:blipFill>
        <p:spPr bwMode="auto">
          <a:xfrm>
            <a:off x="142875" y="4364038"/>
            <a:ext cx="8858250" cy="1422400"/>
          </a:xfrm>
          <a:prstGeom prst="rect">
            <a:avLst/>
          </a:prstGeom>
          <a:noFill/>
          <a:ln w="9525" algn="ctr">
            <a:noFill/>
            <a:miter lim="800000"/>
            <a:headEnd/>
            <a:tailEnd/>
          </a:ln>
        </p:spPr>
      </p:pic>
      <p:pic>
        <p:nvPicPr>
          <p:cNvPr id="78853" name="Picture 9"/>
          <p:cNvPicPr>
            <a:picLocks noChangeAspect="1" noChangeArrowheads="1"/>
          </p:cNvPicPr>
          <p:nvPr/>
        </p:nvPicPr>
        <p:blipFill>
          <a:blip r:embed="rId4"/>
          <a:srcRect/>
          <a:stretch>
            <a:fillRect/>
          </a:stretch>
        </p:blipFill>
        <p:spPr bwMode="auto">
          <a:xfrm>
            <a:off x="142875" y="5759450"/>
            <a:ext cx="8858250" cy="669925"/>
          </a:xfrm>
          <a:prstGeom prst="rect">
            <a:avLst/>
          </a:prstGeom>
          <a:noFill/>
          <a:ln w="9525" algn="ctr">
            <a:noFill/>
            <a:miter lim="800000"/>
            <a:headEnd/>
            <a:tailEnd/>
          </a:ln>
        </p:spPr>
      </p:pic>
      <p:cxnSp>
        <p:nvCxnSpPr>
          <p:cNvPr id="6" name="直接连接符 5"/>
          <p:cNvCxnSpPr/>
          <p:nvPr/>
        </p:nvCxnSpPr>
        <p:spPr>
          <a:xfrm>
            <a:off x="827088" y="5229225"/>
            <a:ext cx="6357937" cy="31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 name="直接连接符 5"/>
          <p:cNvCxnSpPr/>
          <p:nvPr/>
        </p:nvCxnSpPr>
        <p:spPr>
          <a:xfrm>
            <a:off x="827088" y="5662613"/>
            <a:ext cx="7705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 name="直接连接符 5"/>
          <p:cNvCxnSpPr/>
          <p:nvPr/>
        </p:nvCxnSpPr>
        <p:spPr>
          <a:xfrm>
            <a:off x="971550" y="2062163"/>
            <a:ext cx="460851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5"/>
          <p:cNvCxnSpPr/>
          <p:nvPr/>
        </p:nvCxnSpPr>
        <p:spPr>
          <a:xfrm>
            <a:off x="6084888" y="2062163"/>
            <a:ext cx="20161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5"/>
          <p:cNvCxnSpPr/>
          <p:nvPr/>
        </p:nvCxnSpPr>
        <p:spPr>
          <a:xfrm>
            <a:off x="1116013" y="6021388"/>
            <a:ext cx="13684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5"/>
          <p:cNvCxnSpPr/>
          <p:nvPr/>
        </p:nvCxnSpPr>
        <p:spPr>
          <a:xfrm>
            <a:off x="2859088" y="6021388"/>
            <a:ext cx="58896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5"/>
          <p:cNvCxnSpPr/>
          <p:nvPr/>
        </p:nvCxnSpPr>
        <p:spPr>
          <a:xfrm>
            <a:off x="250825" y="6454775"/>
            <a:ext cx="50419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715000" y="4287838"/>
            <a:ext cx="1071563" cy="15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85750" y="4787900"/>
            <a:ext cx="1214438"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4375"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graphicFrame>
        <p:nvGraphicFramePr>
          <p:cNvPr id="6" name="Group 63"/>
          <p:cNvGraphicFramePr>
            <a:graphicFrameLocks noGrp="1"/>
          </p:cNvGraphicFramePr>
          <p:nvPr/>
        </p:nvGraphicFramePr>
        <p:xfrm>
          <a:off x="571500" y="1928813"/>
          <a:ext cx="8001057" cy="4572393"/>
        </p:xfrm>
        <a:graphic>
          <a:graphicData uri="http://schemas.openxmlformats.org/drawingml/2006/table">
            <a:tbl>
              <a:tblPr/>
              <a:tblGrid>
                <a:gridCol w="1851934"/>
                <a:gridCol w="1161680"/>
                <a:gridCol w="2291051"/>
                <a:gridCol w="2696392"/>
              </a:tblGrid>
              <a:tr h="474197">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charset="0"/>
                          <a:ea typeface="宋体" pitchFamily="2" charset="-122"/>
                        </a:rPr>
                        <a:t>接闪线（带）、接闪杆和引下线的材料、结构和最小截面</a:t>
                      </a:r>
                      <a:r>
                        <a:rPr kumimoji="0" lang="zh-CN" altLang="en-US" sz="1600" b="0" i="0" u="none" strike="noStrike" cap="none" normalizeH="0" baseline="0" dirty="0" smtClean="0">
                          <a:ln>
                            <a:noFill/>
                          </a:ln>
                          <a:solidFill>
                            <a:schemeClr val="tx1"/>
                          </a:solidFill>
                          <a:effectLst/>
                          <a:latin typeface="Arial" charset="0"/>
                          <a:ea typeface="宋体" pitchFamily="2" charset="-122"/>
                        </a:rPr>
                        <a:t>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271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itchFamily="2" charset="-122"/>
                          <a:ea typeface="宋体" pitchFamily="2" charset="-122"/>
                        </a:rPr>
                        <a:t>材料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宋体" pitchFamily="2" charset="-122"/>
                          <a:ea typeface="宋体" pitchFamily="2" charset="-122"/>
                        </a:rPr>
                        <a:t>结构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宋体" pitchFamily="2" charset="-122"/>
                          <a:ea typeface="宋体" pitchFamily="2" charset="-122"/>
                        </a:rPr>
                        <a:t>最小截面（</a:t>
                      </a:r>
                      <a:r>
                        <a:rPr kumimoji="0" lang="en-US" altLang="zh-CN" sz="1600" b="1" i="0" u="none" strike="noStrike" cap="none" normalizeH="0" baseline="0" dirty="0" smtClean="0">
                          <a:ln>
                            <a:noFill/>
                          </a:ln>
                          <a:solidFill>
                            <a:schemeClr val="tx1"/>
                          </a:solidFill>
                          <a:effectLst/>
                          <a:latin typeface="宋体" pitchFamily="2" charset="-122"/>
                          <a:ea typeface="宋体" pitchFamily="2" charset="-122"/>
                        </a:rPr>
                        <a:t>mm</a:t>
                      </a:r>
                      <a:r>
                        <a:rPr kumimoji="0" lang="en-US" altLang="zh-CN" sz="1600" b="1" i="0" u="none" strike="noStrike" cap="none" normalizeH="0" baseline="30000" dirty="0" smtClean="0">
                          <a:ln>
                            <a:noFill/>
                          </a:ln>
                          <a:solidFill>
                            <a:schemeClr val="tx1"/>
                          </a:solidFill>
                          <a:effectLst/>
                          <a:latin typeface="宋体" pitchFamily="2" charset="-122"/>
                          <a:ea typeface="宋体" pitchFamily="2" charset="-122"/>
                        </a:rPr>
                        <a:t>2</a:t>
                      </a:r>
                      <a:r>
                        <a:rPr kumimoji="0" lang="zh-CN" altLang="en-US" sz="1600" b="1" i="0" u="none" strike="noStrike" cap="none" normalizeH="0" baseline="0" dirty="0" smtClean="0">
                          <a:ln>
                            <a:noFill/>
                          </a:ln>
                          <a:solidFill>
                            <a:schemeClr val="tx1"/>
                          </a:solidFill>
                          <a:effectLst/>
                          <a:latin typeface="宋体" pitchFamily="2" charset="-122"/>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宋体" pitchFamily="2" charset="-122"/>
                          <a:ea typeface="宋体" pitchFamily="2" charset="-122"/>
                        </a:rPr>
                        <a:t>注（允许误差为</a:t>
                      </a:r>
                      <a:r>
                        <a:rPr kumimoji="0" lang="en-US" altLang="zh-CN" sz="1600" b="1" i="0" u="none" strike="noStrike" cap="none" normalizeH="0" baseline="0" dirty="0" smtClean="0">
                          <a:ln>
                            <a:noFill/>
                          </a:ln>
                          <a:solidFill>
                            <a:schemeClr val="tx1"/>
                          </a:solidFill>
                          <a:effectLst/>
                          <a:latin typeface="宋体" pitchFamily="2" charset="-122"/>
                          <a:ea typeface="宋体" pitchFamily="2" charset="-122"/>
                        </a:rPr>
                        <a:t>-3%</a:t>
                      </a:r>
                      <a:r>
                        <a:rPr kumimoji="0" lang="zh-CN" altLang="en-US" sz="1600" b="1" i="0" u="none" strike="noStrike" cap="none" normalizeH="0" baseline="0" dirty="0" smtClean="0">
                          <a:ln>
                            <a:noFill/>
                          </a:ln>
                          <a:solidFill>
                            <a:schemeClr val="tx1"/>
                          </a:solidFill>
                          <a:effectLst/>
                          <a:latin typeface="宋体" pitchFamily="2" charset="-122"/>
                          <a:ea typeface="宋体" pitchFamily="2" charset="-122"/>
                        </a:rPr>
                        <a:t>）</a:t>
                      </a:r>
                      <a:endParaRPr kumimoji="0" lang="en-US" altLang="zh-CN" sz="1600" b="1" i="0" u="none" strike="noStrike" cap="none" normalizeH="0" baseline="0" dirty="0" smtClean="0">
                        <a:ln>
                          <a:noFill/>
                        </a:ln>
                        <a:solidFill>
                          <a:schemeClr val="tx1"/>
                        </a:solidFill>
                        <a:effectLst/>
                        <a:latin typeface="宋体" pitchFamily="2" charset="-122"/>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68">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铜</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Arial" charset="0"/>
                          <a:ea typeface="宋体" pitchFamily="2" charset="-122"/>
                        </a:rPr>
                        <a:t>单根扁铜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50</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厚度</a:t>
                      </a:r>
                      <a:r>
                        <a:rPr kumimoji="0" lang="en-US" altLang="zh-CN" sz="1600" b="0" i="0" u="none" strike="noStrike" cap="none" normalizeH="0" baseline="0" dirty="0" smtClean="0">
                          <a:ln>
                            <a:noFill/>
                          </a:ln>
                          <a:solidFill>
                            <a:schemeClr val="tx1"/>
                          </a:solidFill>
                          <a:effectLst/>
                          <a:latin typeface="Arial" charset="0"/>
                          <a:ea typeface="宋体" pitchFamily="2" charset="-122"/>
                        </a:rPr>
                        <a:t>2 mm</a:t>
                      </a:r>
                    </a:p>
                  </a:txBody>
                  <a:tcPr anchor="ctr"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6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单根圆铜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50</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直径</a:t>
                      </a:r>
                      <a:r>
                        <a:rPr kumimoji="0" lang="en-US" altLang="zh-CN" sz="1600" b="0" i="0" u="none" strike="noStrike" cap="none" normalizeH="0" baseline="0" dirty="0" smtClean="0">
                          <a:ln>
                            <a:noFill/>
                          </a:ln>
                          <a:solidFill>
                            <a:schemeClr val="tx1"/>
                          </a:solidFill>
                          <a:effectLst/>
                          <a:latin typeface="Arial" charset="0"/>
                          <a:ea typeface="宋体" pitchFamily="2" charset="-122"/>
                        </a:rPr>
                        <a:t>8 mm </a:t>
                      </a:r>
                    </a:p>
                  </a:txBody>
                  <a:tcPr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137">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铜绞线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 </a:t>
                      </a:r>
                      <a:r>
                        <a:rPr kumimoji="0" lang="zh-CN" altLang="en-US" sz="1600" b="0" i="0" u="none" strike="noStrike" cap="none" normalizeH="0" baseline="0" dirty="0" smtClean="0">
                          <a:ln>
                            <a:noFill/>
                          </a:ln>
                          <a:solidFill>
                            <a:schemeClr val="tx1"/>
                          </a:solidFill>
                          <a:effectLst/>
                          <a:latin typeface="Arial" charset="0"/>
                          <a:ea typeface="宋体" pitchFamily="2" charset="-122"/>
                        </a:rPr>
                        <a:t>每股线直径</a:t>
                      </a:r>
                      <a:r>
                        <a:rPr kumimoji="0" lang="en-US" altLang="zh-CN" sz="1600" b="0" i="0" u="none" strike="noStrike" cap="none" normalizeH="0" baseline="0" dirty="0" smtClean="0">
                          <a:ln>
                            <a:noFill/>
                          </a:ln>
                          <a:solidFill>
                            <a:schemeClr val="tx1"/>
                          </a:solidFill>
                          <a:effectLst/>
                          <a:latin typeface="Arial" charset="0"/>
                          <a:ea typeface="宋体" pitchFamily="2" charset="-122"/>
                        </a:rPr>
                        <a:t>1.7 mm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6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单根圆铜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176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直径</a:t>
                      </a:r>
                      <a:r>
                        <a:rPr kumimoji="0" lang="en-US" altLang="zh-CN" sz="1600" b="0" i="0" u="none" strike="noStrike" cap="none" normalizeH="0" baseline="0" dirty="0" smtClean="0">
                          <a:ln>
                            <a:noFill/>
                          </a:ln>
                          <a:solidFill>
                            <a:schemeClr val="tx1"/>
                          </a:solidFill>
                          <a:effectLst/>
                          <a:latin typeface="Arial" charset="0"/>
                          <a:ea typeface="宋体" pitchFamily="2" charset="-122"/>
                        </a:rPr>
                        <a:t>15mm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6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Arial" charset="0"/>
                          <a:ea typeface="宋体" pitchFamily="2" charset="-122"/>
                        </a:rPr>
                        <a:t>镀锡铜</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单根扁铜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厚度</a:t>
                      </a:r>
                      <a:r>
                        <a:rPr kumimoji="0" lang="en-US" altLang="zh-CN" sz="1600" b="0" i="0" u="none" strike="noStrike" cap="none" normalizeH="0" baseline="0" dirty="0" smtClean="0">
                          <a:ln>
                            <a:noFill/>
                          </a:ln>
                          <a:solidFill>
                            <a:schemeClr val="tx1"/>
                          </a:solidFill>
                          <a:effectLst/>
                          <a:latin typeface="Arial" charset="0"/>
                          <a:ea typeface="宋体" pitchFamily="2" charset="-122"/>
                        </a:rPr>
                        <a:t>2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6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pitchFamily="2" charset="-122"/>
                        </a:rPr>
                        <a:t> </a:t>
                      </a:r>
                      <a:r>
                        <a:rPr kumimoji="0" lang="zh-CN" altLang="en-US" sz="1600" b="0" i="0" u="none" strike="noStrike" cap="none" normalizeH="0" baseline="0" smtClean="0">
                          <a:ln>
                            <a:noFill/>
                          </a:ln>
                          <a:solidFill>
                            <a:schemeClr val="tx1"/>
                          </a:solidFill>
                          <a:effectLst/>
                          <a:latin typeface="Arial" charset="0"/>
                          <a:ea typeface="宋体" pitchFamily="2" charset="-122"/>
                        </a:rPr>
                        <a:t>单根圆铜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直径</a:t>
                      </a:r>
                      <a:r>
                        <a:rPr kumimoji="0" lang="en-US" altLang="zh-CN" sz="1600" b="0" i="0" u="none" strike="noStrike" cap="none" normalizeH="0" baseline="0" dirty="0" smtClean="0">
                          <a:ln>
                            <a:noFill/>
                          </a:ln>
                          <a:solidFill>
                            <a:schemeClr val="tx1"/>
                          </a:solidFill>
                          <a:effectLst/>
                          <a:latin typeface="Arial" charset="0"/>
                          <a:ea typeface="宋体" pitchFamily="2" charset="-122"/>
                        </a:rPr>
                        <a:t>8 mm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137">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pitchFamily="2" charset="-122"/>
                        </a:rPr>
                        <a:t>  </a:t>
                      </a:r>
                      <a:r>
                        <a:rPr kumimoji="0" lang="zh-CN" altLang="en-US" sz="1600" b="0" i="0" u="none" strike="noStrike" cap="none" normalizeH="0" baseline="0" smtClean="0">
                          <a:ln>
                            <a:noFill/>
                          </a:ln>
                          <a:solidFill>
                            <a:schemeClr val="tx1"/>
                          </a:solidFill>
                          <a:effectLst/>
                          <a:latin typeface="Arial" charset="0"/>
                          <a:ea typeface="宋体" pitchFamily="2" charset="-122"/>
                        </a:rPr>
                        <a:t>铜绞线</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每股线直径</a:t>
                      </a:r>
                      <a:r>
                        <a:rPr kumimoji="0" lang="en-US" altLang="zh-CN" sz="1600" b="0" i="0" u="none" strike="noStrike" cap="none" normalizeH="0" baseline="0" dirty="0" smtClean="0">
                          <a:ln>
                            <a:noFill/>
                          </a:ln>
                          <a:solidFill>
                            <a:schemeClr val="tx1"/>
                          </a:solidFill>
                          <a:effectLst/>
                          <a:latin typeface="Arial" charset="0"/>
                          <a:ea typeface="宋体" pitchFamily="2" charset="-122"/>
                        </a:rPr>
                        <a:t>1.7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6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Arial" charset="0"/>
                          <a:ea typeface="宋体" pitchFamily="2" charset="-122"/>
                        </a:rPr>
                        <a:t>铝</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Arial" charset="0"/>
                          <a:ea typeface="宋体" pitchFamily="2" charset="-122"/>
                        </a:rPr>
                        <a:t>单根扁铝</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厚度</a:t>
                      </a:r>
                      <a:r>
                        <a:rPr kumimoji="0" lang="en-US" altLang="zh-CN" sz="1600" b="0" i="0" u="none" strike="noStrike" cap="none" normalizeH="0" baseline="0" dirty="0" smtClean="0">
                          <a:ln>
                            <a:noFill/>
                          </a:ln>
                          <a:solidFill>
                            <a:schemeClr val="tx1"/>
                          </a:solidFill>
                          <a:effectLst/>
                          <a:latin typeface="Arial" charset="0"/>
                          <a:ea typeface="宋体" pitchFamily="2" charset="-122"/>
                        </a:rPr>
                        <a:t>3mm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6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Arial" charset="0"/>
                          <a:ea typeface="宋体" pitchFamily="2" charset="-122"/>
                        </a:rPr>
                        <a:t>单根圆铝</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pitchFamily="2"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直径</a:t>
                      </a:r>
                      <a:r>
                        <a:rPr kumimoji="0" lang="en-US" altLang="zh-CN" sz="1600" b="0" i="0" u="none" strike="noStrike" cap="none" normalizeH="0" baseline="0" dirty="0" smtClean="0">
                          <a:ln>
                            <a:noFill/>
                          </a:ln>
                          <a:solidFill>
                            <a:schemeClr val="tx1"/>
                          </a:solidFill>
                          <a:effectLst/>
                          <a:latin typeface="Arial" charset="0"/>
                          <a:ea typeface="宋体" pitchFamily="2" charset="-122"/>
                        </a:rPr>
                        <a:t>8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137">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pitchFamily="2" charset="-122"/>
                        </a:rPr>
                        <a:t> </a:t>
                      </a:r>
                      <a:r>
                        <a:rPr kumimoji="0" lang="zh-CN" altLang="en-US" sz="1600" b="0" i="0" u="none" strike="noStrike" cap="none" normalizeH="0" baseline="0" smtClean="0">
                          <a:ln>
                            <a:noFill/>
                          </a:ln>
                          <a:solidFill>
                            <a:schemeClr val="tx1"/>
                          </a:solidFill>
                          <a:effectLst/>
                          <a:latin typeface="Arial" charset="0"/>
                          <a:ea typeface="宋体" pitchFamily="2" charset="-122"/>
                        </a:rPr>
                        <a:t>铝绞线</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charset="0"/>
                          <a:ea typeface="宋体" pitchFamily="2" charset="-122"/>
                        </a:rPr>
                        <a:t>每股线直径</a:t>
                      </a:r>
                      <a:r>
                        <a:rPr kumimoji="0" lang="en-US" altLang="zh-CN" sz="1600" b="0" i="0" u="none" strike="noStrike" cap="none" normalizeH="0" baseline="0" dirty="0" smtClean="0">
                          <a:ln>
                            <a:noFill/>
                          </a:ln>
                          <a:solidFill>
                            <a:schemeClr val="tx1"/>
                          </a:solidFill>
                          <a:effectLst/>
                          <a:latin typeface="Arial" charset="0"/>
                          <a:ea typeface="宋体" pitchFamily="2" charset="-122"/>
                        </a:rPr>
                        <a:t>1.7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935" name="矩形 6"/>
          <p:cNvSpPr>
            <a:spLocks noChangeArrowheads="1"/>
          </p:cNvSpPr>
          <p:nvPr/>
        </p:nvSpPr>
        <p:spPr bwMode="auto">
          <a:xfrm>
            <a:off x="642938" y="1500188"/>
            <a:ext cx="6072187" cy="401637"/>
          </a:xfrm>
          <a:prstGeom prst="rect">
            <a:avLst/>
          </a:prstGeom>
          <a:noFill/>
          <a:ln w="9525">
            <a:noFill/>
            <a:miter lim="800000"/>
            <a:headEnd/>
            <a:tailEnd/>
          </a:ln>
        </p:spPr>
        <p:txBody>
          <a:bodyPr>
            <a:spAutoFit/>
          </a:bodyPr>
          <a:lstStyle/>
          <a:p>
            <a:pPr algn="ctr"/>
            <a:r>
              <a:rPr kumimoji="1" lang="zh-CN" altLang="en-US" sz="2000" b="1">
                <a:solidFill>
                  <a:srgbClr val="0070C0"/>
                </a:solidFill>
                <a:latin typeface="Times New Roman" pitchFamily="18" charset="0"/>
              </a:rPr>
              <a:t>（</a:t>
            </a:r>
            <a:r>
              <a:rPr kumimoji="1" lang="en-US" altLang="zh-CN" sz="2000" b="1">
                <a:solidFill>
                  <a:srgbClr val="0070C0"/>
                </a:solidFill>
                <a:latin typeface="Times New Roman" pitchFamily="18" charset="0"/>
              </a:rPr>
              <a:t>1</a:t>
            </a:r>
            <a:r>
              <a:rPr kumimoji="1" lang="zh-CN" altLang="en-US" sz="2000" b="1">
                <a:solidFill>
                  <a:srgbClr val="0070C0"/>
                </a:solidFill>
                <a:latin typeface="Times New Roman" pitchFamily="18" charset="0"/>
              </a:rPr>
              <a:t>）</a:t>
            </a:r>
            <a:r>
              <a:rPr lang="zh-CN" altLang="en-US" sz="2000" b="1">
                <a:solidFill>
                  <a:srgbClr val="0070C0"/>
                </a:solidFill>
              </a:rPr>
              <a:t>接闪线（带）、接闪杆和引下线</a:t>
            </a:r>
            <a:r>
              <a:rPr kumimoji="1" lang="zh-CN" altLang="en-US" sz="2000" b="1">
                <a:solidFill>
                  <a:srgbClr val="0070C0"/>
                </a:solidFill>
                <a:latin typeface="Times New Roman" pitchFamily="18" charset="0"/>
              </a:rPr>
              <a:t>材料的规定</a:t>
            </a:r>
          </a:p>
        </p:txBody>
      </p:sp>
    </p:spTree>
  </p:cSld>
  <p:clrMapOvr>
    <a:masterClrMapping/>
  </p:clrMapOvr>
  <p:transition>
    <p:randomBa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4375"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graphicFrame>
        <p:nvGraphicFramePr>
          <p:cNvPr id="80956" name="Group 60"/>
          <p:cNvGraphicFramePr>
            <a:graphicFrameLocks noGrp="1"/>
          </p:cNvGraphicFramePr>
          <p:nvPr/>
        </p:nvGraphicFramePr>
        <p:xfrm>
          <a:off x="857250" y="2014538"/>
          <a:ext cx="7500938" cy="4343083"/>
        </p:xfrm>
        <a:graphic>
          <a:graphicData uri="http://schemas.openxmlformats.org/drawingml/2006/table">
            <a:tbl>
              <a:tblPr/>
              <a:tblGrid>
                <a:gridCol w="211138"/>
                <a:gridCol w="1011237"/>
                <a:gridCol w="1746250"/>
                <a:gridCol w="2219325"/>
                <a:gridCol w="2312988"/>
              </a:tblGrid>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pitchFamily="2" charset="-122"/>
                      </a:endParaRPr>
                    </a:p>
                  </a:txBody>
                  <a:tcPr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接闪线（带）、接闪杆和引下线的材料、结构和最小截面 </a:t>
                      </a:r>
                    </a:p>
                  </a:txBody>
                  <a:tcPr anchor="ctr"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pitchFamily="2" charset="-122"/>
                      </a:endParaRPr>
                    </a:p>
                  </a:txBody>
                  <a:tcPr horzOverflow="overflow">
                    <a:lnL w="31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材料</a:t>
                      </a:r>
                    </a:p>
                  </a:txBody>
                  <a:tcPr anchor="ctr" horzOverflow="overflow">
                    <a:lnL>
                      <a:noFill/>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结构</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最小截面（</a:t>
                      </a:r>
                      <a:r>
                        <a:rPr kumimoji="0" lang="en-US" altLang="zh-CN" sz="1600" b="1" i="0" u="none" strike="noStrike" cap="none" normalizeH="0" baseline="0" smtClean="0">
                          <a:ln>
                            <a:noFill/>
                          </a:ln>
                          <a:solidFill>
                            <a:schemeClr val="tx1"/>
                          </a:solidFill>
                          <a:effectLst/>
                          <a:latin typeface="Arial" charset="0"/>
                          <a:ea typeface="宋体" pitchFamily="2" charset="-122"/>
                        </a:rPr>
                        <a:t>mm</a:t>
                      </a:r>
                      <a:r>
                        <a:rPr kumimoji="0" lang="en-US" altLang="zh-CN" sz="1600" b="1" i="0" u="none" strike="noStrike" cap="none" normalizeH="0" baseline="30000" smtClean="0">
                          <a:ln>
                            <a:noFill/>
                          </a:ln>
                          <a:solidFill>
                            <a:schemeClr val="tx1"/>
                          </a:solidFill>
                          <a:effectLst/>
                          <a:latin typeface="Arial" charset="0"/>
                          <a:ea typeface="宋体" pitchFamily="2" charset="-122"/>
                        </a:rPr>
                        <a:t>2</a:t>
                      </a:r>
                      <a:r>
                        <a:rPr kumimoji="0" lang="zh-CN" altLang="en-US" sz="1600" b="1" i="0" u="none" strike="noStrike" cap="none" normalizeH="0" baseline="0" smtClean="0">
                          <a:ln>
                            <a:noFill/>
                          </a:ln>
                          <a:solidFill>
                            <a:schemeClr val="tx1"/>
                          </a:solidFill>
                          <a:effectLst/>
                          <a:latin typeface="Arial" charset="0"/>
                          <a:ea typeface="宋体" pitchFamily="2" charset="-122"/>
                        </a:rPr>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注</a:t>
                      </a:r>
                      <a:endParaRPr kumimoji="0" lang="en-US" altLang="zh-CN" sz="1600" b="1" i="0" u="none" strike="noStrike" cap="none" normalizeH="0" baseline="0" smtClean="0">
                        <a:ln>
                          <a:noFill/>
                        </a:ln>
                        <a:solidFill>
                          <a:schemeClr val="tx1"/>
                        </a:solidFill>
                        <a:effectLst/>
                        <a:latin typeface="Arial" charset="0"/>
                        <a:ea typeface="宋体"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rowSpan="5"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铝合金</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单根扁形导体</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50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rPr>
                        <a:t>厚度</a:t>
                      </a:r>
                      <a:r>
                        <a:rPr kumimoji="0" lang="en-US" altLang="zh-CN" sz="1600" b="1" i="0" u="none" strike="noStrike" cap="none" normalizeH="0" baseline="0" smtClean="0">
                          <a:ln>
                            <a:noFill/>
                          </a:ln>
                          <a:solidFill>
                            <a:schemeClr val="tx1"/>
                          </a:solidFill>
                          <a:effectLst/>
                          <a:latin typeface="Arial" charset="0"/>
                          <a:ea typeface="宋体" pitchFamily="2" charset="-122"/>
                          <a:cs typeface="Times New Roman" pitchFamily="18" charset="0"/>
                        </a:rPr>
                        <a:t>2.5 mm</a:t>
                      </a:r>
                      <a:r>
                        <a:rPr kumimoji="0" lang="en-US" altLang="zh-CN" sz="1600" b="1" i="0" u="none" strike="noStrike" cap="none" normalizeH="0" baseline="0" smtClean="0">
                          <a:ln>
                            <a:noFill/>
                          </a:ln>
                          <a:solidFill>
                            <a:schemeClr val="tx1"/>
                          </a:solidFill>
                          <a:effectLst/>
                          <a:latin typeface="Arial" charset="0"/>
                          <a:ea typeface="宋体" pitchFamily="2" charset="-122"/>
                        </a:rPr>
                        <a:t>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gridSpan="2" vMerge="1">
                  <a:txBody>
                    <a:bodyPr/>
                    <a:lstStyle/>
                    <a:p>
                      <a:endParaRPr lang="zh-CN" altLang="en-US"/>
                    </a:p>
                  </a:txBody>
                  <a:tcPr/>
                </a:tc>
                <a:tc hMerge="1"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单根圆形导体</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50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itchFamily="2" charset="-122"/>
                          <a:ea typeface="宋体" pitchFamily="2" charset="-122"/>
                        </a:rPr>
                        <a:t>直径</a:t>
                      </a:r>
                      <a:r>
                        <a:rPr kumimoji="0" lang="en-US" altLang="zh-CN" sz="1600" b="1" i="0" u="none" strike="noStrike" cap="none" normalizeH="0" baseline="0" smtClean="0">
                          <a:ln>
                            <a:noFill/>
                          </a:ln>
                          <a:solidFill>
                            <a:schemeClr val="tx1"/>
                          </a:solidFill>
                          <a:effectLst/>
                          <a:latin typeface="宋体" pitchFamily="2" charset="-122"/>
                          <a:ea typeface="宋体" pitchFamily="2" charset="-122"/>
                        </a:rPr>
                        <a:t>8 mm</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gridSpan="2" vMerge="1">
                  <a:txBody>
                    <a:bodyPr/>
                    <a:lstStyle/>
                    <a:p>
                      <a:endParaRPr lang="zh-CN" altLang="en-US"/>
                    </a:p>
                  </a:txBody>
                  <a:tcPr/>
                </a:tc>
                <a:tc hMerge="1"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绞线</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50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itchFamily="2" charset="-122"/>
                          <a:ea typeface="宋体" pitchFamily="2" charset="-122"/>
                        </a:rPr>
                        <a:t>每股线直径</a:t>
                      </a:r>
                      <a:r>
                        <a:rPr kumimoji="0" lang="en-US" altLang="zh-CN" sz="1600" b="1" i="0" u="none" strike="noStrike" cap="none" normalizeH="0" baseline="0" smtClean="0">
                          <a:ln>
                            <a:noFill/>
                          </a:ln>
                          <a:solidFill>
                            <a:schemeClr val="tx1"/>
                          </a:solidFill>
                          <a:effectLst/>
                          <a:latin typeface="宋体" pitchFamily="2" charset="-122"/>
                          <a:ea typeface="宋体" pitchFamily="2" charset="-122"/>
                        </a:rPr>
                        <a:t>1.7 mm</a:t>
                      </a:r>
                      <a:endParaRPr kumimoji="0" lang="en-US" altLang="zh-CN" sz="1600" b="1" i="0" u="none" strike="noStrike" cap="none" normalizeH="0" baseline="0" smtClean="0">
                        <a:ln>
                          <a:noFill/>
                        </a:ln>
                        <a:solidFill>
                          <a:schemeClr val="tx1"/>
                        </a:solidFill>
                        <a:effectLst/>
                        <a:latin typeface="Arial" charset="0"/>
                        <a:ea typeface="宋体"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gridSpan="2" vMerge="1">
                  <a:txBody>
                    <a:bodyPr/>
                    <a:lstStyle/>
                    <a:p>
                      <a:endParaRPr lang="zh-CN" altLang="en-US"/>
                    </a:p>
                  </a:txBody>
                  <a:tcPr/>
                </a:tc>
                <a:tc hMerge="1"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单根圆形导体</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176</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itchFamily="2" charset="-122"/>
                          <a:ea typeface="宋体" pitchFamily="2" charset="-122"/>
                        </a:rPr>
                        <a:t>直径</a:t>
                      </a:r>
                      <a:r>
                        <a:rPr kumimoji="0" lang="en-US" altLang="zh-CN" sz="1600" b="1" i="0" u="none" strike="noStrike" cap="none" normalizeH="0" baseline="0" smtClean="0">
                          <a:ln>
                            <a:noFill/>
                          </a:ln>
                          <a:solidFill>
                            <a:schemeClr val="tx1"/>
                          </a:solidFill>
                          <a:effectLst/>
                          <a:latin typeface="宋体" pitchFamily="2" charset="-122"/>
                          <a:ea typeface="宋体" pitchFamily="2" charset="-122"/>
                        </a:rPr>
                        <a:t>15 mm</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gridSpan="2" vMerge="1">
                  <a:txBody>
                    <a:bodyPr/>
                    <a:lstStyle/>
                    <a:p>
                      <a:endParaRPr lang="zh-CN" altLang="en-US"/>
                    </a:p>
                  </a:txBody>
                  <a:tcPr/>
                </a:tc>
                <a:tc hMerge="1"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表面镀铜的单根圆形导体</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50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rPr>
                        <a:t>径向镀铜厚度至少</a:t>
                      </a:r>
                      <a:r>
                        <a:rPr kumimoji="0" lang="en-US" altLang="zh-CN" sz="1600" b="1" i="0" u="none" strike="noStrike" cap="none" normalizeH="0" baseline="0" smtClean="0">
                          <a:ln>
                            <a:noFill/>
                          </a:ln>
                          <a:solidFill>
                            <a:schemeClr val="tx1"/>
                          </a:solidFill>
                          <a:effectLst/>
                          <a:latin typeface="Arial" charset="0"/>
                          <a:ea typeface="宋体" pitchFamily="2" charset="-122"/>
                          <a:cs typeface="Times New Roman" pitchFamily="18" charset="0"/>
                        </a:rPr>
                        <a:t>250μm</a:t>
                      </a:r>
                      <a:r>
                        <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rPr>
                        <a:t>，铜纯</a:t>
                      </a:r>
                      <a:r>
                        <a:rPr kumimoji="0" lang="en-US" altLang="zh-CN" sz="1600" b="1" i="0" u="none" strike="noStrike" cap="none" normalizeH="0" baseline="0" smtClean="0">
                          <a:ln>
                            <a:noFill/>
                          </a:ln>
                          <a:solidFill>
                            <a:schemeClr val="tx1"/>
                          </a:solidFill>
                          <a:effectLst/>
                          <a:latin typeface="Arial" charset="0"/>
                          <a:ea typeface="宋体" pitchFamily="2" charset="-122"/>
                          <a:cs typeface="Times New Roman" pitchFamily="18" charset="0"/>
                        </a:rPr>
                        <a:t>99.9%</a:t>
                      </a:r>
                      <a:r>
                        <a:rPr kumimoji="0" lang="en-US" altLang="zh-CN" sz="1600" b="1" i="0" u="none" strike="noStrike" cap="none" normalizeH="0" baseline="0" smtClean="0">
                          <a:ln>
                            <a:noFill/>
                          </a:ln>
                          <a:solidFill>
                            <a:schemeClr val="tx1"/>
                          </a:solidFill>
                          <a:effectLst/>
                          <a:latin typeface="Arial" charset="0"/>
                          <a:ea typeface="宋体" pitchFamily="2" charset="-122"/>
                        </a:rPr>
                        <a:t>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rowSpan="4"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热浸镀</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锌钢 </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单根扁钢 </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50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rPr>
                        <a:t>厚度</a:t>
                      </a:r>
                      <a:r>
                        <a:rPr kumimoji="0" lang="en-US" altLang="zh-CN" sz="1600" b="1" i="0" u="none" strike="noStrike" cap="none" normalizeH="0" baseline="0" smtClean="0">
                          <a:ln>
                            <a:noFill/>
                          </a:ln>
                          <a:solidFill>
                            <a:schemeClr val="tx1"/>
                          </a:solidFill>
                          <a:effectLst/>
                          <a:latin typeface="Arial" charset="0"/>
                          <a:ea typeface="宋体" pitchFamily="2" charset="-122"/>
                          <a:cs typeface="Times New Roman" pitchFamily="18" charset="0"/>
                        </a:rPr>
                        <a:t>2.5 mm</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gridSpan="2" vMerge="1">
                  <a:txBody>
                    <a:bodyPr/>
                    <a:lstStyle/>
                    <a:p>
                      <a:endParaRPr lang="zh-CN" altLang="en-US"/>
                    </a:p>
                  </a:txBody>
                  <a:tcPr/>
                </a:tc>
                <a:tc hMerge="1"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单根圆钢</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50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itchFamily="2" charset="-122"/>
                          <a:ea typeface="宋体" pitchFamily="2" charset="-122"/>
                        </a:rPr>
                        <a:t>直径</a:t>
                      </a:r>
                      <a:r>
                        <a:rPr kumimoji="0" lang="en-US" altLang="zh-CN" sz="1600" b="1" i="0" u="none" strike="noStrike" cap="none" normalizeH="0" baseline="0" smtClean="0">
                          <a:ln>
                            <a:noFill/>
                          </a:ln>
                          <a:solidFill>
                            <a:schemeClr val="tx1"/>
                          </a:solidFill>
                          <a:effectLst/>
                          <a:latin typeface="宋体" pitchFamily="2" charset="-122"/>
                          <a:ea typeface="宋体" pitchFamily="2" charset="-122"/>
                        </a:rPr>
                        <a:t>8 mm</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gridSpan="2" vMerge="1">
                  <a:txBody>
                    <a:bodyPr/>
                    <a:lstStyle/>
                    <a:p>
                      <a:endParaRPr lang="zh-CN" altLang="en-US"/>
                    </a:p>
                  </a:txBody>
                  <a:tcPr/>
                </a:tc>
                <a:tc hMerge="1"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绞线</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50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itchFamily="2" charset="-122"/>
                          <a:ea typeface="宋体" pitchFamily="2" charset="-122"/>
                        </a:rPr>
                        <a:t>每股线直径</a:t>
                      </a:r>
                      <a:r>
                        <a:rPr kumimoji="0" lang="en-US" altLang="zh-CN" sz="1600" b="1" i="0" u="none" strike="noStrike" cap="none" normalizeH="0" baseline="0" smtClean="0">
                          <a:ln>
                            <a:noFill/>
                          </a:ln>
                          <a:solidFill>
                            <a:schemeClr val="tx1"/>
                          </a:solidFill>
                          <a:effectLst/>
                          <a:latin typeface="宋体" pitchFamily="2" charset="-122"/>
                          <a:ea typeface="宋体" pitchFamily="2" charset="-122"/>
                        </a:rPr>
                        <a:t>1.7 mm</a:t>
                      </a:r>
                      <a:endParaRPr kumimoji="0" lang="en-US" altLang="zh-CN" sz="1600" b="1" i="0" u="none" strike="noStrike" cap="none" normalizeH="0" baseline="0" smtClean="0">
                        <a:ln>
                          <a:noFill/>
                        </a:ln>
                        <a:solidFill>
                          <a:schemeClr val="tx1"/>
                        </a:solidFill>
                        <a:effectLst/>
                        <a:latin typeface="Arial" charset="0"/>
                        <a:ea typeface="宋体"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gridSpan="2" vMerge="1">
                  <a:txBody>
                    <a:bodyPr/>
                    <a:lstStyle/>
                    <a:p>
                      <a:endParaRPr lang="zh-CN" altLang="en-US"/>
                    </a:p>
                  </a:txBody>
                  <a:tcPr/>
                </a:tc>
                <a:tc hMerge="1"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单根圆钢</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176</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itchFamily="2" charset="-122"/>
                          <a:ea typeface="宋体" pitchFamily="2" charset="-122"/>
                        </a:rPr>
                        <a:t>直径</a:t>
                      </a:r>
                      <a:r>
                        <a:rPr kumimoji="0" lang="en-US" altLang="zh-CN" sz="1600" b="1" i="0" u="none" strike="noStrike" cap="none" normalizeH="0" baseline="0" smtClean="0">
                          <a:ln>
                            <a:noFill/>
                          </a:ln>
                          <a:solidFill>
                            <a:schemeClr val="tx1"/>
                          </a:solidFill>
                          <a:effectLst/>
                          <a:latin typeface="宋体" pitchFamily="2" charset="-122"/>
                          <a:ea typeface="宋体" pitchFamily="2" charset="-122"/>
                        </a:rPr>
                        <a:t>15 mm</a:t>
                      </a:r>
                      <a:endParaRPr kumimoji="0" lang="en-US" altLang="zh-CN" sz="1600" b="1" i="0" u="none" strike="noStrike" cap="none" normalizeH="0" baseline="0" smtClean="0">
                        <a:ln>
                          <a:noFill/>
                        </a:ln>
                        <a:solidFill>
                          <a:schemeClr val="tx1"/>
                        </a:solidFill>
                        <a:effectLst/>
                        <a:latin typeface="Arial" charset="0"/>
                        <a:ea typeface="宋体"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54" name="矩形 6"/>
          <p:cNvSpPr>
            <a:spLocks noChangeArrowheads="1"/>
          </p:cNvSpPr>
          <p:nvPr/>
        </p:nvSpPr>
        <p:spPr bwMode="auto">
          <a:xfrm>
            <a:off x="642938" y="1500188"/>
            <a:ext cx="6072187" cy="401637"/>
          </a:xfrm>
          <a:prstGeom prst="rect">
            <a:avLst/>
          </a:prstGeom>
          <a:noFill/>
          <a:ln w="9525">
            <a:noFill/>
            <a:miter lim="800000"/>
            <a:headEnd/>
            <a:tailEnd/>
          </a:ln>
        </p:spPr>
        <p:txBody>
          <a:bodyPr>
            <a:spAutoFit/>
          </a:bodyPr>
          <a:lstStyle/>
          <a:p>
            <a:pPr algn="ctr"/>
            <a:r>
              <a:rPr kumimoji="1" lang="zh-CN" altLang="en-US" sz="2000" b="1">
                <a:solidFill>
                  <a:srgbClr val="0070C0"/>
                </a:solidFill>
                <a:latin typeface="Times New Roman" pitchFamily="18" charset="0"/>
              </a:rPr>
              <a:t>（</a:t>
            </a:r>
            <a:r>
              <a:rPr kumimoji="1" lang="en-US" altLang="zh-CN" sz="2000" b="1">
                <a:solidFill>
                  <a:srgbClr val="0070C0"/>
                </a:solidFill>
                <a:latin typeface="Times New Roman" pitchFamily="18" charset="0"/>
              </a:rPr>
              <a:t>1</a:t>
            </a:r>
            <a:r>
              <a:rPr kumimoji="1" lang="zh-CN" altLang="en-US" sz="2000" b="1">
                <a:solidFill>
                  <a:srgbClr val="0070C0"/>
                </a:solidFill>
                <a:latin typeface="Times New Roman" pitchFamily="18" charset="0"/>
              </a:rPr>
              <a:t>）</a:t>
            </a:r>
            <a:r>
              <a:rPr lang="zh-CN" altLang="en-US" sz="2000" b="1">
                <a:solidFill>
                  <a:srgbClr val="0070C0"/>
                </a:solidFill>
              </a:rPr>
              <a:t>接闪线（带）、接闪杆和引下线</a:t>
            </a:r>
            <a:r>
              <a:rPr kumimoji="1" lang="zh-CN" altLang="en-US" sz="2000" b="1">
                <a:solidFill>
                  <a:srgbClr val="0070C0"/>
                </a:solidFill>
                <a:latin typeface="Times New Roman" pitchFamily="18" charset="0"/>
              </a:rPr>
              <a:t>材料的规定</a:t>
            </a:r>
          </a:p>
        </p:txBody>
      </p:sp>
    </p:spTree>
  </p:cSld>
  <p:clrMapOvr>
    <a:masterClrMapping/>
  </p:clrMapOvr>
  <p:transition>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61" name="Group 41"/>
          <p:cNvGraphicFramePr>
            <a:graphicFrameLocks noGrp="1"/>
          </p:cNvGraphicFramePr>
          <p:nvPr/>
        </p:nvGraphicFramePr>
        <p:xfrm>
          <a:off x="642938" y="2000250"/>
          <a:ext cx="7858125" cy="4530727"/>
        </p:xfrm>
        <a:graphic>
          <a:graphicData uri="http://schemas.openxmlformats.org/drawingml/2006/table">
            <a:tbl>
              <a:tblPr/>
              <a:tblGrid>
                <a:gridCol w="1122362"/>
                <a:gridCol w="1782763"/>
                <a:gridCol w="2244725"/>
                <a:gridCol w="2708275"/>
              </a:tblGrid>
              <a:tr h="679450">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charset="0"/>
                          <a:ea typeface="宋体" pitchFamily="2" charset="-122"/>
                        </a:rPr>
                        <a:t>接闪线（带）、接闪杆和引下线的材料、结构和最小截面</a:t>
                      </a:r>
                      <a:r>
                        <a:rPr kumimoji="0" lang="zh-CN" altLang="en-US" sz="1800" b="0" i="0" u="none" strike="noStrike" cap="none" normalizeH="0" baseline="0" smtClean="0">
                          <a:ln>
                            <a:noFill/>
                          </a:ln>
                          <a:solidFill>
                            <a:schemeClr val="tx1"/>
                          </a:solidFill>
                          <a:effectLst/>
                          <a:latin typeface="Arial" charset="0"/>
                          <a:ea typeface="宋体" pitchFamily="2" charset="-122"/>
                        </a:rPr>
                        <a:t> </a:t>
                      </a:r>
                      <a:endParaRPr kumimoji="0" lang="zh-CN" altLang="en-US" sz="1800" b="1" i="0" u="none" strike="noStrike" cap="none" normalizeH="0" baseline="0" smtClean="0">
                        <a:ln>
                          <a:noFill/>
                        </a:ln>
                        <a:solidFill>
                          <a:schemeClr val="tx1"/>
                        </a:solidFill>
                        <a:effectLst/>
                        <a:latin typeface="Arial" charset="0"/>
                        <a:ea typeface="宋体"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材料</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结构</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最小截面（</a:t>
                      </a:r>
                      <a:r>
                        <a:rPr kumimoji="0" lang="en-US" altLang="zh-CN" sz="1600" b="1" i="0" u="none" strike="noStrike" cap="none" normalizeH="0" baseline="0" smtClean="0">
                          <a:ln>
                            <a:noFill/>
                          </a:ln>
                          <a:solidFill>
                            <a:schemeClr val="tx1"/>
                          </a:solidFill>
                          <a:effectLst/>
                          <a:latin typeface="Arial" charset="0"/>
                          <a:ea typeface="宋体" pitchFamily="2" charset="-122"/>
                        </a:rPr>
                        <a:t>mm</a:t>
                      </a:r>
                      <a:r>
                        <a:rPr kumimoji="0" lang="en-US" altLang="zh-CN" sz="1600" b="1" i="0" u="none" strike="noStrike" cap="none" normalizeH="0" baseline="30000" smtClean="0">
                          <a:ln>
                            <a:noFill/>
                          </a:ln>
                          <a:solidFill>
                            <a:schemeClr val="tx1"/>
                          </a:solidFill>
                          <a:effectLst/>
                          <a:latin typeface="Arial" charset="0"/>
                          <a:ea typeface="宋体" pitchFamily="2" charset="-122"/>
                        </a:rPr>
                        <a:t>2</a:t>
                      </a:r>
                      <a:r>
                        <a:rPr kumimoji="0" lang="zh-CN" altLang="en-US" sz="1600" b="1" i="0" u="none" strike="noStrike" cap="none" normalizeH="0" baseline="0" smtClean="0">
                          <a:ln>
                            <a:noFill/>
                          </a:ln>
                          <a:solidFill>
                            <a:schemeClr val="tx1"/>
                          </a:solidFill>
                          <a:effectLst/>
                          <a:latin typeface="Arial" charset="0"/>
                          <a:ea typeface="宋体" pitchFamily="2" charset="-122"/>
                        </a:rPr>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注</a:t>
                      </a:r>
                      <a:endParaRPr kumimoji="0" lang="en-US" altLang="zh-CN" sz="1600" b="1" i="0" u="none" strike="noStrike" cap="none" normalizeH="0" baseline="0" smtClean="0">
                        <a:ln>
                          <a:noFill/>
                        </a:ln>
                        <a:solidFill>
                          <a:schemeClr val="tx1"/>
                        </a:solidFill>
                        <a:effectLst/>
                        <a:latin typeface="Arial" charset="0"/>
                        <a:ea typeface="宋体"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57785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rPr>
                        <a:t>不锈钢</a:t>
                      </a:r>
                      <a:endParaRPr kumimoji="0" lang="zh-CN" altLang="en-US" sz="1600" b="1" i="0" u="none" strike="noStrike" cap="none" normalizeH="0" baseline="0" smtClean="0">
                        <a:ln>
                          <a:noFill/>
                        </a:ln>
                        <a:solidFill>
                          <a:schemeClr val="tx1"/>
                        </a:solidFill>
                        <a:effectLst/>
                        <a:latin typeface="Arial" charset="0"/>
                        <a:ea typeface="宋体"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宋体" pitchFamily="2" charset="-122"/>
                          <a:ea typeface="宋体" pitchFamily="2" charset="-122"/>
                        </a:rPr>
                        <a:t> </a:t>
                      </a:r>
                      <a:r>
                        <a:rPr kumimoji="0" lang="zh-CN" altLang="en-US" sz="1600" b="1" i="0" u="none" strike="noStrike" cap="none" normalizeH="0" baseline="0" smtClean="0">
                          <a:ln>
                            <a:noFill/>
                          </a:ln>
                          <a:solidFill>
                            <a:schemeClr val="tx1"/>
                          </a:solidFill>
                          <a:effectLst/>
                          <a:latin typeface="宋体" pitchFamily="2" charset="-122"/>
                          <a:ea typeface="宋体" pitchFamily="2" charset="-122"/>
                        </a:rPr>
                        <a:t>单根扁钢</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50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itchFamily="2" charset="-122"/>
                          <a:ea typeface="宋体" pitchFamily="2" charset="-122"/>
                        </a:rPr>
                        <a:t>厚度</a:t>
                      </a:r>
                      <a:r>
                        <a:rPr kumimoji="0" lang="en-US" altLang="zh-CN" sz="1600" b="1" i="0" u="none" strike="noStrike" cap="none" normalizeH="0" baseline="0" smtClean="0">
                          <a:ln>
                            <a:noFill/>
                          </a:ln>
                          <a:solidFill>
                            <a:schemeClr val="tx1"/>
                          </a:solidFill>
                          <a:effectLst/>
                          <a:latin typeface="宋体" pitchFamily="2" charset="-122"/>
                          <a:ea typeface="宋体" pitchFamily="2" charset="-122"/>
                        </a:rPr>
                        <a:t>2 mm</a:t>
                      </a:r>
                      <a:endParaRPr kumimoji="0" lang="en-US" altLang="zh-CN" sz="1600" b="1" i="0" u="none" strike="noStrike" cap="none" normalizeH="0" baseline="0" smtClean="0">
                        <a:ln>
                          <a:noFill/>
                        </a:ln>
                        <a:solidFill>
                          <a:schemeClr val="tx1"/>
                        </a:solidFill>
                        <a:effectLst/>
                        <a:latin typeface="Arial" charset="0"/>
                        <a:ea typeface="宋体"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649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宋体" pitchFamily="2" charset="-122"/>
                          <a:ea typeface="宋体" pitchFamily="2" charset="-122"/>
                        </a:rPr>
                        <a:t> </a:t>
                      </a:r>
                      <a:r>
                        <a:rPr kumimoji="0" lang="zh-CN" altLang="en-US" sz="1600" b="1" i="0" u="none" strike="noStrike" cap="none" normalizeH="0" baseline="0" smtClean="0">
                          <a:ln>
                            <a:noFill/>
                          </a:ln>
                          <a:solidFill>
                            <a:schemeClr val="tx1"/>
                          </a:solidFill>
                          <a:effectLst/>
                          <a:latin typeface="宋体" pitchFamily="2" charset="-122"/>
                          <a:ea typeface="宋体" pitchFamily="2" charset="-122"/>
                        </a:rPr>
                        <a:t>单根圆钢</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50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itchFamily="2" charset="-122"/>
                          <a:ea typeface="宋体" pitchFamily="2" charset="-122"/>
                        </a:rPr>
                        <a:t>厚度</a:t>
                      </a:r>
                      <a:r>
                        <a:rPr kumimoji="0" lang="en-US" altLang="zh-CN" sz="1600" b="1" i="0" u="none" strike="noStrike" cap="none" normalizeH="0" baseline="0" smtClean="0">
                          <a:ln>
                            <a:noFill/>
                          </a:ln>
                          <a:solidFill>
                            <a:schemeClr val="tx1"/>
                          </a:solidFill>
                          <a:effectLst/>
                          <a:latin typeface="宋体" pitchFamily="2" charset="-122"/>
                          <a:ea typeface="宋体" pitchFamily="2" charset="-122"/>
                        </a:rPr>
                        <a:t>8 mm</a:t>
                      </a:r>
                      <a:endParaRPr kumimoji="0" lang="en-US" altLang="zh-CN" sz="1600" b="1" i="0" u="none" strike="noStrike" cap="none" normalizeH="0" baseline="0" smtClean="0">
                        <a:ln>
                          <a:noFill/>
                        </a:ln>
                        <a:solidFill>
                          <a:schemeClr val="tx1"/>
                        </a:solidFill>
                        <a:effectLst/>
                        <a:latin typeface="Arial" charset="0"/>
                        <a:ea typeface="宋体"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609600">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宋体" pitchFamily="2" charset="-122"/>
                          <a:ea typeface="宋体" pitchFamily="2" charset="-122"/>
                        </a:rPr>
                        <a:t> </a:t>
                      </a:r>
                      <a:r>
                        <a:rPr kumimoji="0" lang="zh-CN" altLang="en-US" sz="1600" b="1" i="0" u="none" strike="noStrike" cap="none" normalizeH="0" baseline="0" smtClean="0">
                          <a:ln>
                            <a:noFill/>
                          </a:ln>
                          <a:solidFill>
                            <a:schemeClr val="tx1"/>
                          </a:solidFill>
                          <a:effectLst/>
                          <a:latin typeface="宋体" pitchFamily="2" charset="-122"/>
                          <a:ea typeface="宋体" pitchFamily="2" charset="-122"/>
                        </a:rPr>
                        <a:t>绞线</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70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cs typeface="Times New Roman" pitchFamily="18" charset="0"/>
                        </a:rPr>
                        <a:t> </a:t>
                      </a:r>
                      <a:r>
                        <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rPr>
                        <a:t>每股线直径</a:t>
                      </a:r>
                      <a:r>
                        <a:rPr kumimoji="0" lang="en-US" altLang="zh-CN" sz="1600" b="1" i="0" u="none" strike="noStrike" cap="none" normalizeH="0" baseline="0" smtClean="0">
                          <a:ln>
                            <a:noFill/>
                          </a:ln>
                          <a:solidFill>
                            <a:schemeClr val="tx1"/>
                          </a:solidFill>
                          <a:effectLst/>
                          <a:latin typeface="Arial" charset="0"/>
                          <a:ea typeface="宋体" pitchFamily="2" charset="-122"/>
                          <a:cs typeface="Times New Roman" pitchFamily="18" charset="0"/>
                        </a:rPr>
                        <a:t>1.7 mm</a:t>
                      </a:r>
                      <a:r>
                        <a:rPr kumimoji="0" lang="en-US" altLang="zh-CN" sz="1600" b="1" i="0" u="none" strike="noStrike" cap="none" normalizeH="0" baseline="0" smtClean="0">
                          <a:ln>
                            <a:noFill/>
                          </a:ln>
                          <a:solidFill>
                            <a:schemeClr val="tx1"/>
                          </a:solidFill>
                          <a:effectLst/>
                          <a:latin typeface="Arial" charset="0"/>
                          <a:ea typeface="宋体" pitchFamily="2" charset="-122"/>
                        </a:rPr>
                        <a:t> </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57943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宋体" pitchFamily="2" charset="-122"/>
                          <a:ea typeface="宋体" pitchFamily="2" charset="-122"/>
                        </a:rPr>
                        <a:t> </a:t>
                      </a:r>
                      <a:r>
                        <a:rPr kumimoji="0" lang="zh-CN" altLang="en-US" sz="1600" b="1" i="0" u="none" strike="noStrike" cap="none" normalizeH="0" baseline="0" smtClean="0">
                          <a:ln>
                            <a:noFill/>
                          </a:ln>
                          <a:solidFill>
                            <a:schemeClr val="tx1"/>
                          </a:solidFill>
                          <a:effectLst/>
                          <a:latin typeface="宋体" pitchFamily="2" charset="-122"/>
                          <a:ea typeface="宋体" pitchFamily="2" charset="-122"/>
                        </a:rPr>
                        <a:t>单根圆钢</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200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itchFamily="2" charset="-122"/>
                          <a:ea typeface="宋体" pitchFamily="2" charset="-122"/>
                        </a:rPr>
                        <a:t>直径</a:t>
                      </a:r>
                      <a:r>
                        <a:rPr kumimoji="0" lang="en-US" altLang="zh-CN" sz="1600" b="1" i="0" u="none" strike="noStrike" cap="none" normalizeH="0" baseline="0" smtClean="0">
                          <a:ln>
                            <a:noFill/>
                          </a:ln>
                          <a:solidFill>
                            <a:schemeClr val="tx1"/>
                          </a:solidFill>
                          <a:effectLst/>
                          <a:latin typeface="宋体" pitchFamily="2" charset="-122"/>
                          <a:ea typeface="宋体" pitchFamily="2" charset="-122"/>
                        </a:rPr>
                        <a:t>15 mm</a:t>
                      </a:r>
                      <a:endParaRPr kumimoji="0" lang="en-US" altLang="zh-CN" sz="1600" b="1" i="0" u="none" strike="noStrike" cap="none" normalizeH="0" baseline="0" smtClean="0">
                        <a:ln>
                          <a:noFill/>
                        </a:ln>
                        <a:solidFill>
                          <a:schemeClr val="tx1"/>
                        </a:solidFill>
                        <a:effectLst/>
                        <a:latin typeface="Arial" charset="0"/>
                        <a:ea typeface="宋体"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钢</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rPr>
                        <a:t>表面镀铜的单根圆钢</a:t>
                      </a:r>
                      <a:r>
                        <a:rPr kumimoji="0" lang="zh-CN" altLang="en-US" sz="1600" b="1" i="0" u="none" strike="noStrike" cap="none" normalizeH="0" baseline="0" smtClean="0">
                          <a:ln>
                            <a:noFill/>
                          </a:ln>
                          <a:solidFill>
                            <a:schemeClr val="tx1"/>
                          </a:solidFill>
                          <a:effectLst/>
                          <a:latin typeface="Arial" charset="0"/>
                          <a:ea typeface="宋体" pitchFamily="2" charset="-122"/>
                        </a:rPr>
                        <a:t> </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50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rPr>
                        <a:t>径向镀铜厚度至少</a:t>
                      </a:r>
                      <a:r>
                        <a:rPr kumimoji="0" lang="en-US" altLang="zh-CN" sz="1600" b="1" i="0" u="none" strike="noStrike" cap="none" normalizeH="0" baseline="0" smtClean="0">
                          <a:ln>
                            <a:noFill/>
                          </a:ln>
                          <a:solidFill>
                            <a:schemeClr val="tx1"/>
                          </a:solidFill>
                          <a:effectLst/>
                          <a:latin typeface="Arial" charset="0"/>
                          <a:ea typeface="宋体" pitchFamily="2" charset="-122"/>
                          <a:cs typeface="Times New Roman" pitchFamily="18" charset="0"/>
                        </a:rPr>
                        <a:t>250μm</a:t>
                      </a:r>
                      <a:r>
                        <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rPr>
                        <a:t>，铜纯度</a:t>
                      </a:r>
                      <a:r>
                        <a:rPr kumimoji="0" lang="en-US" altLang="zh-CN" sz="1600" b="1" i="0" u="none" strike="noStrike" cap="none" normalizeH="0" baseline="0" smtClean="0">
                          <a:ln>
                            <a:noFill/>
                          </a:ln>
                          <a:solidFill>
                            <a:schemeClr val="tx1"/>
                          </a:solidFill>
                          <a:effectLst/>
                          <a:latin typeface="Arial" charset="0"/>
                          <a:ea typeface="宋体" pitchFamily="2" charset="-122"/>
                          <a:cs typeface="Times New Roman" pitchFamily="18" charset="0"/>
                        </a:rPr>
                        <a:t>99.9%</a:t>
                      </a:r>
                      <a:r>
                        <a:rPr kumimoji="0" lang="en-US" altLang="zh-CN" sz="1600" b="1" i="0" u="none" strike="noStrike" cap="none" normalizeH="0" baseline="0" smtClean="0">
                          <a:ln>
                            <a:noFill/>
                          </a:ln>
                          <a:solidFill>
                            <a:schemeClr val="tx1"/>
                          </a:solidFill>
                          <a:effectLst/>
                          <a:latin typeface="Arial" charset="0"/>
                          <a:ea typeface="宋体" pitchFamily="2" charset="-122"/>
                        </a:rPr>
                        <a:t>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2"/>
          <p:cNvSpPr txBox="1">
            <a:spLocks noChangeArrowheads="1"/>
          </p:cNvSpPr>
          <p:nvPr/>
        </p:nvSpPr>
        <p:spPr bwMode="auto">
          <a:xfrm>
            <a:off x="714375" y="917575"/>
            <a:ext cx="7772400" cy="654050"/>
          </a:xfrm>
          <a:prstGeom prst="rect">
            <a:avLst/>
          </a:prstGeom>
          <a:noFill/>
          <a:ln w="9525">
            <a:noFill/>
            <a:miter lim="800000"/>
            <a:headEnd/>
            <a:tailEnd/>
          </a:ln>
          <a:effectLst/>
        </p:spPr>
        <p:txBody>
          <a:bodyPr anchor="ctr"/>
          <a:lstStyle/>
          <a:p>
            <a:pPr algn="ctr">
              <a:defRPr/>
            </a:pPr>
            <a:r>
              <a:rPr lang="zh-CN" altLang="en-US" sz="2400" kern="0" dirty="0">
                <a:solidFill>
                  <a:srgbClr val="FF0000"/>
                </a:solidFill>
                <a:latin typeface="黑体" pitchFamily="49" charset="-122"/>
                <a:ea typeface="黑体" pitchFamily="49" charset="-122"/>
                <a:cs typeface="+mj-cs"/>
              </a:rPr>
              <a:t>五、防雷装置施工质量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81959" name="矩形 5"/>
          <p:cNvSpPr>
            <a:spLocks noChangeArrowheads="1"/>
          </p:cNvSpPr>
          <p:nvPr/>
        </p:nvSpPr>
        <p:spPr bwMode="auto">
          <a:xfrm>
            <a:off x="642938" y="1500188"/>
            <a:ext cx="6072187" cy="401637"/>
          </a:xfrm>
          <a:prstGeom prst="rect">
            <a:avLst/>
          </a:prstGeom>
          <a:noFill/>
          <a:ln w="9525">
            <a:noFill/>
            <a:miter lim="800000"/>
            <a:headEnd/>
            <a:tailEnd/>
          </a:ln>
        </p:spPr>
        <p:txBody>
          <a:bodyPr>
            <a:spAutoFit/>
          </a:bodyPr>
          <a:lstStyle/>
          <a:p>
            <a:pPr algn="ctr"/>
            <a:r>
              <a:rPr kumimoji="1" lang="zh-CN" altLang="en-US" sz="2000" b="1">
                <a:solidFill>
                  <a:srgbClr val="0070C0"/>
                </a:solidFill>
                <a:latin typeface="Times New Roman" pitchFamily="18" charset="0"/>
              </a:rPr>
              <a:t>（</a:t>
            </a:r>
            <a:r>
              <a:rPr kumimoji="1" lang="en-US" altLang="zh-CN" sz="2000" b="1">
                <a:solidFill>
                  <a:srgbClr val="0070C0"/>
                </a:solidFill>
                <a:latin typeface="Times New Roman" pitchFamily="18" charset="0"/>
              </a:rPr>
              <a:t>1</a:t>
            </a:r>
            <a:r>
              <a:rPr kumimoji="1" lang="zh-CN" altLang="en-US" sz="2000" b="1">
                <a:solidFill>
                  <a:srgbClr val="0070C0"/>
                </a:solidFill>
                <a:latin typeface="Times New Roman" pitchFamily="18" charset="0"/>
              </a:rPr>
              <a:t>）</a:t>
            </a:r>
            <a:r>
              <a:rPr lang="zh-CN" altLang="en-US" sz="2000" b="1">
                <a:solidFill>
                  <a:srgbClr val="0070C0"/>
                </a:solidFill>
              </a:rPr>
              <a:t>接闪线（带）、接闪杆和引下线</a:t>
            </a:r>
            <a:r>
              <a:rPr kumimoji="1" lang="zh-CN" altLang="en-US" sz="2000" b="1">
                <a:solidFill>
                  <a:srgbClr val="0070C0"/>
                </a:solidFill>
                <a:latin typeface="Times New Roman" pitchFamily="18" charset="0"/>
              </a:rPr>
              <a:t>材料的规定</a:t>
            </a:r>
          </a:p>
        </p:txBody>
      </p:sp>
    </p:spTree>
  </p:cSld>
  <p:clrMapOvr>
    <a:masterClrMapping/>
  </p:clrMapOvr>
  <p:transition>
    <p:randomBar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4375"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82947" name="矩形 4"/>
          <p:cNvSpPr>
            <a:spLocks noChangeArrowheads="1"/>
          </p:cNvSpPr>
          <p:nvPr/>
        </p:nvSpPr>
        <p:spPr bwMode="auto">
          <a:xfrm>
            <a:off x="928688" y="2112963"/>
            <a:ext cx="7286625" cy="2032000"/>
          </a:xfrm>
          <a:prstGeom prst="rect">
            <a:avLst/>
          </a:prstGeom>
          <a:noFill/>
          <a:ln w="9525">
            <a:noFill/>
            <a:miter lim="800000"/>
            <a:headEnd/>
            <a:tailEnd/>
          </a:ln>
        </p:spPr>
        <p:txBody>
          <a:bodyPr>
            <a:spAutoFit/>
          </a:bodyPr>
          <a:lstStyle/>
          <a:p>
            <a:r>
              <a:rPr lang="en-US" altLang="zh-CN" b="1"/>
              <a:t> </a:t>
            </a:r>
            <a:r>
              <a:rPr lang="zh-CN" altLang="en-US" b="1"/>
              <a:t>利用金属屋面做第二类、第三类防雷建筑物的接闪器时，接闪的金属屋面的材料和规格为：</a:t>
            </a:r>
          </a:p>
          <a:p>
            <a:r>
              <a:rPr lang="zh-CN" altLang="en-US" b="1"/>
              <a:t>    </a:t>
            </a:r>
            <a:r>
              <a:rPr lang="en-US" altLang="zh-CN" b="1">
                <a:solidFill>
                  <a:srgbClr val="C00000"/>
                </a:solidFill>
              </a:rPr>
              <a:t>1.  </a:t>
            </a:r>
            <a:r>
              <a:rPr lang="zh-CN" altLang="en-US" b="1">
                <a:solidFill>
                  <a:srgbClr val="C00000"/>
                </a:solidFill>
              </a:rPr>
              <a:t>金属板下无易燃物品时：</a:t>
            </a:r>
          </a:p>
          <a:p>
            <a:r>
              <a:rPr lang="zh-CN" altLang="en-US" b="1"/>
              <a:t>     </a:t>
            </a:r>
            <a:r>
              <a:rPr lang="en-US" altLang="zh-CN" b="1"/>
              <a:t>—</a:t>
            </a:r>
            <a:r>
              <a:rPr lang="zh-CN" altLang="en-US" b="1"/>
              <a:t>铅板厚度≥</a:t>
            </a:r>
            <a:r>
              <a:rPr lang="en-US" altLang="zh-CN" b="1"/>
              <a:t>2mm</a:t>
            </a:r>
            <a:r>
              <a:rPr lang="zh-CN" altLang="en-US" b="1"/>
              <a:t>；    </a:t>
            </a:r>
          </a:p>
          <a:p>
            <a:r>
              <a:rPr lang="zh-CN" altLang="en-US" b="1"/>
              <a:t>     </a:t>
            </a:r>
            <a:r>
              <a:rPr lang="en-US" altLang="zh-CN" b="1"/>
              <a:t>—</a:t>
            </a:r>
            <a:r>
              <a:rPr lang="zh-CN" altLang="en-US" b="1"/>
              <a:t>钢、钛、铜板厚度≥</a:t>
            </a:r>
            <a:r>
              <a:rPr lang="en-US" altLang="zh-CN" b="1"/>
              <a:t>0.5mm </a:t>
            </a:r>
          </a:p>
          <a:p>
            <a:r>
              <a:rPr lang="en-US" altLang="zh-CN" b="1"/>
              <a:t>     —</a:t>
            </a:r>
            <a:r>
              <a:rPr lang="zh-CN" altLang="en-US" b="1"/>
              <a:t>铝板厚度≥</a:t>
            </a:r>
            <a:r>
              <a:rPr lang="en-US" altLang="zh-CN" b="1"/>
              <a:t>0.65mm</a:t>
            </a:r>
            <a:r>
              <a:rPr lang="zh-CN" altLang="en-US" b="1"/>
              <a:t>；     </a:t>
            </a:r>
          </a:p>
          <a:p>
            <a:r>
              <a:rPr lang="zh-CN" altLang="en-US" b="1"/>
              <a:t>     </a:t>
            </a:r>
            <a:r>
              <a:rPr lang="en-US" altLang="zh-CN" b="1"/>
              <a:t>—</a:t>
            </a:r>
            <a:r>
              <a:rPr lang="zh-CN" altLang="en-US" b="1"/>
              <a:t>锌板≥</a:t>
            </a:r>
            <a:r>
              <a:rPr lang="en-US" altLang="zh-CN" b="1"/>
              <a:t>0.7mm</a:t>
            </a:r>
            <a:r>
              <a:rPr lang="zh-CN" altLang="en-US" b="1"/>
              <a:t>。</a:t>
            </a:r>
          </a:p>
        </p:txBody>
      </p:sp>
      <p:sp>
        <p:nvSpPr>
          <p:cNvPr id="82948" name="矩形 5"/>
          <p:cNvSpPr>
            <a:spLocks noChangeArrowheads="1"/>
          </p:cNvSpPr>
          <p:nvPr/>
        </p:nvSpPr>
        <p:spPr bwMode="auto">
          <a:xfrm>
            <a:off x="1143000" y="4121150"/>
            <a:ext cx="7286625" cy="2289175"/>
          </a:xfrm>
          <a:prstGeom prst="rect">
            <a:avLst/>
          </a:prstGeom>
          <a:noFill/>
          <a:ln w="9525">
            <a:noFill/>
            <a:miter lim="800000"/>
            <a:headEnd/>
            <a:tailEnd/>
          </a:ln>
        </p:spPr>
        <p:txBody>
          <a:bodyPr>
            <a:spAutoFit/>
          </a:bodyPr>
          <a:lstStyle/>
          <a:p>
            <a:r>
              <a:rPr lang="en-US" altLang="zh-CN" b="1">
                <a:solidFill>
                  <a:srgbClr val="C00000"/>
                </a:solidFill>
              </a:rPr>
              <a:t>2.  </a:t>
            </a:r>
            <a:r>
              <a:rPr lang="zh-CN" altLang="en-US" b="1">
                <a:solidFill>
                  <a:srgbClr val="C00000"/>
                </a:solidFill>
              </a:rPr>
              <a:t>金属板下有易燃物品时：</a:t>
            </a:r>
          </a:p>
          <a:p>
            <a:r>
              <a:rPr lang="zh-CN" altLang="en-US" b="1"/>
              <a:t>         </a:t>
            </a:r>
            <a:r>
              <a:rPr lang="en-US" altLang="zh-CN" b="1"/>
              <a:t>—</a:t>
            </a:r>
            <a:r>
              <a:rPr lang="zh-CN" altLang="en-US" b="1"/>
              <a:t>钢、钛板厚度≥</a:t>
            </a:r>
            <a:r>
              <a:rPr lang="en-US" altLang="zh-CN" b="1"/>
              <a:t>4mm</a:t>
            </a:r>
          </a:p>
          <a:p>
            <a:r>
              <a:rPr lang="en-US" altLang="zh-CN" b="1"/>
              <a:t>        —</a:t>
            </a:r>
            <a:r>
              <a:rPr lang="zh-CN" altLang="en-US" b="1"/>
              <a:t>铜板厚度≥</a:t>
            </a:r>
            <a:r>
              <a:rPr lang="en-US" altLang="zh-CN" b="1"/>
              <a:t>5mm</a:t>
            </a:r>
            <a:r>
              <a:rPr lang="zh-CN" altLang="en-US" b="1"/>
              <a:t>；</a:t>
            </a:r>
          </a:p>
          <a:p>
            <a:r>
              <a:rPr lang="zh-CN" altLang="en-US" b="1"/>
              <a:t>        </a:t>
            </a:r>
            <a:r>
              <a:rPr lang="en-US" altLang="zh-CN" b="1"/>
              <a:t>—</a:t>
            </a:r>
            <a:r>
              <a:rPr lang="zh-CN" altLang="en-US" b="1"/>
              <a:t>铝板厚度≥</a:t>
            </a:r>
            <a:r>
              <a:rPr lang="en-US" altLang="zh-CN" b="1"/>
              <a:t>7mm</a:t>
            </a:r>
            <a:r>
              <a:rPr lang="zh-CN" altLang="en-US" b="1"/>
              <a:t>；</a:t>
            </a:r>
          </a:p>
          <a:p>
            <a:r>
              <a:rPr lang="en-US" altLang="zh-CN" b="1">
                <a:solidFill>
                  <a:srgbClr val="C00000"/>
                </a:solidFill>
              </a:rPr>
              <a:t>3. </a:t>
            </a:r>
            <a:r>
              <a:rPr lang="zh-CN" altLang="en-US" b="1">
                <a:solidFill>
                  <a:srgbClr val="C00000"/>
                </a:solidFill>
              </a:rPr>
              <a:t>使用单层彩钢板为屋面接闪器时</a:t>
            </a:r>
            <a:r>
              <a:rPr lang="zh-CN" altLang="en-US" b="1"/>
              <a:t>，</a:t>
            </a:r>
            <a:r>
              <a:rPr lang="zh-CN" altLang="en-US" b="1" u="sng"/>
              <a:t>其厚度分别满足本条中</a:t>
            </a:r>
            <a:r>
              <a:rPr lang="en-US" altLang="zh-CN" b="1" u="sng"/>
              <a:t>1</a:t>
            </a:r>
            <a:r>
              <a:rPr lang="zh-CN" altLang="en-US" b="1" u="sng"/>
              <a:t>和</a:t>
            </a:r>
            <a:r>
              <a:rPr lang="en-US" altLang="zh-CN" b="1" u="sng"/>
              <a:t>2</a:t>
            </a:r>
            <a:r>
              <a:rPr lang="zh-CN" altLang="en-US" b="1" u="sng"/>
              <a:t>的要求</a:t>
            </a:r>
            <a:r>
              <a:rPr lang="zh-CN" altLang="en-US" b="1"/>
              <a:t>；</a:t>
            </a:r>
            <a:r>
              <a:rPr lang="zh-CN" altLang="en-US" b="1">
                <a:solidFill>
                  <a:srgbClr val="FF3300"/>
                </a:solidFill>
              </a:rPr>
              <a:t>使用双层夹保温材料的彩钢板时</a:t>
            </a:r>
            <a:r>
              <a:rPr lang="zh-CN" altLang="en-US" b="1"/>
              <a:t>，</a:t>
            </a:r>
            <a:r>
              <a:rPr lang="zh-CN" altLang="en-US" b="1" u="sng"/>
              <a:t>如保温材料为非阻燃材料和（或）彩钢板下无阻隔材料（如石膏板、水泥等），不宜在有易燃物品的场所使用。</a:t>
            </a:r>
          </a:p>
        </p:txBody>
      </p:sp>
      <p:sp>
        <p:nvSpPr>
          <p:cNvPr id="82949" name="矩形 6"/>
          <p:cNvSpPr>
            <a:spLocks noChangeArrowheads="1"/>
          </p:cNvSpPr>
          <p:nvPr/>
        </p:nvSpPr>
        <p:spPr bwMode="auto">
          <a:xfrm>
            <a:off x="714375" y="1571625"/>
            <a:ext cx="3683000"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2</a:t>
            </a:r>
            <a:r>
              <a:rPr lang="zh-CN" altLang="en-US" sz="2000" b="1">
                <a:solidFill>
                  <a:srgbClr val="0070C0"/>
                </a:solidFill>
              </a:rPr>
              <a:t>）关于金属屋面的基本规定</a:t>
            </a:r>
          </a:p>
        </p:txBody>
      </p:sp>
    </p:spTree>
  </p:cSld>
  <p:clrMapOvr>
    <a:masterClrMapping/>
  </p:clrMapOvr>
  <p:transition>
    <p:randomBar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4375"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83971" name="矩形 4"/>
          <p:cNvSpPr>
            <a:spLocks noChangeArrowheads="1"/>
          </p:cNvSpPr>
          <p:nvPr/>
        </p:nvSpPr>
        <p:spPr bwMode="auto">
          <a:xfrm>
            <a:off x="642938" y="1571625"/>
            <a:ext cx="3152775"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3</a:t>
            </a:r>
            <a:r>
              <a:rPr lang="zh-CN" altLang="en-US" sz="2000" b="1">
                <a:solidFill>
                  <a:srgbClr val="0070C0"/>
                </a:solidFill>
              </a:rPr>
              <a:t>）接地装置材料的规定</a:t>
            </a:r>
          </a:p>
        </p:txBody>
      </p:sp>
      <p:graphicFrame>
        <p:nvGraphicFramePr>
          <p:cNvPr id="6" name="Group 69"/>
          <p:cNvGraphicFramePr>
            <a:graphicFrameLocks noGrp="1"/>
          </p:cNvGraphicFramePr>
          <p:nvPr/>
        </p:nvGraphicFramePr>
        <p:xfrm>
          <a:off x="714375" y="2071688"/>
          <a:ext cx="7715303" cy="4548199"/>
        </p:xfrm>
        <a:graphic>
          <a:graphicData uri="http://schemas.openxmlformats.org/drawingml/2006/table">
            <a:tbl>
              <a:tblPr/>
              <a:tblGrid>
                <a:gridCol w="706405"/>
                <a:gridCol w="1100216"/>
                <a:gridCol w="1041988"/>
                <a:gridCol w="1320872"/>
                <a:gridCol w="1181430"/>
                <a:gridCol w="2364392"/>
              </a:tblGrid>
              <a:tr h="404867">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charset="0"/>
                          <a:ea typeface="宋体" pitchFamily="2" charset="-122"/>
                        </a:rPr>
                        <a:t>接地体的材料、结构和最小尺寸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3960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材料</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结构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最小尺寸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6093">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垂直接地体</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直径</a:t>
                      </a:r>
                      <a:r>
                        <a:rPr kumimoji="0" lang="en-US" altLang="zh-CN" sz="1400" b="1" i="0" u="none" strike="noStrike" cap="none" normalizeH="0" baseline="0" dirty="0" smtClean="0">
                          <a:ln>
                            <a:noFill/>
                          </a:ln>
                          <a:solidFill>
                            <a:schemeClr val="tx1"/>
                          </a:solidFill>
                          <a:effectLst/>
                          <a:latin typeface="Arial" charset="0"/>
                          <a:ea typeface="宋体" pitchFamily="2" charset="-122"/>
                        </a:rPr>
                        <a:t>(mm)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水平接地体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接地板</a:t>
                      </a:r>
                      <a:r>
                        <a:rPr kumimoji="0" lang="en-US" altLang="zh-CN" sz="1400" b="1" i="0" u="none" strike="noStrike" cap="none" normalizeH="0" baseline="0" dirty="0" smtClean="0">
                          <a:ln>
                            <a:noFill/>
                          </a:ln>
                          <a:solidFill>
                            <a:schemeClr val="tx1"/>
                          </a:solidFill>
                          <a:effectLst/>
                          <a:latin typeface="Arial" charset="0"/>
                          <a:ea typeface="宋体" pitchFamily="2" charset="-122"/>
                        </a:rPr>
                        <a:t>(mm)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339601">
                <a:tc row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铜绞线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50mm</a:t>
                      </a:r>
                      <a:r>
                        <a:rPr kumimoji="0" lang="en-US" altLang="zh-CN" sz="1400" b="1" i="0" u="none" strike="noStrike" cap="none" normalizeH="0" baseline="30000" dirty="0" smtClean="0">
                          <a:ln>
                            <a:noFill/>
                          </a:ln>
                          <a:solidFill>
                            <a:schemeClr val="tx1"/>
                          </a:solidFill>
                          <a:effectLst/>
                          <a:latin typeface="Arial" charset="0"/>
                          <a:ea typeface="宋体" pitchFamily="2" charset="-122"/>
                        </a:rPr>
                        <a:t>2</a:t>
                      </a:r>
                      <a:r>
                        <a:rPr kumimoji="0" lang="en-US" altLang="zh-CN" sz="1400" b="1" i="0" u="none" strike="noStrike" cap="none" normalizeH="0" baseline="0" dirty="0" smtClean="0">
                          <a:ln>
                            <a:noFill/>
                          </a:ln>
                          <a:solidFill>
                            <a:schemeClr val="tx1"/>
                          </a:solidFill>
                          <a:effectLst/>
                          <a:latin typeface="Arial"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每股直径</a:t>
                      </a:r>
                      <a:r>
                        <a:rPr kumimoji="0" lang="en-US" altLang="zh-CN" sz="1400" b="1" i="0" u="none" strike="noStrike" cap="none" normalizeH="0" baseline="0" dirty="0" smtClean="0">
                          <a:ln>
                            <a:noFill/>
                          </a:ln>
                          <a:solidFill>
                            <a:schemeClr val="tx1"/>
                          </a:solidFill>
                          <a:effectLst/>
                          <a:latin typeface="Arial" charset="0"/>
                          <a:ea typeface="宋体" pitchFamily="2" charset="-122"/>
                        </a:rPr>
                        <a:t>1.7mm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2831">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单根圆铜</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50mm</a:t>
                      </a:r>
                      <a:r>
                        <a:rPr kumimoji="0" lang="en-US" altLang="zh-CN" sz="1400" b="1" i="0" u="none" strike="noStrike" cap="none" normalizeH="0" baseline="30000" smtClean="0">
                          <a:ln>
                            <a:noFill/>
                          </a:ln>
                          <a:solidFill>
                            <a:schemeClr val="tx1"/>
                          </a:solidFill>
                          <a:effectLst/>
                          <a:latin typeface="Arial" charset="0"/>
                          <a:ea typeface="宋体"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直径</a:t>
                      </a:r>
                      <a:r>
                        <a:rPr kumimoji="0" lang="en-US" altLang="zh-CN" sz="1400" b="1" i="0" u="none" strike="noStrike" cap="none" normalizeH="0" baseline="0" dirty="0" smtClean="0">
                          <a:ln>
                            <a:noFill/>
                          </a:ln>
                          <a:solidFill>
                            <a:schemeClr val="tx1"/>
                          </a:solidFill>
                          <a:effectLst/>
                          <a:latin typeface="Arial" charset="0"/>
                          <a:ea typeface="宋体" pitchFamily="2" charset="-122"/>
                        </a:rPr>
                        <a:t>8 mm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03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单根扁铜</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50mm</a:t>
                      </a:r>
                      <a:r>
                        <a:rPr kumimoji="0" lang="en-US" altLang="zh-CN" sz="1400" b="1" i="0" u="none" strike="noStrike" cap="none" normalizeH="0" baseline="30000" smtClean="0">
                          <a:ln>
                            <a:noFill/>
                          </a:ln>
                          <a:solidFill>
                            <a:schemeClr val="tx1"/>
                          </a:solidFill>
                          <a:effectLst/>
                          <a:latin typeface="Arial" charset="0"/>
                          <a:ea typeface="宋体"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厚度</a:t>
                      </a:r>
                      <a:r>
                        <a:rPr kumimoji="0" lang="en-US" altLang="zh-CN" sz="1400" b="1" i="0" u="none" strike="noStrike" cap="none" normalizeH="0" baseline="0" dirty="0" smtClean="0">
                          <a:ln>
                            <a:noFill/>
                          </a:ln>
                          <a:solidFill>
                            <a:schemeClr val="tx1"/>
                          </a:solidFill>
                          <a:effectLst/>
                          <a:latin typeface="Arial" charset="0"/>
                          <a:ea typeface="宋体" pitchFamily="2" charset="-122"/>
                        </a:rPr>
                        <a:t>2 mm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982">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单根圆铜</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01">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铜管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壁厚</a:t>
                      </a:r>
                      <a:r>
                        <a:rPr kumimoji="0" lang="en-US" altLang="zh-CN" sz="1400" b="1" i="0" u="none" strike="noStrike" cap="none" normalizeH="0" baseline="0" dirty="0" smtClean="0">
                          <a:ln>
                            <a:noFill/>
                          </a:ln>
                          <a:solidFill>
                            <a:schemeClr val="tx1"/>
                          </a:solidFill>
                          <a:effectLst/>
                          <a:latin typeface="Arial" charset="0"/>
                          <a:ea typeface="宋体" pitchFamily="2" charset="-122"/>
                        </a:rPr>
                        <a:t>2 mm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49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整块铜板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500×500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厚度</a:t>
                      </a:r>
                      <a:r>
                        <a:rPr kumimoji="0" lang="en-US" altLang="zh-CN" sz="1400" b="1" i="0" u="none" strike="noStrike" cap="none" normalizeH="0" baseline="0" dirty="0" smtClean="0">
                          <a:ln>
                            <a:noFill/>
                          </a:ln>
                          <a:solidFill>
                            <a:schemeClr val="tx1"/>
                          </a:solidFill>
                          <a:effectLst/>
                          <a:latin typeface="Arial" charset="0"/>
                          <a:ea typeface="宋体" pitchFamily="2" charset="-122"/>
                        </a:rPr>
                        <a:t>2 mm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609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网络铜板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600×600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各网格边截面</a:t>
                      </a:r>
                      <a:r>
                        <a:rPr kumimoji="0" lang="en-US" altLang="zh-CN" sz="1400" b="1" i="0" u="none" strike="noStrike" cap="none" normalizeH="0" baseline="0" dirty="0" smtClean="0">
                          <a:ln>
                            <a:noFill/>
                          </a:ln>
                          <a:solidFill>
                            <a:schemeClr val="tx1"/>
                          </a:solidFill>
                          <a:effectLst/>
                          <a:latin typeface="Arial" charset="0"/>
                          <a:ea typeface="宋体" pitchFamily="2" charset="-122"/>
                        </a:rPr>
                        <a:t>25mm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2mm </a:t>
                      </a:r>
                      <a:r>
                        <a:rPr kumimoji="0" lang="zh-CN" altLang="en-US" sz="1400" b="1" i="0" u="none" strike="noStrike" cap="none" normalizeH="0" baseline="0" dirty="0" smtClean="0">
                          <a:ln>
                            <a:noFill/>
                          </a:ln>
                          <a:solidFill>
                            <a:schemeClr val="tx1"/>
                          </a:solidFill>
                          <a:effectLst/>
                          <a:latin typeface="Arial" charset="0"/>
                          <a:ea typeface="宋体" pitchFamily="2" charset="-122"/>
                        </a:rPr>
                        <a:t>，网格网边总长度不少于</a:t>
                      </a:r>
                      <a:r>
                        <a:rPr kumimoji="0" lang="en-US" altLang="zh-CN" sz="1400" b="1" i="0" u="none" strike="noStrike" cap="none" normalizeH="0" baseline="0" dirty="0" smtClean="0">
                          <a:ln>
                            <a:noFill/>
                          </a:ln>
                          <a:solidFill>
                            <a:schemeClr val="tx1"/>
                          </a:solidFill>
                          <a:effectLst/>
                          <a:latin typeface="Arial" charset="0"/>
                          <a:ea typeface="宋体" pitchFamily="2" charset="-122"/>
                        </a:rPr>
                        <a:t>4.8m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Bar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4375"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84995" name="矩形 4"/>
          <p:cNvSpPr>
            <a:spLocks noChangeArrowheads="1"/>
          </p:cNvSpPr>
          <p:nvPr/>
        </p:nvSpPr>
        <p:spPr bwMode="auto">
          <a:xfrm>
            <a:off x="642938" y="1571625"/>
            <a:ext cx="3152775"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3</a:t>
            </a:r>
            <a:r>
              <a:rPr lang="zh-CN" altLang="en-US" sz="2000" b="1">
                <a:solidFill>
                  <a:srgbClr val="0070C0"/>
                </a:solidFill>
              </a:rPr>
              <a:t>）接地装置材料的规定</a:t>
            </a:r>
          </a:p>
        </p:txBody>
      </p:sp>
      <p:graphicFrame>
        <p:nvGraphicFramePr>
          <p:cNvPr id="6" name="Group 68"/>
          <p:cNvGraphicFramePr>
            <a:graphicFrameLocks noGrp="1"/>
          </p:cNvGraphicFramePr>
          <p:nvPr/>
        </p:nvGraphicFramePr>
        <p:xfrm>
          <a:off x="785813" y="2071688"/>
          <a:ext cx="7678762" cy="4239408"/>
        </p:xfrm>
        <a:graphic>
          <a:graphicData uri="http://schemas.openxmlformats.org/drawingml/2006/table">
            <a:tbl>
              <a:tblPr/>
              <a:tblGrid>
                <a:gridCol w="581703"/>
                <a:gridCol w="1225985"/>
                <a:gridCol w="1224562"/>
                <a:gridCol w="1291409"/>
                <a:gridCol w="1038247"/>
                <a:gridCol w="2316856"/>
              </a:tblGrid>
              <a:tr h="312891">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接地体的材料、结构和最小尺寸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1289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材料</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结构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最小尺寸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注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959">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垂直接地体</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直径</a:t>
                      </a:r>
                      <a:r>
                        <a:rPr kumimoji="0" lang="en-US" altLang="zh-CN" sz="1400" b="1" i="0" u="none" strike="noStrike" cap="none" normalizeH="0" baseline="0" dirty="0" smtClean="0">
                          <a:ln>
                            <a:noFill/>
                          </a:ln>
                          <a:solidFill>
                            <a:schemeClr val="tx1"/>
                          </a:solidFill>
                          <a:effectLst/>
                          <a:latin typeface="Arial" charset="0"/>
                          <a:ea typeface="宋体" pitchFamily="2" charset="-122"/>
                        </a:rPr>
                        <a:t>(mm)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水平接地体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接地板</a:t>
                      </a:r>
                      <a:r>
                        <a:rPr kumimoji="0" lang="en-US" altLang="zh-CN" sz="1400" b="1" i="0" u="none" strike="noStrike" cap="none" normalizeH="0" baseline="0" dirty="0" smtClean="0">
                          <a:ln>
                            <a:noFill/>
                          </a:ln>
                          <a:solidFill>
                            <a:schemeClr val="tx1"/>
                          </a:solidFill>
                          <a:effectLst/>
                          <a:latin typeface="Arial" charset="0"/>
                          <a:ea typeface="宋体" pitchFamily="2" charset="-122"/>
                        </a:rPr>
                        <a:t>(mm)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312891">
                <a:tc row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钢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热镀锌圆钢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直径</a:t>
                      </a:r>
                      <a:r>
                        <a:rPr kumimoji="0" lang="en-US" altLang="zh-CN" sz="1400" b="1" i="0" u="none" strike="noStrike" cap="none" normalizeH="0" baseline="0" dirty="0" smtClean="0">
                          <a:ln>
                            <a:noFill/>
                          </a:ln>
                          <a:solidFill>
                            <a:schemeClr val="tx1"/>
                          </a:solidFill>
                          <a:effectLst/>
                          <a:latin typeface="Arial" charset="0"/>
                          <a:ea typeface="宋体" pitchFamily="2" charset="-122"/>
                        </a:rPr>
                        <a:t>10mm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891">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热镀锌钢管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壁厚</a:t>
                      </a:r>
                      <a:r>
                        <a:rPr kumimoji="0" lang="en-US" altLang="zh-CN" sz="1400" b="1" i="0" u="none" strike="noStrike" cap="none" normalizeH="0" baseline="0" dirty="0" smtClean="0">
                          <a:ln>
                            <a:noFill/>
                          </a:ln>
                          <a:solidFill>
                            <a:schemeClr val="tx1"/>
                          </a:solidFill>
                          <a:effectLst/>
                          <a:latin typeface="Arial" charset="0"/>
                          <a:ea typeface="宋体" pitchFamily="2" charset="-122"/>
                        </a:rPr>
                        <a:t>2 mm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891">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热镀锌扁钢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90 mm</a:t>
                      </a:r>
                      <a:r>
                        <a:rPr kumimoji="0" lang="en-US" altLang="zh-CN" sz="1400" b="1" i="0" u="none" strike="noStrike" cap="none" normalizeH="0" baseline="30000" dirty="0" smtClean="0">
                          <a:ln>
                            <a:noFill/>
                          </a:ln>
                          <a:solidFill>
                            <a:schemeClr val="tx1"/>
                          </a:solidFill>
                          <a:effectLst/>
                          <a:latin typeface="Arial" charset="0"/>
                          <a:ea typeface="宋体" pitchFamily="2" charset="-122"/>
                        </a:rPr>
                        <a:t>2</a:t>
                      </a:r>
                      <a:r>
                        <a:rPr kumimoji="0" lang="en-US" altLang="zh-CN" sz="1400" b="1" i="0" u="none" strike="noStrike" cap="none" normalizeH="0" baseline="0" dirty="0" smtClean="0">
                          <a:ln>
                            <a:noFill/>
                          </a:ln>
                          <a:solidFill>
                            <a:schemeClr val="tx1"/>
                          </a:solidFill>
                          <a:effectLst/>
                          <a:latin typeface="Arial" charset="0"/>
                          <a:ea typeface="宋体" pitchFamily="2" charset="-122"/>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厚度</a:t>
                      </a:r>
                      <a:r>
                        <a:rPr kumimoji="0" lang="en-US" altLang="zh-CN" sz="1400" b="1" i="0" u="none" strike="noStrike" cap="none" normalizeH="0" baseline="0" dirty="0" smtClean="0">
                          <a:ln>
                            <a:noFill/>
                          </a:ln>
                          <a:solidFill>
                            <a:schemeClr val="tx1"/>
                          </a:solidFill>
                          <a:effectLst/>
                          <a:latin typeface="Arial" charset="0"/>
                          <a:ea typeface="宋体" pitchFamily="2" charset="-122"/>
                        </a:rPr>
                        <a:t>3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13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热镀锌钢板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500×500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厚度</a:t>
                      </a:r>
                      <a:r>
                        <a:rPr kumimoji="0" lang="en-US" altLang="zh-CN" sz="1400" b="1" i="0" u="none" strike="noStrike" cap="none" normalizeH="0" baseline="0" dirty="0" smtClean="0">
                          <a:ln>
                            <a:noFill/>
                          </a:ln>
                          <a:solidFill>
                            <a:schemeClr val="tx1"/>
                          </a:solidFill>
                          <a:effectLst/>
                          <a:latin typeface="Arial" charset="0"/>
                          <a:ea typeface="宋体" pitchFamily="2" charset="-122"/>
                        </a:rPr>
                        <a:t>3 mm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3517">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热镀锌</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网络钢板</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600×600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各网络边截面</a:t>
                      </a:r>
                      <a:r>
                        <a:rPr kumimoji="0" lang="en-US" altLang="zh-CN" sz="1400" b="1" i="0" u="none" strike="noStrike" cap="none" normalizeH="0" baseline="0" dirty="0" smtClean="0">
                          <a:ln>
                            <a:noFill/>
                          </a:ln>
                          <a:solidFill>
                            <a:schemeClr val="tx1"/>
                          </a:solidFill>
                          <a:effectLst/>
                          <a:latin typeface="Arial" charset="0"/>
                          <a:ea typeface="宋体" pitchFamily="2" charset="-122"/>
                        </a:rPr>
                        <a:t>30mm×3mm</a:t>
                      </a:r>
                      <a:r>
                        <a:rPr kumimoji="0" lang="zh-CN" altLang="en-US" sz="1400" b="1" i="0" u="none" strike="noStrike" cap="none" normalizeH="0" baseline="0" dirty="0" smtClean="0">
                          <a:ln>
                            <a:noFill/>
                          </a:ln>
                          <a:solidFill>
                            <a:schemeClr val="tx1"/>
                          </a:solidFill>
                          <a:effectLst/>
                          <a:latin typeface="Arial" charset="0"/>
                          <a:ea typeface="宋体" pitchFamily="2" charset="-122"/>
                        </a:rPr>
                        <a:t>，网格</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网边总长度不少于</a:t>
                      </a:r>
                      <a:r>
                        <a:rPr kumimoji="0" lang="en-US" altLang="zh-CN" sz="1400" b="1" i="0" u="none" strike="noStrike" cap="none" normalizeH="0" baseline="0" dirty="0" smtClean="0">
                          <a:ln>
                            <a:noFill/>
                          </a:ln>
                          <a:solidFill>
                            <a:schemeClr val="tx1"/>
                          </a:solidFill>
                          <a:effectLst/>
                          <a:latin typeface="Arial" charset="0"/>
                          <a:ea typeface="宋体" pitchFamily="2" charset="-122"/>
                        </a:rPr>
                        <a:t>4.8m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44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镀铜圆钢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径向镀铜层至少</a:t>
                      </a:r>
                      <a:r>
                        <a:rPr kumimoji="0" lang="en-US" altLang="zh-CN" sz="1400" b="1" i="0" u="none" strike="noStrike" cap="none" normalizeH="0" baseline="0" dirty="0" smtClean="0">
                          <a:ln>
                            <a:noFill/>
                          </a:ln>
                          <a:solidFill>
                            <a:schemeClr val="tx1"/>
                          </a:solidFill>
                          <a:effectLst/>
                          <a:latin typeface="Arial" charset="0"/>
                          <a:ea typeface="宋体" pitchFamily="2" charset="-122"/>
                        </a:rPr>
                        <a:t>250μm</a:t>
                      </a:r>
                      <a:r>
                        <a:rPr kumimoji="0" lang="zh-CN" altLang="en-US" sz="1400" b="1" i="0" u="none" strike="noStrike" cap="none" normalizeH="0" baseline="0" dirty="0" smtClean="0">
                          <a:ln>
                            <a:noFill/>
                          </a:ln>
                          <a:solidFill>
                            <a:schemeClr val="tx1"/>
                          </a:solidFill>
                          <a:effectLst/>
                          <a:latin typeface="Arial" charset="0"/>
                          <a:ea typeface="宋体" pitchFamily="2" charset="-122"/>
                        </a:rPr>
                        <a:t>，铜纯度</a:t>
                      </a:r>
                      <a:r>
                        <a:rPr kumimoji="0" lang="en-US" altLang="zh-CN" sz="1400" b="1" i="0" u="none" strike="noStrike" cap="none" normalizeH="0" baseline="0" dirty="0" smtClean="0">
                          <a:ln>
                            <a:noFill/>
                          </a:ln>
                          <a:solidFill>
                            <a:schemeClr val="tx1"/>
                          </a:solidFill>
                          <a:effectLst/>
                          <a:latin typeface="Arial" charset="0"/>
                          <a:ea typeface="宋体" pitchFamily="2" charset="-122"/>
                        </a:rPr>
                        <a:t>99.9 %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891">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裸圆钢</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直径</a:t>
                      </a:r>
                      <a:r>
                        <a:rPr kumimoji="0" lang="en-US" altLang="zh-CN" sz="1400" b="1" i="0" u="none" strike="noStrike" cap="none" normalizeH="0" baseline="0" dirty="0" smtClean="0">
                          <a:ln>
                            <a:noFill/>
                          </a:ln>
                          <a:solidFill>
                            <a:schemeClr val="tx1"/>
                          </a:solidFill>
                          <a:effectLst/>
                          <a:latin typeface="Arial" charset="0"/>
                          <a:ea typeface="宋体" pitchFamily="2" charset="-122"/>
                        </a:rPr>
                        <a:t>10mm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Bar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4375"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graphicFrame>
        <p:nvGraphicFramePr>
          <p:cNvPr id="5" name="Group 64"/>
          <p:cNvGraphicFramePr>
            <a:graphicFrameLocks noGrp="1"/>
          </p:cNvGraphicFramePr>
          <p:nvPr/>
        </p:nvGraphicFramePr>
        <p:xfrm>
          <a:off x="1109663" y="2071688"/>
          <a:ext cx="6819919" cy="4429156"/>
        </p:xfrm>
        <a:graphic>
          <a:graphicData uri="http://schemas.openxmlformats.org/drawingml/2006/table">
            <a:tbl>
              <a:tblPr/>
              <a:tblGrid>
                <a:gridCol w="799156"/>
                <a:gridCol w="1044321"/>
                <a:gridCol w="1351794"/>
                <a:gridCol w="1351794"/>
                <a:gridCol w="799156"/>
                <a:gridCol w="1473698"/>
              </a:tblGrid>
              <a:tr h="392807">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接地体的材料、结构和最小尺寸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3545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材料</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结构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最小尺寸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527">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垂直接地体</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直径</a:t>
                      </a:r>
                      <a:r>
                        <a:rPr kumimoji="0" lang="en-US" altLang="zh-CN" sz="1400" b="1" i="0" u="none" strike="noStrike" cap="none" normalizeH="0" baseline="0" dirty="0" smtClean="0">
                          <a:ln>
                            <a:noFill/>
                          </a:ln>
                          <a:solidFill>
                            <a:schemeClr val="tx1"/>
                          </a:solidFill>
                          <a:effectLst/>
                          <a:latin typeface="Arial" charset="0"/>
                          <a:ea typeface="宋体" pitchFamily="2" charset="-122"/>
                        </a:rPr>
                        <a:t>(mm)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水平接地体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接地板</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(mm)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535433">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钢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裸或热镀锌扁钢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75 mm</a:t>
                      </a:r>
                      <a:r>
                        <a:rPr kumimoji="0" lang="en-US" altLang="zh-CN" sz="1400" b="1" i="0" u="none" strike="noStrike" cap="none" normalizeH="0" baseline="30000" dirty="0" smtClean="0">
                          <a:ln>
                            <a:noFill/>
                          </a:ln>
                          <a:solidFill>
                            <a:schemeClr val="tx1"/>
                          </a:solidFill>
                          <a:effectLst/>
                          <a:latin typeface="Arial" charset="0"/>
                          <a:ea typeface="宋体" pitchFamily="2" charset="-122"/>
                        </a:rPr>
                        <a:t>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厚度</a:t>
                      </a:r>
                      <a:r>
                        <a:rPr kumimoji="0" lang="en-US" altLang="zh-CN" sz="1400" b="1" i="0" u="none" strike="noStrike" cap="none" normalizeH="0" baseline="0" smtClean="0">
                          <a:ln>
                            <a:noFill/>
                          </a:ln>
                          <a:solidFill>
                            <a:schemeClr val="tx1"/>
                          </a:solidFill>
                          <a:effectLst/>
                          <a:latin typeface="Arial" charset="0"/>
                          <a:ea typeface="宋体" pitchFamily="2" charset="-122"/>
                        </a:rPr>
                        <a:t>3 mm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527">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热镀锌</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钢绞线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70 mm</a:t>
                      </a:r>
                      <a:r>
                        <a:rPr kumimoji="0" lang="en-US" altLang="zh-CN" sz="1400" b="1" i="0" u="none" strike="noStrike" cap="none" normalizeH="0" baseline="30000" smtClean="0">
                          <a:ln>
                            <a:noFill/>
                          </a:ln>
                          <a:solidFill>
                            <a:schemeClr val="tx1"/>
                          </a:solidFill>
                          <a:effectLst/>
                          <a:latin typeface="Arial" charset="0"/>
                          <a:ea typeface="宋体" pitchFamily="2" charset="-122"/>
                        </a:rPr>
                        <a:t>2</a:t>
                      </a:r>
                      <a:r>
                        <a:rPr kumimoji="0" lang="en-US" altLang="zh-CN" sz="1400" b="1" i="0" u="none" strike="noStrike" cap="none" normalizeH="0" baseline="0" smtClean="0">
                          <a:ln>
                            <a:noFill/>
                          </a:ln>
                          <a:solidFill>
                            <a:schemeClr val="tx1"/>
                          </a:solidFill>
                          <a:effectLst/>
                          <a:latin typeface="Arial" charset="0"/>
                          <a:ea typeface="宋体" pitchFamily="2" charset="-122"/>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每股直径</a:t>
                      </a:r>
                      <a:r>
                        <a:rPr kumimoji="0" lang="en-US" altLang="zh-CN" sz="1400" b="1" i="0" u="none" strike="noStrike" cap="none" normalizeH="0" baseline="0" smtClean="0">
                          <a:ln>
                            <a:noFill/>
                          </a:ln>
                          <a:solidFill>
                            <a:schemeClr val="tx1"/>
                          </a:solidFill>
                          <a:effectLst/>
                          <a:latin typeface="Arial" charset="0"/>
                          <a:ea typeface="宋体" pitchFamily="2" charset="-122"/>
                        </a:rPr>
                        <a:t>1.7mm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527">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热镀锌</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角钢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50mm×50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mm×3mm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90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镀铜圆钢</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50 mm</a:t>
                      </a:r>
                      <a:r>
                        <a:rPr kumimoji="0" lang="en-US" altLang="zh-CN" sz="1400" b="1" i="0" u="none" strike="noStrike" cap="none" normalizeH="0" baseline="30000" smtClean="0">
                          <a:ln>
                            <a:noFill/>
                          </a:ln>
                          <a:solidFill>
                            <a:schemeClr val="tx1"/>
                          </a:solidFill>
                          <a:effectLst/>
                          <a:latin typeface="Arial" charset="0"/>
                          <a:ea typeface="宋体" pitchFamily="2" charset="-122"/>
                        </a:rPr>
                        <a:t>2</a:t>
                      </a:r>
                      <a:r>
                        <a:rPr kumimoji="0" lang="en-US" altLang="zh-CN" sz="1400" b="1" i="0" u="none" strike="noStrike" cap="none" normalizeH="0" baseline="0" smtClean="0">
                          <a:ln>
                            <a:noFill/>
                          </a:ln>
                          <a:solidFill>
                            <a:schemeClr val="tx1"/>
                          </a:solidFill>
                          <a:effectLst/>
                          <a:latin typeface="Arial" charset="0"/>
                          <a:ea typeface="宋体" pitchFamily="2" charset="-122"/>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400" b="1"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径向镀铜层至少</a:t>
                      </a:r>
                      <a:r>
                        <a:rPr kumimoji="0" lang="en-US" altLang="zh-CN" sz="1400" b="1" i="0" u="none" strike="noStrike" cap="none" normalizeH="0" baseline="0" dirty="0" smtClean="0">
                          <a:ln>
                            <a:noFill/>
                          </a:ln>
                          <a:solidFill>
                            <a:schemeClr val="tx1"/>
                          </a:solidFill>
                          <a:effectLst/>
                          <a:latin typeface="Arial" charset="0"/>
                          <a:ea typeface="宋体" pitchFamily="2" charset="-122"/>
                        </a:rPr>
                        <a:t>250μm</a:t>
                      </a:r>
                      <a:r>
                        <a:rPr kumimoji="0" lang="zh-CN" altLang="en-US" sz="1400" b="1" i="0" u="none" strike="noStrike" cap="none" normalizeH="0" baseline="0" dirty="0" smtClean="0">
                          <a:ln>
                            <a:noFill/>
                          </a:ln>
                          <a:solidFill>
                            <a:schemeClr val="tx1"/>
                          </a:solidFill>
                          <a:effectLst/>
                          <a:latin typeface="Arial" charset="0"/>
                          <a:ea typeface="宋体" pitchFamily="2" charset="-122"/>
                        </a:rPr>
                        <a:t>，铜纯度</a:t>
                      </a:r>
                      <a:r>
                        <a:rPr kumimoji="0" lang="en-US" altLang="zh-CN" sz="1400" b="1" i="0" u="none" strike="noStrike" cap="none" normalizeH="0" baseline="0" dirty="0" smtClean="0">
                          <a:ln>
                            <a:noFill/>
                          </a:ln>
                          <a:solidFill>
                            <a:schemeClr val="tx1"/>
                          </a:solidFill>
                          <a:effectLst/>
                          <a:latin typeface="Arial" charset="0"/>
                          <a:ea typeface="宋体" pitchFamily="2" charset="-122"/>
                        </a:rPr>
                        <a:t>99.9 %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601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不锈钢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圆形导体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直径</a:t>
                      </a:r>
                      <a:r>
                        <a:rPr kumimoji="0" lang="en-US" altLang="zh-CN" sz="1400" b="1" i="0" u="none" strike="noStrike" cap="none" normalizeH="0" baseline="0" smtClean="0">
                          <a:ln>
                            <a:noFill/>
                          </a:ln>
                          <a:solidFill>
                            <a:schemeClr val="tx1"/>
                          </a:solidFill>
                          <a:effectLst/>
                          <a:latin typeface="Arial" charset="0"/>
                          <a:ea typeface="宋体" pitchFamily="2" charset="-122"/>
                        </a:rPr>
                        <a:t>10mm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96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Arial" charset="0"/>
                          <a:ea typeface="宋体" pitchFamily="2" charset="-122"/>
                        </a:rPr>
                        <a:t>扁形导体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100 mm</a:t>
                      </a:r>
                      <a:r>
                        <a:rPr kumimoji="0" lang="en-US" altLang="zh-CN" sz="1400" b="1" i="0" u="none" strike="noStrike" cap="none" normalizeH="0" baseline="30000" smtClean="0">
                          <a:ln>
                            <a:noFill/>
                          </a:ln>
                          <a:solidFill>
                            <a:schemeClr val="tx1"/>
                          </a:solidFill>
                          <a:effectLst/>
                          <a:latin typeface="Arial" charset="0"/>
                          <a:ea typeface="宋体" pitchFamily="2" charset="-122"/>
                        </a:rPr>
                        <a:t>2</a:t>
                      </a:r>
                      <a:r>
                        <a:rPr kumimoji="0" lang="en-US" altLang="zh-CN" sz="1400" b="1" i="0" u="none" strike="noStrike" cap="none" normalizeH="0" baseline="0" smtClean="0">
                          <a:ln>
                            <a:noFill/>
                          </a:ln>
                          <a:solidFill>
                            <a:schemeClr val="tx1"/>
                          </a:solidFill>
                          <a:effectLst/>
                          <a:latin typeface="Arial" charset="0"/>
                          <a:ea typeface="宋体" pitchFamily="2" charset="-122"/>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charset="0"/>
                          <a:ea typeface="宋体" pitchFamily="2" charset="-122"/>
                        </a:rPr>
                        <a:t>厚度</a:t>
                      </a:r>
                      <a:r>
                        <a:rPr kumimoji="0" lang="en-US" altLang="zh-CN" sz="1400" b="1" i="0" u="none" strike="noStrike" cap="none" normalizeH="0" baseline="0" dirty="0" smtClean="0">
                          <a:ln>
                            <a:noFill/>
                          </a:ln>
                          <a:solidFill>
                            <a:schemeClr val="tx1"/>
                          </a:solidFill>
                          <a:effectLst/>
                          <a:latin typeface="Arial" charset="0"/>
                          <a:ea typeface="宋体" pitchFamily="2" charset="-122"/>
                        </a:rPr>
                        <a:t>2mm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77" name="矩形 5"/>
          <p:cNvSpPr>
            <a:spLocks noChangeArrowheads="1"/>
          </p:cNvSpPr>
          <p:nvPr/>
        </p:nvSpPr>
        <p:spPr bwMode="auto">
          <a:xfrm>
            <a:off x="642938" y="1571625"/>
            <a:ext cx="3152775"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3</a:t>
            </a:r>
            <a:r>
              <a:rPr lang="zh-CN" altLang="en-US" sz="2000" b="1">
                <a:solidFill>
                  <a:srgbClr val="0070C0"/>
                </a:solidFill>
              </a:rPr>
              <a:t>）接地装置材料的规定</a:t>
            </a:r>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1472" y="1643844"/>
            <a:ext cx="8072494" cy="4888518"/>
          </a:xfrm>
          <a:prstGeom prst="rect">
            <a:avLst/>
          </a:prstGeom>
        </p:spPr>
        <p:txBody>
          <a:bodyPr wrap="square">
            <a:spAutoFit/>
          </a:bodyPr>
          <a:lstStyle/>
          <a:p>
            <a:pPr>
              <a:lnSpc>
                <a:spcPts val="3400"/>
              </a:lnSpc>
            </a:pPr>
            <a:r>
              <a:rPr lang="zh-CN" altLang="en-US" sz="2000" dirty="0" smtClean="0"/>
              <a:t>       防雷装置</a:t>
            </a:r>
            <a:r>
              <a:rPr lang="zh-CN" altLang="en-US" sz="2000" dirty="0">
                <a:solidFill>
                  <a:srgbClr val="FF0000"/>
                </a:solidFill>
              </a:rPr>
              <a:t>检测单位违反本办法规定</a:t>
            </a:r>
            <a:r>
              <a:rPr lang="zh-CN" altLang="en-US" sz="2000" dirty="0"/>
              <a:t>，有下列行为之一的，由县级以上气象主管机构按照权限责令限期改正，拒不改正的给予警告，</a:t>
            </a:r>
            <a:r>
              <a:rPr lang="en-US" altLang="zh-CN" sz="2000" dirty="0"/>
              <a:t>《</a:t>
            </a:r>
            <a:r>
              <a:rPr lang="zh-CN" altLang="en-US" sz="2000" dirty="0"/>
              <a:t>防雷装置检测资质证</a:t>
            </a:r>
            <a:r>
              <a:rPr lang="en-US" altLang="zh-CN" sz="2000" dirty="0"/>
              <a:t>》</a:t>
            </a:r>
            <a:r>
              <a:rPr lang="zh-CN" altLang="en-US" sz="2000" dirty="0"/>
              <a:t>到期后不予延续；</a:t>
            </a:r>
            <a:r>
              <a:rPr lang="zh-CN" altLang="en-US" sz="2000" dirty="0">
                <a:solidFill>
                  <a:srgbClr val="FF0000"/>
                </a:solidFill>
              </a:rPr>
              <a:t>处罚结果纳入全国防雷装置检测单位信用信息系统并向社会公示：</a:t>
            </a:r>
            <a:r>
              <a:rPr lang="zh-CN" altLang="en-US" sz="2000" dirty="0" smtClean="0">
                <a:solidFill>
                  <a:srgbClr val="FF0000"/>
                </a:solidFill>
              </a:rPr>
              <a:t> </a:t>
            </a:r>
          </a:p>
          <a:p>
            <a:pPr>
              <a:lnSpc>
                <a:spcPts val="3400"/>
              </a:lnSpc>
            </a:pPr>
            <a:r>
              <a:rPr lang="zh-CN" altLang="en-US" sz="2000" dirty="0"/>
              <a:t>（一）</a:t>
            </a:r>
            <a:r>
              <a:rPr lang="zh-CN" altLang="en-US" sz="2000" u="sng" dirty="0">
                <a:solidFill>
                  <a:srgbClr val="FF0000"/>
                </a:solidFill>
              </a:rPr>
              <a:t>伪造、涂改、出租、出借、挂靠、转让</a:t>
            </a:r>
            <a:r>
              <a:rPr lang="zh-CN" altLang="en-US" sz="2000" dirty="0"/>
              <a:t>防雷装置检测资质证的；</a:t>
            </a:r>
            <a:r>
              <a:rPr lang="zh-CN" altLang="en-US" sz="2000" dirty="0" smtClean="0"/>
              <a:t> </a:t>
            </a:r>
          </a:p>
          <a:p>
            <a:pPr>
              <a:lnSpc>
                <a:spcPts val="3400"/>
              </a:lnSpc>
            </a:pPr>
            <a:r>
              <a:rPr lang="zh-CN" altLang="en-US" sz="2000" dirty="0"/>
              <a:t>（二）向监督检查机构</a:t>
            </a:r>
            <a:r>
              <a:rPr lang="zh-CN" altLang="en-US" sz="2000" u="sng" dirty="0">
                <a:solidFill>
                  <a:srgbClr val="FF0000"/>
                </a:solidFill>
              </a:rPr>
              <a:t>隐瞒有关情况、提供虚假材料</a:t>
            </a:r>
            <a:r>
              <a:rPr lang="zh-CN" altLang="en-US" sz="2000" dirty="0"/>
              <a:t>或者</a:t>
            </a:r>
            <a:r>
              <a:rPr lang="zh-CN" altLang="en-US" sz="2000" u="sng" dirty="0">
                <a:solidFill>
                  <a:srgbClr val="FF0000"/>
                </a:solidFill>
              </a:rPr>
              <a:t>拒绝提供</a:t>
            </a:r>
            <a:r>
              <a:rPr lang="zh-CN" altLang="en-US" sz="2000" dirty="0"/>
              <a:t>反映其活动情况的</a:t>
            </a:r>
            <a:r>
              <a:rPr lang="zh-CN" altLang="en-US" sz="2000" u="sng" dirty="0">
                <a:solidFill>
                  <a:srgbClr val="FF0000"/>
                </a:solidFill>
              </a:rPr>
              <a:t>真实材料</a:t>
            </a:r>
            <a:r>
              <a:rPr lang="zh-CN" altLang="en-US" sz="2000" dirty="0"/>
              <a:t>的；</a:t>
            </a:r>
            <a:r>
              <a:rPr lang="zh-CN" altLang="en-US" sz="2000" dirty="0" smtClean="0"/>
              <a:t> </a:t>
            </a:r>
          </a:p>
          <a:p>
            <a:pPr>
              <a:lnSpc>
                <a:spcPts val="3400"/>
              </a:lnSpc>
            </a:pPr>
            <a:r>
              <a:rPr lang="zh-CN" altLang="en-US" sz="2000" dirty="0"/>
              <a:t>（三）</a:t>
            </a:r>
            <a:r>
              <a:rPr lang="zh-CN" altLang="en-US" sz="2000" u="sng" dirty="0">
                <a:solidFill>
                  <a:srgbClr val="FF0000"/>
                </a:solidFill>
              </a:rPr>
              <a:t>转包或者违法分包防雷装置检测项目</a:t>
            </a:r>
            <a:r>
              <a:rPr lang="zh-CN" altLang="en-US" sz="2000" dirty="0"/>
              <a:t>的；</a:t>
            </a:r>
            <a:r>
              <a:rPr lang="zh-CN" altLang="en-US" sz="2000" dirty="0" smtClean="0"/>
              <a:t> </a:t>
            </a:r>
          </a:p>
          <a:p>
            <a:pPr>
              <a:lnSpc>
                <a:spcPts val="3400"/>
              </a:lnSpc>
            </a:pPr>
            <a:r>
              <a:rPr lang="zh-CN" altLang="en-US" sz="2000" dirty="0"/>
              <a:t>（四）与检测项目的设计、施工单位以及所使用的防雷产品生产、销售单位有隶属关系或者其他利害关系的；</a:t>
            </a:r>
            <a:r>
              <a:rPr lang="zh-CN" altLang="en-US" sz="2000" dirty="0" smtClean="0"/>
              <a:t> </a:t>
            </a:r>
          </a:p>
          <a:p>
            <a:pPr>
              <a:lnSpc>
                <a:spcPts val="3400"/>
              </a:lnSpc>
            </a:pPr>
            <a:r>
              <a:rPr lang="zh-CN" altLang="en-US" sz="2000" dirty="0"/>
              <a:t>（五）使用不符合条件的防雷装置检测人员的。</a:t>
            </a:r>
            <a:r>
              <a:rPr lang="zh-CN" altLang="en-US" sz="2000" dirty="0" smtClean="0"/>
              <a:t> </a:t>
            </a:r>
            <a:endParaRPr lang="zh-CN" altLang="en-US" sz="2000" dirty="0"/>
          </a:p>
        </p:txBody>
      </p:sp>
      <p:sp>
        <p:nvSpPr>
          <p:cNvPr id="5" name="矩形 4"/>
          <p:cNvSpPr/>
          <p:nvPr/>
        </p:nvSpPr>
        <p:spPr>
          <a:xfrm>
            <a:off x="714348" y="1072340"/>
            <a:ext cx="7616188" cy="461665"/>
          </a:xfrm>
          <a:prstGeom prst="rect">
            <a:avLst/>
          </a:prstGeom>
        </p:spPr>
        <p:txBody>
          <a:bodyPr wrap="none">
            <a:spAutoFit/>
          </a:bodyPr>
          <a:lstStyle/>
          <a:p>
            <a:r>
              <a:rPr lang="en-US" altLang="zh-CN" sz="2400" dirty="0" smtClean="0">
                <a:solidFill>
                  <a:srgbClr val="FF0000"/>
                </a:solidFill>
                <a:latin typeface="方正粗宋_GBK" pitchFamily="65" charset="-122"/>
                <a:ea typeface="方正粗宋_GBK" pitchFamily="65" charset="-122"/>
              </a:rPr>
              <a:t>《</a:t>
            </a:r>
            <a:r>
              <a:rPr lang="zh-CN" altLang="en-US" sz="2400" dirty="0" smtClean="0">
                <a:solidFill>
                  <a:srgbClr val="FF0000"/>
                </a:solidFill>
                <a:latin typeface="方正粗宋_GBK" pitchFamily="65" charset="-122"/>
                <a:ea typeface="方正粗宋_GBK" pitchFamily="65" charset="-122"/>
              </a:rPr>
              <a:t>雷电防护装置检测资质管理办法</a:t>
            </a:r>
            <a:r>
              <a:rPr lang="en-US" altLang="zh-CN" sz="2400" dirty="0" smtClean="0">
                <a:solidFill>
                  <a:srgbClr val="FF0000"/>
                </a:solidFill>
                <a:latin typeface="方正粗宋_GBK" pitchFamily="65" charset="-122"/>
                <a:ea typeface="方正粗宋_GBK" pitchFamily="65" charset="-122"/>
              </a:rPr>
              <a:t>》</a:t>
            </a:r>
            <a:r>
              <a:rPr lang="zh-CN" altLang="en-US" sz="2400" dirty="0" smtClean="0">
                <a:solidFill>
                  <a:srgbClr val="FF0000"/>
                </a:solidFill>
                <a:latin typeface="方正粗宋_GBK" pitchFamily="65" charset="-122"/>
                <a:ea typeface="方正粗宋_GBK" pitchFamily="65" charset="-122"/>
              </a:rPr>
              <a:t>（中国局</a:t>
            </a:r>
            <a:r>
              <a:rPr lang="en-US" altLang="zh-CN" sz="2400" dirty="0" smtClean="0">
                <a:solidFill>
                  <a:srgbClr val="FF0000"/>
                </a:solidFill>
                <a:latin typeface="方正粗宋_GBK" pitchFamily="65" charset="-122"/>
                <a:ea typeface="方正粗宋_GBK" pitchFamily="65" charset="-122"/>
              </a:rPr>
              <a:t>31</a:t>
            </a:r>
            <a:r>
              <a:rPr lang="zh-CN" altLang="en-US" sz="2400" dirty="0" smtClean="0">
                <a:solidFill>
                  <a:srgbClr val="FF0000"/>
                </a:solidFill>
                <a:latin typeface="方正粗宋_GBK" pitchFamily="65" charset="-122"/>
                <a:ea typeface="方正粗宋_GBK" pitchFamily="65" charset="-122"/>
              </a:rPr>
              <a:t>号令）</a:t>
            </a:r>
            <a:endParaRPr lang="zh-CN" altLang="en-US" sz="2400" dirty="0">
              <a:solidFill>
                <a:srgbClr val="FF0000"/>
              </a:solidFill>
              <a:latin typeface="方正粗宋_GBK" pitchFamily="65" charset="-122"/>
              <a:ea typeface="方正粗宋_GBK" pitchFamily="65" charset="-122"/>
            </a:endParaRPr>
          </a:p>
        </p:txBody>
      </p:sp>
    </p:spTree>
  </p:cSld>
  <p:clrMapOvr>
    <a:masterClrMapping/>
  </p:clrMapOvr>
  <p:transition>
    <p:randomBa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矩形 3"/>
          <p:cNvSpPr>
            <a:spLocks noChangeArrowheads="1"/>
          </p:cNvSpPr>
          <p:nvPr/>
        </p:nvSpPr>
        <p:spPr bwMode="auto">
          <a:xfrm>
            <a:off x="428625" y="1571625"/>
            <a:ext cx="3670300"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4</a:t>
            </a:r>
            <a:r>
              <a:rPr lang="zh-CN" altLang="en-US" sz="2000" b="1">
                <a:solidFill>
                  <a:srgbClr val="0070C0"/>
                </a:solidFill>
              </a:rPr>
              <a:t>）其他连接部件材料的规定</a:t>
            </a:r>
          </a:p>
        </p:txBody>
      </p:sp>
      <p:sp>
        <p:nvSpPr>
          <p:cNvPr id="5" name="Rectangle 2"/>
          <p:cNvSpPr txBox="1">
            <a:spLocks noChangeArrowheads="1"/>
          </p:cNvSpPr>
          <p:nvPr/>
        </p:nvSpPr>
        <p:spPr bwMode="auto">
          <a:xfrm>
            <a:off x="571500"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graphicFrame>
        <p:nvGraphicFramePr>
          <p:cNvPr id="6" name="Group 41"/>
          <p:cNvGraphicFramePr>
            <a:graphicFrameLocks noGrp="1"/>
          </p:cNvGraphicFramePr>
          <p:nvPr/>
        </p:nvGraphicFramePr>
        <p:xfrm>
          <a:off x="642938" y="2071688"/>
          <a:ext cx="7848600" cy="4284666"/>
        </p:xfrm>
        <a:graphic>
          <a:graphicData uri="http://schemas.openxmlformats.org/drawingml/2006/table">
            <a:tbl>
              <a:tblPr/>
              <a:tblGrid>
                <a:gridCol w="4248150"/>
                <a:gridCol w="1368425"/>
                <a:gridCol w="2232025"/>
              </a:tblGrid>
              <a:tr h="47466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防雷装置各连接部件的最小截面</a:t>
                      </a:r>
                      <a:r>
                        <a:rPr kumimoji="0" lang="zh-CN" altLang="en-US" sz="1600" b="1" i="0" u="none" strike="noStrike" cap="none" normalizeH="0" baseline="0" dirty="0" smtClean="0">
                          <a:ln>
                            <a:noFill/>
                          </a:ln>
                          <a:solidFill>
                            <a:schemeClr val="tx1"/>
                          </a:solidFill>
                          <a:effectLst/>
                          <a:latin typeface="宋体" pitchFamily="2" charset="-122"/>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等电位连接部件</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材料</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截面</a:t>
                      </a:r>
                      <a:r>
                        <a:rPr kumimoji="0" lang="en-US" altLang="zh-CN" sz="1600" b="1" i="0" u="none" strike="noStrike" cap="none" normalizeH="0" baseline="0" smtClean="0">
                          <a:ln>
                            <a:noFill/>
                          </a:ln>
                          <a:solidFill>
                            <a:schemeClr val="tx1"/>
                          </a:solidFill>
                          <a:effectLst/>
                          <a:latin typeface="Arial" charset="0"/>
                          <a:ea typeface="宋体" pitchFamily="2" charset="-122"/>
                        </a:rPr>
                        <a:t>(mm</a:t>
                      </a:r>
                      <a:r>
                        <a:rPr kumimoji="0" lang="en-US" altLang="zh-CN" sz="1600" b="1" i="0" u="none" strike="noStrike" cap="none" normalizeH="0" baseline="30000" smtClean="0">
                          <a:ln>
                            <a:noFill/>
                          </a:ln>
                          <a:solidFill>
                            <a:schemeClr val="tx1"/>
                          </a:solidFill>
                          <a:effectLst/>
                          <a:latin typeface="Arial" charset="0"/>
                          <a:ea typeface="宋体" pitchFamily="2" charset="-122"/>
                        </a:rPr>
                        <a:t>2</a:t>
                      </a:r>
                      <a:r>
                        <a:rPr kumimoji="0" lang="en-US" altLang="zh-CN" sz="1600" b="1" i="0" u="none" strike="noStrike" cap="none" normalizeH="0" baseline="0" smtClean="0">
                          <a:ln>
                            <a:noFill/>
                          </a:ln>
                          <a:solidFill>
                            <a:schemeClr val="tx1"/>
                          </a:solidFill>
                          <a:effectLst/>
                          <a:latin typeface="Arial"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C00000"/>
                          </a:solidFill>
                          <a:effectLst/>
                          <a:latin typeface="Arial" charset="0"/>
                          <a:ea typeface="宋体" pitchFamily="2" charset="-122"/>
                        </a:rPr>
                        <a:t>等电位连接带（铜或热镀锌钢）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铜、铁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C00000"/>
                          </a:solidFill>
                          <a:effectLst/>
                          <a:latin typeface="Arial" charset="0"/>
                          <a:ea typeface="宋体" pitchFamily="2" charset="-122"/>
                        </a:rPr>
                        <a:t>从等电位连接带至接地装置或至其他等电位连接带的连接导体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铜</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铝</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C00000"/>
                          </a:solidFill>
                          <a:effectLst/>
                          <a:latin typeface="Arial" charset="0"/>
                          <a:ea typeface="宋体" pitchFamily="2" charset="-122"/>
                        </a:rPr>
                        <a:t>从屋内金属装置至等电位连接带的连接导体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铜</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charset="0"/>
                          <a:ea typeface="宋体" pitchFamily="2" charset="-122"/>
                        </a:rPr>
                        <a:t>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charset="0"/>
                          <a:ea typeface="宋体" pitchFamily="2" charset="-122"/>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charset="0"/>
                          <a:ea typeface="宋体" pitchFamily="2" charset="-122"/>
                        </a:rPr>
                        <a:t>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pitchFamily="2" charset="-122"/>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Bar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42"/>
          <p:cNvGrpSpPr>
            <a:grpSpLocks noGrp="1" noRot="1"/>
          </p:cNvGrpSpPr>
          <p:nvPr>
            <p:ph idx="4294967295"/>
          </p:nvPr>
        </p:nvGrpSpPr>
        <p:grpSpPr bwMode="auto">
          <a:xfrm>
            <a:off x="714375" y="2143125"/>
            <a:ext cx="7643813" cy="4143375"/>
            <a:chOff x="450" y="1350"/>
            <a:chExt cx="4815" cy="2610"/>
          </a:xfrm>
        </p:grpSpPr>
        <p:sp>
          <p:nvSpPr>
            <p:cNvPr id="88069" name="Rectangle 3"/>
            <p:cNvSpPr>
              <a:spLocks noChangeArrowheads="1"/>
            </p:cNvSpPr>
            <p:nvPr/>
          </p:nvSpPr>
          <p:spPr bwMode="auto">
            <a:xfrm>
              <a:off x="450" y="1350"/>
              <a:ext cx="4815" cy="315"/>
            </a:xfrm>
            <a:prstGeom prst="rect">
              <a:avLst/>
            </a:prstGeom>
            <a:noFill/>
            <a:ln w="9525">
              <a:noFill/>
              <a:miter lim="800000"/>
              <a:headEnd/>
              <a:tailEnd/>
            </a:ln>
          </p:spPr>
          <p:txBody>
            <a:bodyPr anchor="ctr"/>
            <a:lstStyle/>
            <a:p>
              <a:pPr algn="ctr">
                <a:spcBef>
                  <a:spcPct val="20000"/>
                </a:spcBef>
              </a:pPr>
              <a:r>
                <a:rPr lang="zh-CN" altLang="en-US" sz="1600" b="1">
                  <a:latin typeface="宋体" pitchFamily="2" charset="-122"/>
                  <a:cs typeface="Times New Roman" pitchFamily="18" charset="0"/>
                </a:rPr>
                <a:t>防雷装置各连接部件的最小截面</a:t>
              </a:r>
              <a:r>
                <a:rPr lang="zh-CN" altLang="en-US" sz="1600" b="1">
                  <a:latin typeface="宋体" pitchFamily="2" charset="-122"/>
                </a:rPr>
                <a:t> </a:t>
              </a:r>
            </a:p>
          </p:txBody>
        </p:sp>
        <p:sp>
          <p:nvSpPr>
            <p:cNvPr id="88070" name="Rectangle 4"/>
            <p:cNvSpPr>
              <a:spLocks noChangeArrowheads="1"/>
            </p:cNvSpPr>
            <p:nvPr/>
          </p:nvSpPr>
          <p:spPr bwMode="auto">
            <a:xfrm>
              <a:off x="450" y="1665"/>
              <a:ext cx="2721" cy="321"/>
            </a:xfrm>
            <a:prstGeom prst="rect">
              <a:avLst/>
            </a:prstGeom>
            <a:noFill/>
            <a:ln w="9525">
              <a:noFill/>
              <a:miter lim="800000"/>
              <a:headEnd/>
              <a:tailEnd/>
            </a:ln>
          </p:spPr>
          <p:txBody>
            <a:bodyPr anchor="ctr"/>
            <a:lstStyle/>
            <a:p>
              <a:pPr algn="ctr">
                <a:spcBef>
                  <a:spcPct val="20000"/>
                </a:spcBef>
              </a:pPr>
              <a:r>
                <a:rPr lang="zh-CN" altLang="en-US" sz="1600" b="1"/>
                <a:t>等电位连接部件</a:t>
              </a:r>
            </a:p>
          </p:txBody>
        </p:sp>
        <p:sp>
          <p:nvSpPr>
            <p:cNvPr id="88071" name="Rectangle 5"/>
            <p:cNvSpPr>
              <a:spLocks noChangeArrowheads="1"/>
            </p:cNvSpPr>
            <p:nvPr/>
          </p:nvSpPr>
          <p:spPr bwMode="auto">
            <a:xfrm>
              <a:off x="3171" y="1665"/>
              <a:ext cx="712" cy="321"/>
            </a:xfrm>
            <a:prstGeom prst="rect">
              <a:avLst/>
            </a:prstGeom>
            <a:noFill/>
            <a:ln w="9525">
              <a:noFill/>
              <a:miter lim="800000"/>
              <a:headEnd/>
              <a:tailEnd/>
            </a:ln>
          </p:spPr>
          <p:txBody>
            <a:bodyPr anchor="ctr"/>
            <a:lstStyle/>
            <a:p>
              <a:pPr algn="ctr">
                <a:spcBef>
                  <a:spcPct val="20000"/>
                </a:spcBef>
              </a:pPr>
              <a:r>
                <a:rPr lang="zh-CN" altLang="en-US" sz="1600" b="1"/>
                <a:t>材料</a:t>
              </a:r>
            </a:p>
          </p:txBody>
        </p:sp>
        <p:sp>
          <p:nvSpPr>
            <p:cNvPr id="88072" name="Rectangle 6"/>
            <p:cNvSpPr>
              <a:spLocks noChangeArrowheads="1"/>
            </p:cNvSpPr>
            <p:nvPr/>
          </p:nvSpPr>
          <p:spPr bwMode="auto">
            <a:xfrm>
              <a:off x="3883" y="1665"/>
              <a:ext cx="1382" cy="321"/>
            </a:xfrm>
            <a:prstGeom prst="rect">
              <a:avLst/>
            </a:prstGeom>
            <a:noFill/>
            <a:ln w="9525">
              <a:noFill/>
              <a:miter lim="800000"/>
              <a:headEnd/>
              <a:tailEnd/>
            </a:ln>
          </p:spPr>
          <p:txBody>
            <a:bodyPr anchor="ctr"/>
            <a:lstStyle/>
            <a:p>
              <a:pPr algn="ctr">
                <a:spcBef>
                  <a:spcPct val="20000"/>
                </a:spcBef>
              </a:pPr>
              <a:r>
                <a:rPr lang="zh-CN" altLang="en-US" sz="1600" b="1"/>
                <a:t>截面</a:t>
              </a:r>
              <a:r>
                <a:rPr lang="en-US" altLang="zh-CN" sz="1600" b="1"/>
                <a:t>(mm</a:t>
              </a:r>
              <a:r>
                <a:rPr lang="en-US" altLang="zh-CN" sz="1600" b="1" baseline="15000"/>
                <a:t>2</a:t>
              </a:r>
              <a:r>
                <a:rPr lang="en-US" altLang="zh-CN" sz="1600" b="1"/>
                <a:t>)</a:t>
              </a:r>
            </a:p>
          </p:txBody>
        </p:sp>
        <p:sp>
          <p:nvSpPr>
            <p:cNvPr id="88073" name="Rectangle 7"/>
            <p:cNvSpPr>
              <a:spLocks noChangeArrowheads="1"/>
            </p:cNvSpPr>
            <p:nvPr/>
          </p:nvSpPr>
          <p:spPr bwMode="auto">
            <a:xfrm>
              <a:off x="450" y="1986"/>
              <a:ext cx="446" cy="1974"/>
            </a:xfrm>
            <a:prstGeom prst="rect">
              <a:avLst/>
            </a:prstGeom>
            <a:noFill/>
            <a:ln w="9525">
              <a:noFill/>
              <a:miter lim="800000"/>
              <a:headEnd/>
              <a:tailEnd/>
            </a:ln>
          </p:spPr>
          <p:txBody>
            <a:bodyPr anchor="ctr"/>
            <a:lstStyle/>
            <a:p>
              <a:pPr algn="ctr">
                <a:spcBef>
                  <a:spcPct val="20000"/>
                </a:spcBef>
              </a:pPr>
              <a:r>
                <a:rPr lang="zh-CN" altLang="en-US" sz="1600" b="1">
                  <a:latin typeface="宋体" pitchFamily="2" charset="-122"/>
                </a:rPr>
                <a:t>连接电涌保护器的导体</a:t>
              </a:r>
            </a:p>
          </p:txBody>
        </p:sp>
        <p:sp>
          <p:nvSpPr>
            <p:cNvPr id="88074" name="Rectangle 8"/>
            <p:cNvSpPr>
              <a:spLocks noChangeArrowheads="1"/>
            </p:cNvSpPr>
            <p:nvPr/>
          </p:nvSpPr>
          <p:spPr bwMode="auto">
            <a:xfrm>
              <a:off x="896" y="1986"/>
              <a:ext cx="714" cy="984"/>
            </a:xfrm>
            <a:prstGeom prst="rect">
              <a:avLst/>
            </a:prstGeom>
            <a:noFill/>
            <a:ln w="9525">
              <a:noFill/>
              <a:miter lim="800000"/>
              <a:headEnd/>
              <a:tailEnd/>
            </a:ln>
          </p:spPr>
          <p:txBody>
            <a:bodyPr anchor="ctr"/>
            <a:lstStyle/>
            <a:p>
              <a:pPr algn="ctr">
                <a:spcBef>
                  <a:spcPct val="20000"/>
                </a:spcBef>
              </a:pPr>
              <a:r>
                <a:rPr lang="zh-CN" altLang="en-US" sz="1600" b="1">
                  <a:latin typeface="宋体" pitchFamily="2" charset="-122"/>
                </a:rPr>
                <a:t>电气系统</a:t>
              </a:r>
            </a:p>
          </p:txBody>
        </p:sp>
        <p:sp>
          <p:nvSpPr>
            <p:cNvPr id="88075" name="Rectangle 9"/>
            <p:cNvSpPr>
              <a:spLocks noChangeArrowheads="1"/>
            </p:cNvSpPr>
            <p:nvPr/>
          </p:nvSpPr>
          <p:spPr bwMode="auto">
            <a:xfrm>
              <a:off x="1610" y="1986"/>
              <a:ext cx="1561" cy="264"/>
            </a:xfrm>
            <a:prstGeom prst="rect">
              <a:avLst/>
            </a:prstGeom>
            <a:noFill/>
            <a:ln w="9525">
              <a:noFill/>
              <a:miter lim="800000"/>
              <a:headEnd/>
              <a:tailEnd/>
            </a:ln>
          </p:spPr>
          <p:txBody>
            <a:bodyPr anchor="ctr"/>
            <a:lstStyle/>
            <a:p>
              <a:pPr>
                <a:spcBef>
                  <a:spcPct val="20000"/>
                </a:spcBef>
              </a:pPr>
              <a:r>
                <a:rPr lang="en-US" altLang="zh-CN" sz="1600" b="1">
                  <a:cs typeface="Times New Roman" pitchFamily="18" charset="0"/>
                </a:rPr>
                <a:t>Ⅰ</a:t>
              </a:r>
              <a:r>
                <a:rPr lang="zh-CN" altLang="en-US" sz="1600" b="1">
                  <a:cs typeface="Times New Roman" pitchFamily="18" charset="0"/>
                </a:rPr>
                <a:t>级试验的电涌保护器</a:t>
              </a:r>
              <a:r>
                <a:rPr lang="zh-CN" altLang="en-US" sz="1600" b="1"/>
                <a:t> </a:t>
              </a:r>
              <a:endParaRPr lang="zh-CN" altLang="en-US" sz="1600" b="1">
                <a:latin typeface="宋体" pitchFamily="2" charset="-122"/>
              </a:endParaRPr>
            </a:p>
          </p:txBody>
        </p:sp>
        <p:sp>
          <p:nvSpPr>
            <p:cNvPr id="88076" name="Rectangle 10"/>
            <p:cNvSpPr>
              <a:spLocks noChangeArrowheads="1"/>
            </p:cNvSpPr>
            <p:nvPr/>
          </p:nvSpPr>
          <p:spPr bwMode="auto">
            <a:xfrm>
              <a:off x="3171" y="1986"/>
              <a:ext cx="712" cy="1974"/>
            </a:xfrm>
            <a:prstGeom prst="rect">
              <a:avLst/>
            </a:prstGeom>
            <a:noFill/>
            <a:ln w="9525">
              <a:noFill/>
              <a:miter lim="800000"/>
              <a:headEnd/>
              <a:tailEnd/>
            </a:ln>
          </p:spPr>
          <p:txBody>
            <a:bodyPr anchor="ctr"/>
            <a:lstStyle/>
            <a:p>
              <a:pPr algn="ctr">
                <a:spcBef>
                  <a:spcPct val="20000"/>
                </a:spcBef>
              </a:pPr>
              <a:r>
                <a:rPr lang="zh-CN" altLang="en-US" sz="1600" b="1">
                  <a:cs typeface="Times New Roman" pitchFamily="18" charset="0"/>
                </a:rPr>
                <a:t>铜</a:t>
              </a:r>
              <a:r>
                <a:rPr lang="zh-CN" altLang="en-US" sz="1600" b="1"/>
                <a:t> </a:t>
              </a:r>
            </a:p>
          </p:txBody>
        </p:sp>
        <p:sp>
          <p:nvSpPr>
            <p:cNvPr id="88077" name="Rectangle 11"/>
            <p:cNvSpPr>
              <a:spLocks noChangeArrowheads="1"/>
            </p:cNvSpPr>
            <p:nvPr/>
          </p:nvSpPr>
          <p:spPr bwMode="auto">
            <a:xfrm>
              <a:off x="3883" y="1986"/>
              <a:ext cx="1382" cy="264"/>
            </a:xfrm>
            <a:prstGeom prst="rect">
              <a:avLst/>
            </a:prstGeom>
            <a:noFill/>
            <a:ln w="9525">
              <a:noFill/>
              <a:miter lim="800000"/>
              <a:headEnd/>
              <a:tailEnd/>
            </a:ln>
          </p:spPr>
          <p:txBody>
            <a:bodyPr anchor="ctr"/>
            <a:lstStyle/>
            <a:p>
              <a:pPr algn="ctr">
                <a:spcBef>
                  <a:spcPct val="20000"/>
                </a:spcBef>
              </a:pPr>
              <a:r>
                <a:rPr lang="en-US" altLang="zh-CN" sz="1600" b="1">
                  <a:latin typeface="宋体" pitchFamily="2" charset="-122"/>
                </a:rPr>
                <a:t>6</a:t>
              </a:r>
            </a:p>
          </p:txBody>
        </p:sp>
        <p:sp>
          <p:nvSpPr>
            <p:cNvPr id="88078" name="Rectangle 12"/>
            <p:cNvSpPr>
              <a:spLocks noChangeArrowheads="1"/>
            </p:cNvSpPr>
            <p:nvPr/>
          </p:nvSpPr>
          <p:spPr bwMode="auto">
            <a:xfrm>
              <a:off x="1610" y="2250"/>
              <a:ext cx="1561" cy="315"/>
            </a:xfrm>
            <a:prstGeom prst="rect">
              <a:avLst/>
            </a:prstGeom>
            <a:noFill/>
            <a:ln w="9525">
              <a:noFill/>
              <a:miter lim="800000"/>
              <a:headEnd/>
              <a:tailEnd/>
            </a:ln>
          </p:spPr>
          <p:txBody>
            <a:bodyPr anchor="ctr"/>
            <a:lstStyle/>
            <a:p>
              <a:pPr>
                <a:spcBef>
                  <a:spcPct val="20000"/>
                </a:spcBef>
              </a:pPr>
              <a:r>
                <a:rPr lang="en-US" altLang="zh-CN" sz="1600" b="1">
                  <a:cs typeface="Times New Roman" pitchFamily="18" charset="0"/>
                </a:rPr>
                <a:t>Ⅱ</a:t>
              </a:r>
              <a:r>
                <a:rPr lang="zh-CN" altLang="en-US" sz="1600" b="1">
                  <a:cs typeface="Times New Roman" pitchFamily="18" charset="0"/>
                </a:rPr>
                <a:t>级试验的电涌保护器</a:t>
              </a:r>
              <a:r>
                <a:rPr lang="zh-CN" altLang="en-US" sz="1600" b="1"/>
                <a:t> </a:t>
              </a:r>
            </a:p>
          </p:txBody>
        </p:sp>
        <p:sp>
          <p:nvSpPr>
            <p:cNvPr id="88079" name="Rectangle 13"/>
            <p:cNvSpPr>
              <a:spLocks noChangeArrowheads="1"/>
            </p:cNvSpPr>
            <p:nvPr/>
          </p:nvSpPr>
          <p:spPr bwMode="auto">
            <a:xfrm>
              <a:off x="3883" y="2250"/>
              <a:ext cx="1382" cy="315"/>
            </a:xfrm>
            <a:prstGeom prst="rect">
              <a:avLst/>
            </a:prstGeom>
            <a:noFill/>
            <a:ln w="9525">
              <a:noFill/>
              <a:miter lim="800000"/>
              <a:headEnd/>
              <a:tailEnd/>
            </a:ln>
          </p:spPr>
          <p:txBody>
            <a:bodyPr anchor="ctr"/>
            <a:lstStyle/>
            <a:p>
              <a:pPr algn="ctr">
                <a:spcBef>
                  <a:spcPct val="20000"/>
                </a:spcBef>
              </a:pPr>
              <a:r>
                <a:rPr lang="en-US" altLang="zh-CN" sz="1600" b="1">
                  <a:latin typeface="宋体" pitchFamily="2" charset="-122"/>
                </a:rPr>
                <a:t>2.5</a:t>
              </a:r>
            </a:p>
          </p:txBody>
        </p:sp>
        <p:sp>
          <p:nvSpPr>
            <p:cNvPr id="88080" name="Rectangle 14"/>
            <p:cNvSpPr>
              <a:spLocks noChangeArrowheads="1"/>
            </p:cNvSpPr>
            <p:nvPr/>
          </p:nvSpPr>
          <p:spPr bwMode="auto">
            <a:xfrm>
              <a:off x="1610" y="2565"/>
              <a:ext cx="1561" cy="405"/>
            </a:xfrm>
            <a:prstGeom prst="rect">
              <a:avLst/>
            </a:prstGeom>
            <a:noFill/>
            <a:ln w="9525">
              <a:noFill/>
              <a:miter lim="800000"/>
              <a:headEnd/>
              <a:tailEnd/>
            </a:ln>
          </p:spPr>
          <p:txBody>
            <a:bodyPr anchor="ctr"/>
            <a:lstStyle/>
            <a:p>
              <a:pPr>
                <a:spcBef>
                  <a:spcPct val="20000"/>
                </a:spcBef>
              </a:pPr>
              <a:r>
                <a:rPr lang="en-US" altLang="zh-CN" sz="1600" b="1">
                  <a:latin typeface="宋体" pitchFamily="2" charset="-122"/>
                </a:rPr>
                <a:t>Ⅲ</a:t>
              </a:r>
              <a:r>
                <a:rPr lang="zh-CN" altLang="en-US" sz="1600" b="1">
                  <a:latin typeface="宋体" pitchFamily="2" charset="-122"/>
                </a:rPr>
                <a:t>级试验的电涌保护器</a:t>
              </a:r>
            </a:p>
          </p:txBody>
        </p:sp>
        <p:sp>
          <p:nvSpPr>
            <p:cNvPr id="88081" name="Rectangle 15"/>
            <p:cNvSpPr>
              <a:spLocks noChangeArrowheads="1"/>
            </p:cNvSpPr>
            <p:nvPr/>
          </p:nvSpPr>
          <p:spPr bwMode="auto">
            <a:xfrm>
              <a:off x="3883" y="2565"/>
              <a:ext cx="1382" cy="405"/>
            </a:xfrm>
            <a:prstGeom prst="rect">
              <a:avLst/>
            </a:prstGeom>
            <a:noFill/>
            <a:ln w="9525">
              <a:noFill/>
              <a:miter lim="800000"/>
              <a:headEnd/>
              <a:tailEnd/>
            </a:ln>
          </p:spPr>
          <p:txBody>
            <a:bodyPr anchor="ctr"/>
            <a:lstStyle/>
            <a:p>
              <a:pPr algn="ctr">
                <a:spcBef>
                  <a:spcPct val="20000"/>
                </a:spcBef>
              </a:pPr>
              <a:r>
                <a:rPr lang="en-US" altLang="zh-CN" sz="1600" b="1">
                  <a:latin typeface="宋体" pitchFamily="2" charset="-122"/>
                </a:rPr>
                <a:t>1.5</a:t>
              </a:r>
            </a:p>
          </p:txBody>
        </p:sp>
        <p:sp>
          <p:nvSpPr>
            <p:cNvPr id="88082" name="Rectangle 16"/>
            <p:cNvSpPr>
              <a:spLocks noChangeArrowheads="1"/>
            </p:cNvSpPr>
            <p:nvPr/>
          </p:nvSpPr>
          <p:spPr bwMode="auto">
            <a:xfrm>
              <a:off x="896" y="2970"/>
              <a:ext cx="714" cy="990"/>
            </a:xfrm>
            <a:prstGeom prst="rect">
              <a:avLst/>
            </a:prstGeom>
            <a:noFill/>
            <a:ln w="9525">
              <a:noFill/>
              <a:miter lim="800000"/>
              <a:headEnd/>
              <a:tailEnd/>
            </a:ln>
          </p:spPr>
          <p:txBody>
            <a:bodyPr anchor="ctr"/>
            <a:lstStyle/>
            <a:p>
              <a:pPr algn="ctr">
                <a:spcBef>
                  <a:spcPct val="20000"/>
                </a:spcBef>
              </a:pPr>
              <a:r>
                <a:rPr lang="zh-CN" altLang="en-US" sz="1600" b="1">
                  <a:latin typeface="宋体" pitchFamily="2" charset="-122"/>
                </a:rPr>
                <a:t>电子系统</a:t>
              </a:r>
            </a:p>
          </p:txBody>
        </p:sp>
        <p:sp>
          <p:nvSpPr>
            <p:cNvPr id="88083" name="Rectangle 17"/>
            <p:cNvSpPr>
              <a:spLocks noChangeArrowheads="1"/>
            </p:cNvSpPr>
            <p:nvPr/>
          </p:nvSpPr>
          <p:spPr bwMode="auto">
            <a:xfrm>
              <a:off x="1610" y="2970"/>
              <a:ext cx="1561" cy="360"/>
            </a:xfrm>
            <a:prstGeom prst="rect">
              <a:avLst/>
            </a:prstGeom>
            <a:noFill/>
            <a:ln w="9525">
              <a:noFill/>
              <a:miter lim="800000"/>
              <a:headEnd/>
              <a:tailEnd/>
            </a:ln>
          </p:spPr>
          <p:txBody>
            <a:bodyPr anchor="ctr"/>
            <a:lstStyle/>
            <a:p>
              <a:pPr>
                <a:spcBef>
                  <a:spcPct val="20000"/>
                </a:spcBef>
              </a:pPr>
              <a:r>
                <a:rPr lang="en-US" altLang="zh-CN" sz="1600" b="1">
                  <a:latin typeface="宋体" pitchFamily="2" charset="-122"/>
                </a:rPr>
                <a:t>D1</a:t>
              </a:r>
              <a:r>
                <a:rPr lang="zh-CN" altLang="en-US" sz="1600" b="1">
                  <a:latin typeface="宋体" pitchFamily="2" charset="-122"/>
                </a:rPr>
                <a:t>类电涌保护器</a:t>
              </a:r>
            </a:p>
          </p:txBody>
        </p:sp>
        <p:sp>
          <p:nvSpPr>
            <p:cNvPr id="88084" name="Rectangle 18"/>
            <p:cNvSpPr>
              <a:spLocks noChangeArrowheads="1"/>
            </p:cNvSpPr>
            <p:nvPr/>
          </p:nvSpPr>
          <p:spPr bwMode="auto">
            <a:xfrm>
              <a:off x="3883" y="2970"/>
              <a:ext cx="1382" cy="360"/>
            </a:xfrm>
            <a:prstGeom prst="rect">
              <a:avLst/>
            </a:prstGeom>
            <a:noFill/>
            <a:ln w="9525">
              <a:noFill/>
              <a:miter lim="800000"/>
              <a:headEnd/>
              <a:tailEnd/>
            </a:ln>
          </p:spPr>
          <p:txBody>
            <a:bodyPr anchor="ctr"/>
            <a:lstStyle/>
            <a:p>
              <a:pPr algn="ctr">
                <a:spcBef>
                  <a:spcPct val="20000"/>
                </a:spcBef>
              </a:pPr>
              <a:r>
                <a:rPr lang="en-US" altLang="zh-CN" sz="1600" b="1">
                  <a:latin typeface="宋体" pitchFamily="2" charset="-122"/>
                </a:rPr>
                <a:t>1.2</a:t>
              </a:r>
            </a:p>
          </p:txBody>
        </p:sp>
        <p:sp>
          <p:nvSpPr>
            <p:cNvPr id="88085" name="Rectangle 19"/>
            <p:cNvSpPr>
              <a:spLocks noChangeArrowheads="1"/>
            </p:cNvSpPr>
            <p:nvPr/>
          </p:nvSpPr>
          <p:spPr bwMode="auto">
            <a:xfrm>
              <a:off x="1610" y="3330"/>
              <a:ext cx="1561" cy="630"/>
            </a:xfrm>
            <a:prstGeom prst="rect">
              <a:avLst/>
            </a:prstGeom>
            <a:noFill/>
            <a:ln w="9525">
              <a:noFill/>
              <a:miter lim="800000"/>
              <a:headEnd/>
              <a:tailEnd/>
            </a:ln>
          </p:spPr>
          <p:txBody>
            <a:bodyPr anchor="ctr"/>
            <a:lstStyle/>
            <a:p>
              <a:pPr>
                <a:spcBef>
                  <a:spcPct val="20000"/>
                </a:spcBef>
              </a:pPr>
              <a:r>
                <a:rPr lang="zh-CN" altLang="en-US" sz="1600" b="1">
                  <a:latin typeface="宋体" pitchFamily="2" charset="-122"/>
                </a:rPr>
                <a:t>其他类的电涌保护器</a:t>
              </a:r>
              <a:r>
                <a:rPr lang="en-US" altLang="zh-CN" sz="1600" b="1">
                  <a:latin typeface="宋体" pitchFamily="2" charset="-122"/>
                </a:rPr>
                <a:t>(</a:t>
              </a:r>
              <a:r>
                <a:rPr lang="zh-CN" altLang="en-US" sz="1600" b="1">
                  <a:latin typeface="宋体" pitchFamily="2" charset="-122"/>
                </a:rPr>
                <a:t>连接导体的截面可小于</a:t>
              </a:r>
              <a:r>
                <a:rPr lang="en-US" altLang="zh-CN" sz="1600" b="1">
                  <a:latin typeface="宋体" pitchFamily="2" charset="-122"/>
                </a:rPr>
                <a:t>1.2mm</a:t>
              </a:r>
              <a:r>
                <a:rPr lang="en-US" altLang="zh-CN" sz="1600" b="1" baseline="30000">
                  <a:latin typeface="宋体" pitchFamily="2" charset="-122"/>
                </a:rPr>
                <a:t>2</a:t>
              </a:r>
              <a:r>
                <a:rPr lang="en-US" altLang="zh-CN" sz="1600" b="1">
                  <a:latin typeface="宋体" pitchFamily="2" charset="-122"/>
                </a:rPr>
                <a:t>)</a:t>
              </a:r>
            </a:p>
          </p:txBody>
        </p:sp>
        <p:sp>
          <p:nvSpPr>
            <p:cNvPr id="88086" name="Rectangle 20"/>
            <p:cNvSpPr>
              <a:spLocks noChangeArrowheads="1"/>
            </p:cNvSpPr>
            <p:nvPr/>
          </p:nvSpPr>
          <p:spPr bwMode="auto">
            <a:xfrm>
              <a:off x="3883" y="3330"/>
              <a:ext cx="1382" cy="630"/>
            </a:xfrm>
            <a:prstGeom prst="rect">
              <a:avLst/>
            </a:prstGeom>
            <a:noFill/>
            <a:ln w="9525">
              <a:noFill/>
              <a:miter lim="800000"/>
              <a:headEnd/>
              <a:tailEnd/>
            </a:ln>
          </p:spPr>
          <p:txBody>
            <a:bodyPr anchor="ctr"/>
            <a:lstStyle/>
            <a:p>
              <a:pPr>
                <a:spcBef>
                  <a:spcPct val="20000"/>
                </a:spcBef>
              </a:pPr>
              <a:r>
                <a:rPr lang="zh-CN" altLang="en-US" sz="1600" b="1">
                  <a:latin typeface="宋体" pitchFamily="2" charset="-122"/>
                </a:rPr>
                <a:t>根据具体情况确定</a:t>
              </a:r>
            </a:p>
          </p:txBody>
        </p:sp>
        <p:sp>
          <p:nvSpPr>
            <p:cNvPr id="88087" name="Line 21"/>
            <p:cNvSpPr>
              <a:spLocks noChangeShapeType="1"/>
            </p:cNvSpPr>
            <p:nvPr/>
          </p:nvSpPr>
          <p:spPr bwMode="auto">
            <a:xfrm>
              <a:off x="896" y="1986"/>
              <a:ext cx="0" cy="1974"/>
            </a:xfrm>
            <a:prstGeom prst="line">
              <a:avLst/>
            </a:prstGeom>
            <a:noFill/>
            <a:ln w="12700" algn="ctr">
              <a:solidFill>
                <a:schemeClr val="tx1"/>
              </a:solidFill>
              <a:round/>
              <a:headEnd/>
              <a:tailEnd/>
            </a:ln>
          </p:spPr>
          <p:txBody>
            <a:bodyPr/>
            <a:lstStyle/>
            <a:p>
              <a:endParaRPr lang="zh-CN" altLang="en-US"/>
            </a:p>
          </p:txBody>
        </p:sp>
        <p:sp>
          <p:nvSpPr>
            <p:cNvPr id="88088" name="Line 22"/>
            <p:cNvSpPr>
              <a:spLocks noChangeShapeType="1"/>
            </p:cNvSpPr>
            <p:nvPr/>
          </p:nvSpPr>
          <p:spPr bwMode="auto">
            <a:xfrm>
              <a:off x="1610" y="1986"/>
              <a:ext cx="0" cy="1974"/>
            </a:xfrm>
            <a:prstGeom prst="line">
              <a:avLst/>
            </a:prstGeom>
            <a:noFill/>
            <a:ln w="12700" algn="ctr">
              <a:solidFill>
                <a:schemeClr val="tx1"/>
              </a:solidFill>
              <a:round/>
              <a:headEnd/>
              <a:tailEnd/>
            </a:ln>
          </p:spPr>
          <p:txBody>
            <a:bodyPr/>
            <a:lstStyle/>
            <a:p>
              <a:endParaRPr lang="zh-CN" altLang="en-US"/>
            </a:p>
          </p:txBody>
        </p:sp>
        <p:sp>
          <p:nvSpPr>
            <p:cNvPr id="88089" name="Line 23"/>
            <p:cNvSpPr>
              <a:spLocks noChangeShapeType="1"/>
            </p:cNvSpPr>
            <p:nvPr/>
          </p:nvSpPr>
          <p:spPr bwMode="auto">
            <a:xfrm>
              <a:off x="3171" y="1665"/>
              <a:ext cx="0" cy="2295"/>
            </a:xfrm>
            <a:prstGeom prst="line">
              <a:avLst/>
            </a:prstGeom>
            <a:noFill/>
            <a:ln w="12700" algn="ctr">
              <a:solidFill>
                <a:schemeClr val="tx1"/>
              </a:solidFill>
              <a:round/>
              <a:headEnd/>
              <a:tailEnd/>
            </a:ln>
          </p:spPr>
          <p:txBody>
            <a:bodyPr/>
            <a:lstStyle/>
            <a:p>
              <a:endParaRPr lang="zh-CN" altLang="en-US"/>
            </a:p>
          </p:txBody>
        </p:sp>
        <p:sp>
          <p:nvSpPr>
            <p:cNvPr id="88090" name="Line 24"/>
            <p:cNvSpPr>
              <a:spLocks noChangeShapeType="1"/>
            </p:cNvSpPr>
            <p:nvPr/>
          </p:nvSpPr>
          <p:spPr bwMode="auto">
            <a:xfrm>
              <a:off x="3883" y="1665"/>
              <a:ext cx="0" cy="2295"/>
            </a:xfrm>
            <a:prstGeom prst="line">
              <a:avLst/>
            </a:prstGeom>
            <a:noFill/>
            <a:ln w="12700" algn="ctr">
              <a:solidFill>
                <a:schemeClr val="tx1"/>
              </a:solidFill>
              <a:round/>
              <a:headEnd/>
              <a:tailEnd/>
            </a:ln>
          </p:spPr>
          <p:txBody>
            <a:bodyPr/>
            <a:lstStyle/>
            <a:p>
              <a:endParaRPr lang="zh-CN" altLang="en-US"/>
            </a:p>
          </p:txBody>
        </p:sp>
        <p:sp>
          <p:nvSpPr>
            <p:cNvPr id="88091" name="Line 25"/>
            <p:cNvSpPr>
              <a:spLocks noChangeShapeType="1"/>
            </p:cNvSpPr>
            <p:nvPr/>
          </p:nvSpPr>
          <p:spPr bwMode="auto">
            <a:xfrm>
              <a:off x="450" y="1665"/>
              <a:ext cx="4815" cy="0"/>
            </a:xfrm>
            <a:prstGeom prst="line">
              <a:avLst/>
            </a:prstGeom>
            <a:noFill/>
            <a:ln w="12700" algn="ctr">
              <a:solidFill>
                <a:schemeClr val="tx1"/>
              </a:solidFill>
              <a:round/>
              <a:headEnd/>
              <a:tailEnd/>
            </a:ln>
          </p:spPr>
          <p:txBody>
            <a:bodyPr/>
            <a:lstStyle/>
            <a:p>
              <a:endParaRPr lang="zh-CN" altLang="en-US"/>
            </a:p>
          </p:txBody>
        </p:sp>
        <p:sp>
          <p:nvSpPr>
            <p:cNvPr id="88092" name="Line 26"/>
            <p:cNvSpPr>
              <a:spLocks noChangeShapeType="1"/>
            </p:cNvSpPr>
            <p:nvPr/>
          </p:nvSpPr>
          <p:spPr bwMode="auto">
            <a:xfrm>
              <a:off x="450" y="1986"/>
              <a:ext cx="4815" cy="0"/>
            </a:xfrm>
            <a:prstGeom prst="line">
              <a:avLst/>
            </a:prstGeom>
            <a:noFill/>
            <a:ln w="12700" algn="ctr">
              <a:solidFill>
                <a:schemeClr val="tx1"/>
              </a:solidFill>
              <a:round/>
              <a:headEnd/>
              <a:tailEnd/>
            </a:ln>
          </p:spPr>
          <p:txBody>
            <a:bodyPr/>
            <a:lstStyle/>
            <a:p>
              <a:endParaRPr lang="zh-CN" altLang="en-US"/>
            </a:p>
          </p:txBody>
        </p:sp>
        <p:sp>
          <p:nvSpPr>
            <p:cNvPr id="88093" name="Line 27"/>
            <p:cNvSpPr>
              <a:spLocks noChangeShapeType="1"/>
            </p:cNvSpPr>
            <p:nvPr/>
          </p:nvSpPr>
          <p:spPr bwMode="auto">
            <a:xfrm>
              <a:off x="1610" y="2250"/>
              <a:ext cx="1561" cy="0"/>
            </a:xfrm>
            <a:prstGeom prst="line">
              <a:avLst/>
            </a:prstGeom>
            <a:noFill/>
            <a:ln w="12700" algn="ctr">
              <a:solidFill>
                <a:schemeClr val="tx1"/>
              </a:solidFill>
              <a:round/>
              <a:headEnd/>
              <a:tailEnd/>
            </a:ln>
          </p:spPr>
          <p:txBody>
            <a:bodyPr/>
            <a:lstStyle/>
            <a:p>
              <a:endParaRPr lang="zh-CN" altLang="en-US"/>
            </a:p>
          </p:txBody>
        </p:sp>
        <p:sp>
          <p:nvSpPr>
            <p:cNvPr id="88094" name="Line 28"/>
            <p:cNvSpPr>
              <a:spLocks noChangeShapeType="1"/>
            </p:cNvSpPr>
            <p:nvPr/>
          </p:nvSpPr>
          <p:spPr bwMode="auto">
            <a:xfrm>
              <a:off x="3883" y="2250"/>
              <a:ext cx="1382" cy="0"/>
            </a:xfrm>
            <a:prstGeom prst="line">
              <a:avLst/>
            </a:prstGeom>
            <a:noFill/>
            <a:ln w="12700" algn="ctr">
              <a:solidFill>
                <a:schemeClr val="tx1"/>
              </a:solidFill>
              <a:round/>
              <a:headEnd/>
              <a:tailEnd/>
            </a:ln>
          </p:spPr>
          <p:txBody>
            <a:bodyPr/>
            <a:lstStyle/>
            <a:p>
              <a:endParaRPr lang="zh-CN" altLang="en-US"/>
            </a:p>
          </p:txBody>
        </p:sp>
        <p:sp>
          <p:nvSpPr>
            <p:cNvPr id="88095" name="Line 29"/>
            <p:cNvSpPr>
              <a:spLocks noChangeShapeType="1"/>
            </p:cNvSpPr>
            <p:nvPr/>
          </p:nvSpPr>
          <p:spPr bwMode="auto">
            <a:xfrm>
              <a:off x="1610" y="2565"/>
              <a:ext cx="1561" cy="0"/>
            </a:xfrm>
            <a:prstGeom prst="line">
              <a:avLst/>
            </a:prstGeom>
            <a:noFill/>
            <a:ln w="12700" algn="ctr">
              <a:solidFill>
                <a:schemeClr val="tx1"/>
              </a:solidFill>
              <a:round/>
              <a:headEnd/>
              <a:tailEnd/>
            </a:ln>
          </p:spPr>
          <p:txBody>
            <a:bodyPr/>
            <a:lstStyle/>
            <a:p>
              <a:endParaRPr lang="zh-CN" altLang="en-US"/>
            </a:p>
          </p:txBody>
        </p:sp>
        <p:sp>
          <p:nvSpPr>
            <p:cNvPr id="88096" name="Line 30"/>
            <p:cNvSpPr>
              <a:spLocks noChangeShapeType="1"/>
            </p:cNvSpPr>
            <p:nvPr/>
          </p:nvSpPr>
          <p:spPr bwMode="auto">
            <a:xfrm>
              <a:off x="3883" y="2565"/>
              <a:ext cx="1382" cy="0"/>
            </a:xfrm>
            <a:prstGeom prst="line">
              <a:avLst/>
            </a:prstGeom>
            <a:noFill/>
            <a:ln w="12700" algn="ctr">
              <a:solidFill>
                <a:schemeClr val="tx1"/>
              </a:solidFill>
              <a:round/>
              <a:headEnd/>
              <a:tailEnd/>
            </a:ln>
          </p:spPr>
          <p:txBody>
            <a:bodyPr/>
            <a:lstStyle/>
            <a:p>
              <a:endParaRPr lang="zh-CN" altLang="en-US"/>
            </a:p>
          </p:txBody>
        </p:sp>
        <p:sp>
          <p:nvSpPr>
            <p:cNvPr id="88097" name="Line 31"/>
            <p:cNvSpPr>
              <a:spLocks noChangeShapeType="1"/>
            </p:cNvSpPr>
            <p:nvPr/>
          </p:nvSpPr>
          <p:spPr bwMode="auto">
            <a:xfrm>
              <a:off x="896" y="2970"/>
              <a:ext cx="2275" cy="0"/>
            </a:xfrm>
            <a:prstGeom prst="line">
              <a:avLst/>
            </a:prstGeom>
            <a:noFill/>
            <a:ln w="12700" algn="ctr">
              <a:solidFill>
                <a:schemeClr val="tx1"/>
              </a:solidFill>
              <a:round/>
              <a:headEnd/>
              <a:tailEnd/>
            </a:ln>
          </p:spPr>
          <p:txBody>
            <a:bodyPr/>
            <a:lstStyle/>
            <a:p>
              <a:endParaRPr lang="zh-CN" altLang="en-US"/>
            </a:p>
          </p:txBody>
        </p:sp>
        <p:sp>
          <p:nvSpPr>
            <p:cNvPr id="88098" name="Line 32"/>
            <p:cNvSpPr>
              <a:spLocks noChangeShapeType="1"/>
            </p:cNvSpPr>
            <p:nvPr/>
          </p:nvSpPr>
          <p:spPr bwMode="auto">
            <a:xfrm>
              <a:off x="3883" y="2970"/>
              <a:ext cx="1382" cy="0"/>
            </a:xfrm>
            <a:prstGeom prst="line">
              <a:avLst/>
            </a:prstGeom>
            <a:noFill/>
            <a:ln w="12700" algn="ctr">
              <a:solidFill>
                <a:schemeClr val="tx1"/>
              </a:solidFill>
              <a:round/>
              <a:headEnd/>
              <a:tailEnd/>
            </a:ln>
          </p:spPr>
          <p:txBody>
            <a:bodyPr/>
            <a:lstStyle/>
            <a:p>
              <a:endParaRPr lang="zh-CN" altLang="en-US"/>
            </a:p>
          </p:txBody>
        </p:sp>
        <p:sp>
          <p:nvSpPr>
            <p:cNvPr id="88099" name="Line 33"/>
            <p:cNvSpPr>
              <a:spLocks noChangeShapeType="1"/>
            </p:cNvSpPr>
            <p:nvPr/>
          </p:nvSpPr>
          <p:spPr bwMode="auto">
            <a:xfrm>
              <a:off x="1610" y="3330"/>
              <a:ext cx="1561" cy="0"/>
            </a:xfrm>
            <a:prstGeom prst="line">
              <a:avLst/>
            </a:prstGeom>
            <a:noFill/>
            <a:ln w="12700" algn="ctr">
              <a:solidFill>
                <a:schemeClr val="tx1"/>
              </a:solidFill>
              <a:round/>
              <a:headEnd/>
              <a:tailEnd/>
            </a:ln>
          </p:spPr>
          <p:txBody>
            <a:bodyPr/>
            <a:lstStyle/>
            <a:p>
              <a:endParaRPr lang="zh-CN" altLang="en-US"/>
            </a:p>
          </p:txBody>
        </p:sp>
        <p:sp>
          <p:nvSpPr>
            <p:cNvPr id="88100" name="Line 34"/>
            <p:cNvSpPr>
              <a:spLocks noChangeShapeType="1"/>
            </p:cNvSpPr>
            <p:nvPr/>
          </p:nvSpPr>
          <p:spPr bwMode="auto">
            <a:xfrm>
              <a:off x="3883" y="3330"/>
              <a:ext cx="1382" cy="0"/>
            </a:xfrm>
            <a:prstGeom prst="line">
              <a:avLst/>
            </a:prstGeom>
            <a:noFill/>
            <a:ln w="12700" algn="ctr">
              <a:solidFill>
                <a:schemeClr val="tx1"/>
              </a:solidFill>
              <a:round/>
              <a:headEnd/>
              <a:tailEnd/>
            </a:ln>
          </p:spPr>
          <p:txBody>
            <a:bodyPr/>
            <a:lstStyle/>
            <a:p>
              <a:endParaRPr lang="zh-CN" altLang="en-US"/>
            </a:p>
          </p:txBody>
        </p:sp>
        <p:sp>
          <p:nvSpPr>
            <p:cNvPr id="88101" name="Line 35"/>
            <p:cNvSpPr>
              <a:spLocks noChangeShapeType="1"/>
            </p:cNvSpPr>
            <p:nvPr/>
          </p:nvSpPr>
          <p:spPr bwMode="auto">
            <a:xfrm>
              <a:off x="450" y="1350"/>
              <a:ext cx="0" cy="2610"/>
            </a:xfrm>
            <a:prstGeom prst="line">
              <a:avLst/>
            </a:prstGeom>
            <a:noFill/>
            <a:ln w="28575" algn="ctr">
              <a:solidFill>
                <a:schemeClr val="tx1"/>
              </a:solidFill>
              <a:round/>
              <a:headEnd/>
              <a:tailEnd/>
            </a:ln>
          </p:spPr>
          <p:txBody>
            <a:bodyPr/>
            <a:lstStyle/>
            <a:p>
              <a:endParaRPr lang="zh-CN" altLang="en-US"/>
            </a:p>
          </p:txBody>
        </p:sp>
        <p:sp>
          <p:nvSpPr>
            <p:cNvPr id="88102" name="Line 36"/>
            <p:cNvSpPr>
              <a:spLocks noChangeShapeType="1"/>
            </p:cNvSpPr>
            <p:nvPr/>
          </p:nvSpPr>
          <p:spPr bwMode="auto">
            <a:xfrm>
              <a:off x="5265" y="1350"/>
              <a:ext cx="0" cy="2610"/>
            </a:xfrm>
            <a:prstGeom prst="line">
              <a:avLst/>
            </a:prstGeom>
            <a:noFill/>
            <a:ln w="28575" algn="ctr">
              <a:solidFill>
                <a:schemeClr val="tx1"/>
              </a:solidFill>
              <a:round/>
              <a:headEnd/>
              <a:tailEnd/>
            </a:ln>
          </p:spPr>
          <p:txBody>
            <a:bodyPr/>
            <a:lstStyle/>
            <a:p>
              <a:endParaRPr lang="zh-CN" altLang="en-US"/>
            </a:p>
          </p:txBody>
        </p:sp>
        <p:sp>
          <p:nvSpPr>
            <p:cNvPr id="88103" name="Line 37"/>
            <p:cNvSpPr>
              <a:spLocks noChangeShapeType="1"/>
            </p:cNvSpPr>
            <p:nvPr/>
          </p:nvSpPr>
          <p:spPr bwMode="auto">
            <a:xfrm>
              <a:off x="450" y="1350"/>
              <a:ext cx="4815" cy="0"/>
            </a:xfrm>
            <a:prstGeom prst="line">
              <a:avLst/>
            </a:prstGeom>
            <a:noFill/>
            <a:ln w="28575" algn="ctr">
              <a:solidFill>
                <a:schemeClr val="tx1"/>
              </a:solidFill>
              <a:round/>
              <a:headEnd/>
              <a:tailEnd/>
            </a:ln>
          </p:spPr>
          <p:txBody>
            <a:bodyPr/>
            <a:lstStyle/>
            <a:p>
              <a:endParaRPr lang="zh-CN" altLang="en-US"/>
            </a:p>
          </p:txBody>
        </p:sp>
        <p:sp>
          <p:nvSpPr>
            <p:cNvPr id="88104" name="Line 38"/>
            <p:cNvSpPr>
              <a:spLocks noChangeShapeType="1"/>
            </p:cNvSpPr>
            <p:nvPr/>
          </p:nvSpPr>
          <p:spPr bwMode="auto">
            <a:xfrm>
              <a:off x="450" y="3960"/>
              <a:ext cx="4815" cy="0"/>
            </a:xfrm>
            <a:prstGeom prst="line">
              <a:avLst/>
            </a:prstGeom>
            <a:noFill/>
            <a:ln w="28575" algn="ctr">
              <a:solidFill>
                <a:schemeClr val="tx1"/>
              </a:solidFill>
              <a:round/>
              <a:headEnd/>
              <a:tailEnd/>
            </a:ln>
          </p:spPr>
          <p:txBody>
            <a:bodyPr/>
            <a:lstStyle/>
            <a:p>
              <a:endParaRPr lang="zh-CN" altLang="en-US"/>
            </a:p>
          </p:txBody>
        </p:sp>
      </p:grpSp>
      <p:sp>
        <p:nvSpPr>
          <p:cNvPr id="5" name="Rectangle 2"/>
          <p:cNvSpPr txBox="1">
            <a:spLocks noChangeArrowheads="1"/>
          </p:cNvSpPr>
          <p:nvPr/>
        </p:nvSpPr>
        <p:spPr bwMode="auto">
          <a:xfrm>
            <a:off x="571500"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88068" name="矩形 5"/>
          <p:cNvSpPr>
            <a:spLocks noChangeArrowheads="1"/>
          </p:cNvSpPr>
          <p:nvPr/>
        </p:nvSpPr>
        <p:spPr bwMode="auto">
          <a:xfrm>
            <a:off x="428625" y="1571625"/>
            <a:ext cx="3670300"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4</a:t>
            </a:r>
            <a:r>
              <a:rPr lang="zh-CN" altLang="en-US" sz="2000" b="1">
                <a:solidFill>
                  <a:srgbClr val="0070C0"/>
                </a:solidFill>
              </a:rPr>
              <a:t>）其他连接部件材料的规定</a:t>
            </a:r>
          </a:p>
        </p:txBody>
      </p:sp>
    </p:spTree>
  </p:cSld>
  <p:clrMapOvr>
    <a:masterClrMapping/>
  </p:clrMapOvr>
  <p:transition>
    <p:randomBar dir="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89091" name="矩形 4"/>
          <p:cNvSpPr>
            <a:spLocks noChangeArrowheads="1"/>
          </p:cNvSpPr>
          <p:nvPr/>
        </p:nvSpPr>
        <p:spPr bwMode="auto">
          <a:xfrm>
            <a:off x="1062038" y="1571625"/>
            <a:ext cx="3165475"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5</a:t>
            </a:r>
            <a:r>
              <a:rPr lang="zh-CN" altLang="en-US" sz="2000" b="1">
                <a:solidFill>
                  <a:srgbClr val="0070C0"/>
                </a:solidFill>
              </a:rPr>
              <a:t>）关于焊接的基本规定</a:t>
            </a:r>
          </a:p>
        </p:txBody>
      </p:sp>
      <p:sp>
        <p:nvSpPr>
          <p:cNvPr id="89092" name="矩形 5"/>
          <p:cNvSpPr>
            <a:spLocks noChangeArrowheads="1"/>
          </p:cNvSpPr>
          <p:nvPr/>
        </p:nvSpPr>
        <p:spPr bwMode="auto">
          <a:xfrm>
            <a:off x="1214438" y="2000250"/>
            <a:ext cx="6429375" cy="1136650"/>
          </a:xfrm>
          <a:prstGeom prst="rect">
            <a:avLst/>
          </a:prstGeom>
          <a:noFill/>
          <a:ln w="9525">
            <a:noFill/>
            <a:miter lim="800000"/>
            <a:headEnd/>
            <a:tailEnd/>
          </a:ln>
        </p:spPr>
        <p:txBody>
          <a:bodyPr>
            <a:spAutoFit/>
          </a:bodyPr>
          <a:lstStyle/>
          <a:p>
            <a:pPr>
              <a:lnSpc>
                <a:spcPts val="2800"/>
              </a:lnSpc>
            </a:pPr>
            <a:r>
              <a:rPr lang="en-US" altLang="zh-CN" b="1"/>
              <a:t>3.2.3  </a:t>
            </a:r>
            <a:r>
              <a:rPr lang="zh-CN" altLang="en-US" b="1"/>
              <a:t>除设计要求外，兼做引下线的承力钢结构构件、混凝土梁、柱内钢筋与钢筋的连接，应采用土建施工的绑扎法或螺丝扣的机械连接，</a:t>
            </a:r>
            <a:r>
              <a:rPr lang="zh-CN" altLang="en-US" b="1">
                <a:solidFill>
                  <a:srgbClr val="C00000"/>
                </a:solidFill>
              </a:rPr>
              <a:t>严禁热加工连接</a:t>
            </a:r>
            <a:r>
              <a:rPr lang="zh-CN" altLang="en-US" b="1"/>
              <a:t>。</a:t>
            </a:r>
          </a:p>
        </p:txBody>
      </p:sp>
      <p:sp>
        <p:nvSpPr>
          <p:cNvPr id="89093" name="矩形 6"/>
          <p:cNvSpPr>
            <a:spLocks noChangeArrowheads="1"/>
          </p:cNvSpPr>
          <p:nvPr/>
        </p:nvSpPr>
        <p:spPr bwMode="auto">
          <a:xfrm>
            <a:off x="1214438" y="3071813"/>
            <a:ext cx="6572250" cy="2581275"/>
          </a:xfrm>
          <a:prstGeom prst="rect">
            <a:avLst/>
          </a:prstGeom>
          <a:noFill/>
          <a:ln w="9525">
            <a:noFill/>
            <a:miter lim="800000"/>
            <a:headEnd/>
            <a:tailEnd/>
          </a:ln>
        </p:spPr>
        <p:txBody>
          <a:bodyPr>
            <a:spAutoFit/>
          </a:bodyPr>
          <a:lstStyle/>
          <a:p>
            <a:pPr>
              <a:lnSpc>
                <a:spcPts val="2800"/>
              </a:lnSpc>
            </a:pPr>
            <a:r>
              <a:rPr lang="en-US" altLang="zh-CN" b="1" dirty="0"/>
              <a:t>3.2.3   </a:t>
            </a:r>
            <a:r>
              <a:rPr lang="zh-CN" altLang="en-US" b="1" dirty="0"/>
              <a:t>承力建筑钢结构构件，含构件内的钢筋采用焊接连接时可能会降低建筑物结构的负荷能力。</a:t>
            </a:r>
            <a:r>
              <a:rPr lang="en-US" altLang="zh-CN" b="1" u="sng" dirty="0">
                <a:solidFill>
                  <a:srgbClr val="CC3300"/>
                </a:solidFill>
              </a:rPr>
              <a:t>GB 50057</a:t>
            </a:r>
            <a:r>
              <a:rPr lang="zh-CN" altLang="en-US" b="1" u="sng" dirty="0">
                <a:solidFill>
                  <a:srgbClr val="CC3300"/>
                </a:solidFill>
              </a:rPr>
              <a:t>第</a:t>
            </a:r>
            <a:r>
              <a:rPr lang="en-US" altLang="zh-CN" b="1" u="sng" dirty="0">
                <a:solidFill>
                  <a:srgbClr val="CC3300"/>
                </a:solidFill>
              </a:rPr>
              <a:t>3.3.5</a:t>
            </a:r>
            <a:r>
              <a:rPr lang="zh-CN" altLang="en-US" b="1" u="sng" dirty="0">
                <a:solidFill>
                  <a:srgbClr val="CC3300"/>
                </a:solidFill>
              </a:rPr>
              <a:t>条条文说明认为“在交叉点采用金属绑线绑扎在一起</a:t>
            </a:r>
            <a:r>
              <a:rPr lang="en-US" altLang="zh-CN" b="1" u="sng" dirty="0">
                <a:solidFill>
                  <a:srgbClr val="CC3300"/>
                </a:solidFill>
              </a:rPr>
              <a:t>……</a:t>
            </a:r>
            <a:r>
              <a:rPr lang="zh-CN" altLang="en-US" b="1" u="sng" dirty="0">
                <a:solidFill>
                  <a:srgbClr val="CC3300"/>
                </a:solidFill>
              </a:rPr>
              <a:t>建筑物具有许许多多钢筋和连接点，它们保证将全部雷电流经过许多次再分流流入大量的并联放电路径”</a:t>
            </a:r>
            <a:r>
              <a:rPr lang="zh-CN" altLang="en-US" b="1" dirty="0"/>
              <a:t>，</a:t>
            </a:r>
            <a:r>
              <a:rPr lang="zh-CN" altLang="en-US" b="1" dirty="0">
                <a:solidFill>
                  <a:srgbClr val="CC3300"/>
                </a:solidFill>
              </a:rPr>
              <a:t>因此，绑扎可以保证雷电流的泄放。</a:t>
            </a:r>
            <a:r>
              <a:rPr lang="en-US" altLang="zh-CN" b="1" dirty="0"/>
              <a:t>GB50303</a:t>
            </a:r>
            <a:r>
              <a:rPr lang="zh-CN" altLang="en-US" b="1" dirty="0"/>
              <a:t>中</a:t>
            </a:r>
            <a:r>
              <a:rPr lang="en-US" altLang="zh-CN" b="1" dirty="0"/>
              <a:t>3.1.2</a:t>
            </a:r>
            <a:r>
              <a:rPr lang="zh-CN" altLang="en-US" b="1" dirty="0"/>
              <a:t>条要求“除设计要求外，承力建筑钢结构构造上，不得采用熔焊连接</a:t>
            </a:r>
            <a:r>
              <a:rPr lang="en-US" altLang="zh-CN" b="1" dirty="0"/>
              <a:t>……</a:t>
            </a:r>
            <a:r>
              <a:rPr lang="zh-CN" altLang="en-US" b="1" dirty="0"/>
              <a:t>；且严禁热加工开孔”。</a:t>
            </a:r>
          </a:p>
        </p:txBody>
      </p:sp>
    </p:spTree>
  </p:cSld>
  <p:clrMapOvr>
    <a:masterClrMapping/>
  </p:clrMapOvr>
  <p:transition>
    <p:randomBar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6" name="Rectangle 5"/>
          <p:cNvSpPr txBox="1">
            <a:spLocks noChangeArrowheads="1"/>
          </p:cNvSpPr>
          <p:nvPr/>
        </p:nvSpPr>
        <p:spPr>
          <a:xfrm>
            <a:off x="857250" y="2000250"/>
            <a:ext cx="7675563" cy="4645025"/>
          </a:xfrm>
          <a:prstGeom prst="rect">
            <a:avLst/>
          </a:prstGeom>
        </p:spPr>
        <p:txBody>
          <a:bodyPr>
            <a:normAutofit/>
          </a:bodyPr>
          <a:lstStyle/>
          <a:p>
            <a:pPr marL="342900" indent="-342900" fontAlgn="auto">
              <a:spcBef>
                <a:spcPct val="20000"/>
              </a:spcBef>
              <a:spcAft>
                <a:spcPts val="0"/>
              </a:spcAft>
              <a:defRPr/>
            </a:pPr>
            <a:r>
              <a:rPr lang="zh-CN" altLang="en-US" b="1" dirty="0">
                <a:latin typeface="+mn-lt"/>
                <a:ea typeface="+mn-ea"/>
              </a:rPr>
              <a:t>      接地装置安装见图 </a:t>
            </a:r>
          </a:p>
          <a:p>
            <a:pPr marL="342900" indent="-342900" fontAlgn="auto">
              <a:spcBef>
                <a:spcPct val="20000"/>
              </a:spcBef>
              <a:spcAft>
                <a:spcPts val="0"/>
              </a:spcAft>
              <a:defRPr/>
            </a:pPr>
            <a:endParaRPr lang="zh-CN" altLang="en-US" sz="3200" dirty="0">
              <a:latin typeface="+mn-lt"/>
              <a:ea typeface="+mn-ea"/>
            </a:endParaRPr>
          </a:p>
          <a:p>
            <a:pPr marL="342900" indent="-342900" fontAlgn="auto">
              <a:spcBef>
                <a:spcPct val="20000"/>
              </a:spcBef>
              <a:spcAft>
                <a:spcPts val="0"/>
              </a:spcAft>
              <a:buFont typeface="Arial" pitchFamily="34" charset="0"/>
              <a:buChar char="•"/>
              <a:defRPr/>
            </a:pPr>
            <a:endParaRPr lang="zh-CN" altLang="en-US" sz="3200" dirty="0">
              <a:latin typeface="+mn-lt"/>
              <a:ea typeface="+mn-ea"/>
            </a:endParaRPr>
          </a:p>
          <a:p>
            <a:pPr marL="342900" indent="-342900" fontAlgn="auto">
              <a:spcBef>
                <a:spcPct val="20000"/>
              </a:spcBef>
              <a:spcAft>
                <a:spcPts val="0"/>
              </a:spcAft>
              <a:buFont typeface="Arial" pitchFamily="34" charset="0"/>
              <a:buChar char="•"/>
              <a:defRPr/>
            </a:pPr>
            <a:endParaRPr lang="zh-CN" altLang="en-US" sz="3200" dirty="0">
              <a:latin typeface="+mn-lt"/>
              <a:ea typeface="+mn-ea"/>
            </a:endParaRPr>
          </a:p>
          <a:p>
            <a:pPr marL="342900" indent="-342900" fontAlgn="auto">
              <a:spcBef>
                <a:spcPct val="20000"/>
              </a:spcBef>
              <a:spcAft>
                <a:spcPts val="0"/>
              </a:spcAft>
              <a:buFont typeface="Arial" pitchFamily="34" charset="0"/>
              <a:buChar char="•"/>
              <a:defRPr/>
            </a:pPr>
            <a:endParaRPr lang="zh-CN" altLang="en-US" sz="3200" dirty="0">
              <a:latin typeface="+mn-lt"/>
              <a:ea typeface="+mn-ea"/>
            </a:endParaRPr>
          </a:p>
          <a:p>
            <a:pPr marL="342900" indent="-342900" fontAlgn="auto">
              <a:spcBef>
                <a:spcPct val="20000"/>
              </a:spcBef>
              <a:spcAft>
                <a:spcPts val="0"/>
              </a:spcAft>
              <a:buFont typeface="Arial" pitchFamily="34" charset="0"/>
              <a:buChar char="•"/>
              <a:defRPr/>
            </a:pPr>
            <a:endParaRPr lang="en-US" altLang="zh-CN" sz="3200" dirty="0">
              <a:latin typeface="+mn-lt"/>
              <a:ea typeface="+mn-ea"/>
            </a:endParaRPr>
          </a:p>
        </p:txBody>
      </p:sp>
      <p:sp>
        <p:nvSpPr>
          <p:cNvPr id="7" name="矩形 6"/>
          <p:cNvSpPr/>
          <p:nvPr/>
        </p:nvSpPr>
        <p:spPr>
          <a:xfrm>
            <a:off x="1214438" y="2451100"/>
            <a:ext cx="6715125" cy="2571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90117" name="Picture 10" descr="2"/>
          <p:cNvPicPr>
            <a:picLocks noChangeAspect="1" noChangeArrowheads="1"/>
          </p:cNvPicPr>
          <p:nvPr/>
        </p:nvPicPr>
        <p:blipFill>
          <a:blip r:embed="rId2">
            <a:grayscl/>
            <a:biLevel thresh="50000"/>
          </a:blip>
          <a:srcRect l="27188" t="11359" r="41280" b="15331"/>
          <a:stretch>
            <a:fillRect/>
          </a:stretch>
        </p:blipFill>
        <p:spPr bwMode="auto">
          <a:xfrm>
            <a:off x="5286375" y="2451100"/>
            <a:ext cx="2397125" cy="2622550"/>
          </a:xfrm>
          <a:prstGeom prst="rect">
            <a:avLst/>
          </a:prstGeom>
          <a:noFill/>
          <a:ln w="9525">
            <a:noFill/>
            <a:miter lim="800000"/>
            <a:headEnd/>
            <a:tailEnd/>
          </a:ln>
        </p:spPr>
      </p:pic>
      <p:pic>
        <p:nvPicPr>
          <p:cNvPr id="90118" name="Picture 12" descr="1"/>
          <p:cNvPicPr>
            <a:picLocks noChangeAspect="1" noChangeArrowheads="1"/>
          </p:cNvPicPr>
          <p:nvPr/>
        </p:nvPicPr>
        <p:blipFill>
          <a:blip r:embed="rId3"/>
          <a:srcRect l="31076" t="23161" r="49071" b="29442"/>
          <a:stretch>
            <a:fillRect/>
          </a:stretch>
        </p:blipFill>
        <p:spPr bwMode="auto">
          <a:xfrm>
            <a:off x="1208088" y="2451100"/>
            <a:ext cx="2363787" cy="2693988"/>
          </a:xfrm>
          <a:prstGeom prst="rect">
            <a:avLst/>
          </a:prstGeom>
          <a:noFill/>
          <a:ln w="9525">
            <a:noFill/>
            <a:miter lim="800000"/>
            <a:headEnd/>
            <a:tailEnd/>
          </a:ln>
        </p:spPr>
      </p:pic>
      <p:sp>
        <p:nvSpPr>
          <p:cNvPr id="90119" name="Rectangle 15" descr="信纸"/>
          <p:cNvSpPr>
            <a:spLocks noChangeArrowheads="1"/>
          </p:cNvSpPr>
          <p:nvPr/>
        </p:nvSpPr>
        <p:spPr bwMode="auto">
          <a:xfrm>
            <a:off x="1417638" y="5557838"/>
            <a:ext cx="6083300" cy="1016000"/>
          </a:xfrm>
          <a:prstGeom prst="rect">
            <a:avLst/>
          </a:prstGeom>
          <a:noFill/>
          <a:ln w="28575">
            <a:noFill/>
            <a:miter lim="800000"/>
            <a:headEnd/>
            <a:tailEnd/>
          </a:ln>
        </p:spPr>
        <p:txBody>
          <a:bodyPr wrap="none" anchor="ctr">
            <a:spAutoFit/>
          </a:bodyPr>
          <a:lstStyle/>
          <a:p>
            <a:pPr algn="ctr"/>
            <a:r>
              <a:rPr kumimoji="1" lang="zh-CN" altLang="en-US" sz="2000" b="1">
                <a:latin typeface="Times New Roman" pitchFamily="18" charset="0"/>
              </a:rPr>
              <a:t>在建筑物地面处连接板（测试点）的安装</a:t>
            </a:r>
          </a:p>
          <a:p>
            <a:pPr algn="ctr"/>
            <a:r>
              <a:rPr kumimoji="1" lang="zh-CN" altLang="en-US" sz="2000" b="1">
                <a:latin typeface="Times New Roman" pitchFamily="18" charset="0"/>
              </a:rPr>
              <a:t>  </a:t>
            </a:r>
            <a:r>
              <a:rPr kumimoji="1" lang="en-US" altLang="zh-CN" sz="2000" b="1">
                <a:latin typeface="Times New Roman" pitchFamily="18" charset="0"/>
              </a:rPr>
              <a:t>1—</a:t>
            </a:r>
            <a:r>
              <a:rPr kumimoji="1" lang="zh-CN" altLang="en-US" sz="2000" b="1">
                <a:latin typeface="Times New Roman" pitchFamily="18" charset="0"/>
              </a:rPr>
              <a:t>墙上的测试点；  </a:t>
            </a:r>
            <a:r>
              <a:rPr kumimoji="1" lang="en-US" altLang="zh-CN" sz="2000" b="1">
                <a:latin typeface="Times New Roman" pitchFamily="18" charset="0"/>
              </a:rPr>
              <a:t>2—</a:t>
            </a:r>
            <a:r>
              <a:rPr kumimoji="1" lang="zh-CN" altLang="en-US" sz="2000" b="1">
                <a:latin typeface="Times New Roman" pitchFamily="18" charset="0"/>
              </a:rPr>
              <a:t>土壤中抗腐蚀的</a:t>
            </a:r>
            <a:r>
              <a:rPr kumimoji="1" lang="en-US" altLang="zh-CN" sz="2000" b="1">
                <a:latin typeface="Times New Roman" pitchFamily="18" charset="0"/>
              </a:rPr>
              <a:t>T</a:t>
            </a:r>
            <a:r>
              <a:rPr kumimoji="1" lang="zh-CN" altLang="en-US" sz="2000" b="1">
                <a:latin typeface="Times New Roman" pitchFamily="18" charset="0"/>
              </a:rPr>
              <a:t>型接头；</a:t>
            </a:r>
          </a:p>
          <a:p>
            <a:pPr algn="ctr"/>
            <a:r>
              <a:rPr kumimoji="1" lang="zh-CN" altLang="en-US" sz="2000" b="1">
                <a:latin typeface="Times New Roman" pitchFamily="18" charset="0"/>
              </a:rPr>
              <a:t>  </a:t>
            </a:r>
            <a:r>
              <a:rPr kumimoji="1" lang="en-US" altLang="zh-CN" sz="2000" b="1">
                <a:latin typeface="Times New Roman" pitchFamily="18" charset="0"/>
              </a:rPr>
              <a:t>3—</a:t>
            </a:r>
            <a:r>
              <a:rPr kumimoji="1" lang="zh-CN" altLang="en-US" sz="2000" b="1">
                <a:latin typeface="Times New Roman" pitchFamily="18" charset="0"/>
              </a:rPr>
              <a:t>土壤中抗腐蚀的接头；  </a:t>
            </a:r>
            <a:r>
              <a:rPr kumimoji="1" lang="en-US" altLang="zh-CN" sz="2000" b="1">
                <a:latin typeface="Times New Roman" pitchFamily="18" charset="0"/>
              </a:rPr>
              <a:t>4—</a:t>
            </a:r>
            <a:r>
              <a:rPr kumimoji="1" lang="zh-CN" altLang="en-US" sz="2000" b="1">
                <a:latin typeface="Times New Roman" pitchFamily="18" charset="0"/>
              </a:rPr>
              <a:t>钢梁与接地线的接点</a:t>
            </a:r>
          </a:p>
        </p:txBody>
      </p:sp>
      <p:sp>
        <p:nvSpPr>
          <p:cNvPr id="90120" name="Rectangle 9" descr="信纸"/>
          <p:cNvSpPr>
            <a:spLocks noChangeArrowheads="1"/>
          </p:cNvSpPr>
          <p:nvPr/>
        </p:nvSpPr>
        <p:spPr bwMode="auto">
          <a:xfrm>
            <a:off x="1322388" y="5002213"/>
            <a:ext cx="2320925" cy="460375"/>
          </a:xfrm>
          <a:prstGeom prst="rect">
            <a:avLst/>
          </a:prstGeom>
          <a:noFill/>
          <a:ln w="28575">
            <a:noFill/>
            <a:miter lim="800000"/>
            <a:headEnd/>
            <a:tailEnd/>
          </a:ln>
        </p:spPr>
        <p:txBody>
          <a:bodyPr anchor="ctr">
            <a:spAutoFit/>
          </a:bodyPr>
          <a:lstStyle/>
          <a:p>
            <a:r>
              <a:rPr kumimoji="1" lang="en-US" altLang="zh-CN" sz="2400" b="1">
                <a:latin typeface="Times New Roman" pitchFamily="18" charset="0"/>
              </a:rPr>
              <a:t> </a:t>
            </a:r>
            <a:r>
              <a:rPr kumimoji="1" lang="en-US" altLang="zh-CN" b="1">
                <a:latin typeface="Times New Roman" pitchFamily="18" charset="0"/>
              </a:rPr>
              <a:t>a</a:t>
            </a:r>
            <a:r>
              <a:rPr kumimoji="1" lang="zh-CN" altLang="en-US" b="1">
                <a:latin typeface="Times New Roman" pitchFamily="18" charset="0"/>
              </a:rPr>
              <a:t>）墙上的测试接头 </a:t>
            </a:r>
          </a:p>
        </p:txBody>
      </p:sp>
      <p:sp>
        <p:nvSpPr>
          <p:cNvPr id="90121" name="Rectangle 11" descr="信纸"/>
          <p:cNvSpPr>
            <a:spLocks noChangeArrowheads="1"/>
          </p:cNvSpPr>
          <p:nvPr/>
        </p:nvSpPr>
        <p:spPr bwMode="auto">
          <a:xfrm>
            <a:off x="5638800" y="5040313"/>
            <a:ext cx="2290763" cy="461962"/>
          </a:xfrm>
          <a:prstGeom prst="rect">
            <a:avLst/>
          </a:prstGeom>
          <a:noFill/>
          <a:ln w="28575">
            <a:noFill/>
            <a:miter lim="800000"/>
            <a:headEnd/>
            <a:tailEnd/>
          </a:ln>
        </p:spPr>
        <p:txBody>
          <a:bodyPr anchor="ctr">
            <a:spAutoFit/>
          </a:bodyPr>
          <a:lstStyle/>
          <a:p>
            <a:r>
              <a:rPr kumimoji="1" lang="en-US" altLang="zh-CN" sz="2400" b="1">
                <a:latin typeface="Times New Roman" pitchFamily="18" charset="0"/>
              </a:rPr>
              <a:t> </a:t>
            </a:r>
            <a:r>
              <a:rPr kumimoji="1" lang="en-US" altLang="zh-CN" b="1">
                <a:latin typeface="Times New Roman" pitchFamily="18" charset="0"/>
              </a:rPr>
              <a:t>b</a:t>
            </a:r>
            <a:r>
              <a:rPr kumimoji="1" lang="zh-CN" altLang="en-US" b="1">
                <a:latin typeface="Times New Roman" pitchFamily="18" charset="0"/>
              </a:rPr>
              <a:t>）地面的测试接头 </a:t>
            </a:r>
          </a:p>
        </p:txBody>
      </p:sp>
      <p:sp>
        <p:nvSpPr>
          <p:cNvPr id="90122" name="矩形 12"/>
          <p:cNvSpPr>
            <a:spLocks noChangeArrowheads="1"/>
          </p:cNvSpPr>
          <p:nvPr/>
        </p:nvSpPr>
        <p:spPr bwMode="auto">
          <a:xfrm>
            <a:off x="500063" y="1600200"/>
            <a:ext cx="3683000" cy="400050"/>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6</a:t>
            </a:r>
            <a:r>
              <a:rPr lang="zh-CN" altLang="en-US" sz="2000" b="1">
                <a:solidFill>
                  <a:srgbClr val="0070C0"/>
                </a:solidFill>
              </a:rPr>
              <a:t>）接地装置的其他具体规定</a:t>
            </a:r>
          </a:p>
        </p:txBody>
      </p:sp>
      <p:cxnSp>
        <p:nvCxnSpPr>
          <p:cNvPr id="2" name="直接连接符 5"/>
          <p:cNvCxnSpPr/>
          <p:nvPr/>
        </p:nvCxnSpPr>
        <p:spPr>
          <a:xfrm>
            <a:off x="2124075" y="5949950"/>
            <a:ext cx="47529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 name="直接连接符 5"/>
          <p:cNvCxnSpPr/>
          <p:nvPr/>
        </p:nvCxnSpPr>
        <p:spPr>
          <a:xfrm>
            <a:off x="5148263" y="6526213"/>
            <a:ext cx="230346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785813"/>
            <a:ext cx="7772400" cy="655637"/>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91139" name="矩形 4"/>
          <p:cNvSpPr>
            <a:spLocks noChangeArrowheads="1"/>
          </p:cNvSpPr>
          <p:nvPr/>
        </p:nvSpPr>
        <p:spPr bwMode="auto">
          <a:xfrm>
            <a:off x="500063" y="1457325"/>
            <a:ext cx="3683000" cy="400050"/>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6</a:t>
            </a:r>
            <a:r>
              <a:rPr lang="zh-CN" altLang="en-US" sz="2000" b="1">
                <a:solidFill>
                  <a:srgbClr val="0070C0"/>
                </a:solidFill>
              </a:rPr>
              <a:t>）接地装置的其他具体规定</a:t>
            </a:r>
          </a:p>
        </p:txBody>
      </p:sp>
      <p:sp>
        <p:nvSpPr>
          <p:cNvPr id="6" name="矩形 5"/>
          <p:cNvSpPr/>
          <p:nvPr/>
        </p:nvSpPr>
        <p:spPr>
          <a:xfrm>
            <a:off x="642938" y="2000250"/>
            <a:ext cx="8001000" cy="31448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91141" name="Picture 5" descr="3"/>
          <p:cNvPicPr>
            <a:picLocks noChangeAspect="1" noChangeArrowheads="1"/>
          </p:cNvPicPr>
          <p:nvPr/>
        </p:nvPicPr>
        <p:blipFill>
          <a:blip r:embed="rId2"/>
          <a:srcRect l="12936" r="40114"/>
          <a:stretch>
            <a:fillRect/>
          </a:stretch>
        </p:blipFill>
        <p:spPr bwMode="auto">
          <a:xfrm>
            <a:off x="785813" y="2143125"/>
            <a:ext cx="2571750" cy="2501900"/>
          </a:xfrm>
          <a:prstGeom prst="rect">
            <a:avLst/>
          </a:prstGeom>
          <a:noFill/>
          <a:ln w="9525">
            <a:noFill/>
            <a:miter lim="800000"/>
            <a:headEnd/>
            <a:tailEnd/>
          </a:ln>
        </p:spPr>
      </p:pic>
      <p:pic>
        <p:nvPicPr>
          <p:cNvPr id="91142" name="Picture 8" descr="4"/>
          <p:cNvPicPr>
            <a:picLocks noChangeAspect="1" noChangeArrowheads="1"/>
          </p:cNvPicPr>
          <p:nvPr/>
        </p:nvPicPr>
        <p:blipFill>
          <a:blip r:embed="rId3"/>
          <a:srcRect l="17590" r="38808"/>
          <a:stretch>
            <a:fillRect/>
          </a:stretch>
        </p:blipFill>
        <p:spPr bwMode="auto">
          <a:xfrm>
            <a:off x="3786188" y="2214563"/>
            <a:ext cx="2147887" cy="2551112"/>
          </a:xfrm>
          <a:prstGeom prst="rect">
            <a:avLst/>
          </a:prstGeom>
          <a:noFill/>
          <a:ln w="9525">
            <a:noFill/>
            <a:miter lim="800000"/>
            <a:headEnd/>
            <a:tailEnd/>
          </a:ln>
        </p:spPr>
      </p:pic>
      <p:pic>
        <p:nvPicPr>
          <p:cNvPr id="91143" name="Picture 4" descr="5"/>
          <p:cNvPicPr>
            <a:picLocks noChangeAspect="1" noChangeArrowheads="1"/>
          </p:cNvPicPr>
          <p:nvPr/>
        </p:nvPicPr>
        <p:blipFill>
          <a:blip r:embed="rId4"/>
          <a:srcRect l="20212" r="36984"/>
          <a:stretch>
            <a:fillRect/>
          </a:stretch>
        </p:blipFill>
        <p:spPr bwMode="auto">
          <a:xfrm>
            <a:off x="6500813" y="2143125"/>
            <a:ext cx="1873250" cy="2405063"/>
          </a:xfrm>
          <a:prstGeom prst="rect">
            <a:avLst/>
          </a:prstGeom>
          <a:noFill/>
          <a:ln w="9525">
            <a:noFill/>
            <a:miter lim="800000"/>
            <a:headEnd/>
            <a:tailEnd/>
          </a:ln>
        </p:spPr>
      </p:pic>
      <p:sp>
        <p:nvSpPr>
          <p:cNvPr id="91144" name="Rectangle 7" descr="信纸"/>
          <p:cNvSpPr>
            <a:spLocks noChangeArrowheads="1"/>
          </p:cNvSpPr>
          <p:nvPr/>
        </p:nvSpPr>
        <p:spPr bwMode="auto">
          <a:xfrm>
            <a:off x="928688" y="4645025"/>
            <a:ext cx="2500312" cy="460375"/>
          </a:xfrm>
          <a:prstGeom prst="rect">
            <a:avLst/>
          </a:prstGeom>
          <a:noFill/>
          <a:ln w="28575">
            <a:noFill/>
            <a:miter lim="800000"/>
            <a:headEnd/>
            <a:tailEnd/>
          </a:ln>
        </p:spPr>
        <p:txBody>
          <a:bodyPr anchor="ctr">
            <a:spAutoFit/>
          </a:bodyPr>
          <a:lstStyle/>
          <a:p>
            <a:r>
              <a:rPr kumimoji="1" lang="en-US" altLang="zh-CN" sz="1200" b="1">
                <a:latin typeface="Times New Roman" pitchFamily="18" charset="0"/>
              </a:rPr>
              <a:t>a) </a:t>
            </a:r>
            <a:r>
              <a:rPr kumimoji="1" lang="zh-CN" altLang="en-US" sz="1200" b="1">
                <a:latin typeface="Times New Roman" pitchFamily="18" charset="0"/>
              </a:rPr>
              <a:t>接地极位于沥青防水层下无钢筋的混凝土中</a:t>
            </a:r>
          </a:p>
        </p:txBody>
      </p:sp>
      <p:sp>
        <p:nvSpPr>
          <p:cNvPr id="91145" name="Rectangle 9" descr="信纸"/>
          <p:cNvSpPr>
            <a:spLocks noChangeArrowheads="1"/>
          </p:cNvSpPr>
          <p:nvPr/>
        </p:nvSpPr>
        <p:spPr bwMode="auto">
          <a:xfrm>
            <a:off x="4071938" y="4757738"/>
            <a:ext cx="1928812" cy="276225"/>
          </a:xfrm>
          <a:prstGeom prst="rect">
            <a:avLst/>
          </a:prstGeom>
          <a:noFill/>
          <a:ln w="28575">
            <a:noFill/>
            <a:miter lim="800000"/>
            <a:headEnd/>
            <a:tailEnd/>
          </a:ln>
        </p:spPr>
        <p:txBody>
          <a:bodyPr anchor="ctr">
            <a:spAutoFit/>
          </a:bodyPr>
          <a:lstStyle/>
          <a:p>
            <a:r>
              <a:rPr kumimoji="1" lang="en-US" altLang="zh-CN" sz="1200" b="1">
                <a:latin typeface="Times New Roman" pitchFamily="18" charset="0"/>
              </a:rPr>
              <a:t> b) </a:t>
            </a:r>
            <a:r>
              <a:rPr kumimoji="1" lang="zh-CN" altLang="en-US" sz="1200" b="1">
                <a:latin typeface="Times New Roman" pitchFamily="18" charset="0"/>
              </a:rPr>
              <a:t>部分接地导体穿过土壤</a:t>
            </a:r>
          </a:p>
        </p:txBody>
      </p:sp>
      <p:sp>
        <p:nvSpPr>
          <p:cNvPr id="91146" name="Rectangle 7" descr="信纸"/>
          <p:cNvSpPr>
            <a:spLocks noChangeArrowheads="1"/>
          </p:cNvSpPr>
          <p:nvPr/>
        </p:nvSpPr>
        <p:spPr bwMode="auto">
          <a:xfrm>
            <a:off x="6429375" y="4645025"/>
            <a:ext cx="2174875" cy="460375"/>
          </a:xfrm>
          <a:prstGeom prst="rect">
            <a:avLst/>
          </a:prstGeom>
          <a:noFill/>
          <a:ln w="28575">
            <a:noFill/>
            <a:miter lim="800000"/>
            <a:headEnd/>
            <a:tailEnd/>
          </a:ln>
        </p:spPr>
        <p:txBody>
          <a:bodyPr anchor="ctr">
            <a:spAutoFit/>
          </a:bodyPr>
          <a:lstStyle/>
          <a:p>
            <a:r>
              <a:rPr kumimoji="1" lang="en-US" altLang="zh-CN" sz="1200" b="1">
                <a:latin typeface="Times New Roman" pitchFamily="18" charset="0"/>
              </a:rPr>
              <a:t>c) </a:t>
            </a:r>
            <a:r>
              <a:rPr kumimoji="1" lang="zh-CN" altLang="en-US" sz="1200" b="1">
                <a:latin typeface="Times New Roman" pitchFamily="18" charset="0"/>
              </a:rPr>
              <a:t>穿过沥青防水层将基础接地极与接地排相连的连接导体</a:t>
            </a:r>
          </a:p>
        </p:txBody>
      </p:sp>
      <p:sp>
        <p:nvSpPr>
          <p:cNvPr id="91147" name="Rectangle 9" descr="信纸"/>
          <p:cNvSpPr>
            <a:spLocks noChangeArrowheads="1"/>
          </p:cNvSpPr>
          <p:nvPr/>
        </p:nvSpPr>
        <p:spPr bwMode="auto">
          <a:xfrm>
            <a:off x="428625" y="5216525"/>
            <a:ext cx="7546975" cy="1322388"/>
          </a:xfrm>
          <a:prstGeom prst="rect">
            <a:avLst/>
          </a:prstGeom>
          <a:noFill/>
          <a:ln w="28575">
            <a:noFill/>
            <a:miter lim="800000"/>
            <a:headEnd/>
            <a:tailEnd/>
          </a:ln>
        </p:spPr>
        <p:txBody>
          <a:bodyPr wrap="none" anchor="ctr">
            <a:spAutoFit/>
          </a:bodyPr>
          <a:lstStyle/>
          <a:p>
            <a:pPr indent="1193800" algn="ctr"/>
            <a:r>
              <a:rPr kumimoji="1" lang="zh-CN" altLang="en-US" sz="1600" b="1">
                <a:latin typeface="Times New Roman" pitchFamily="18" charset="0"/>
              </a:rPr>
              <a:t>地基防水层外接地极连接安装</a:t>
            </a:r>
          </a:p>
          <a:p>
            <a:pPr indent="1193800" algn="ctr"/>
            <a:r>
              <a:rPr kumimoji="1" lang="en-US" altLang="zh-CN" sz="1600" b="1">
                <a:latin typeface="Times New Roman" pitchFamily="18" charset="0"/>
              </a:rPr>
              <a:t>1—</a:t>
            </a:r>
            <a:r>
              <a:rPr kumimoji="1" lang="zh-CN" altLang="en-US" sz="1600" b="1">
                <a:latin typeface="Times New Roman" pitchFamily="18" charset="0"/>
              </a:rPr>
              <a:t>引下线； </a:t>
            </a:r>
            <a:r>
              <a:rPr kumimoji="1" lang="en-US" altLang="zh-CN" sz="1600" b="1">
                <a:latin typeface="Times New Roman" pitchFamily="18" charset="0"/>
              </a:rPr>
              <a:t>2—</a:t>
            </a:r>
            <a:r>
              <a:rPr kumimoji="1" lang="zh-CN" altLang="en-US" sz="1600" b="1">
                <a:latin typeface="Times New Roman" pitchFamily="18" charset="0"/>
              </a:rPr>
              <a:t>测试接头； </a:t>
            </a:r>
            <a:r>
              <a:rPr kumimoji="1" lang="en-US" altLang="zh-CN" sz="1600" b="1">
                <a:latin typeface="Times New Roman" pitchFamily="18" charset="0"/>
              </a:rPr>
              <a:t>3—</a:t>
            </a:r>
            <a:r>
              <a:rPr kumimoji="1" lang="zh-CN" altLang="en-US" sz="1600" b="1">
                <a:latin typeface="Times New Roman" pitchFamily="18" charset="0"/>
              </a:rPr>
              <a:t>与内部</a:t>
            </a:r>
            <a:r>
              <a:rPr kumimoji="1" lang="en-US" altLang="zh-CN" sz="1600" b="1">
                <a:latin typeface="Times New Roman" pitchFamily="18" charset="0"/>
              </a:rPr>
              <a:t>LPS</a:t>
            </a:r>
            <a:r>
              <a:rPr kumimoji="1" lang="zh-CN" altLang="en-US" sz="1600" b="1">
                <a:latin typeface="Times New Roman" pitchFamily="18" charset="0"/>
              </a:rPr>
              <a:t>相连的等电位连接导体；</a:t>
            </a:r>
          </a:p>
          <a:p>
            <a:pPr indent="1193800" algn="ctr"/>
            <a:r>
              <a:rPr kumimoji="1" lang="en-US" altLang="zh-CN" sz="1600" b="1">
                <a:latin typeface="Times New Roman" pitchFamily="18" charset="0"/>
              </a:rPr>
              <a:t>4—</a:t>
            </a:r>
            <a:r>
              <a:rPr kumimoji="1" lang="zh-CN" altLang="en-US" sz="1600" b="1">
                <a:latin typeface="Times New Roman" pitchFamily="18" charset="0"/>
              </a:rPr>
              <a:t>无钢筋的混凝土； </a:t>
            </a:r>
            <a:r>
              <a:rPr kumimoji="1" lang="en-US" altLang="zh-CN" sz="1600" b="1">
                <a:latin typeface="Times New Roman" pitchFamily="18" charset="0"/>
              </a:rPr>
              <a:t>5—LPS</a:t>
            </a:r>
            <a:r>
              <a:rPr kumimoji="1" lang="zh-CN" altLang="en-US" sz="1600" b="1">
                <a:latin typeface="Times New Roman" pitchFamily="18" charset="0"/>
              </a:rPr>
              <a:t>的连接导体； </a:t>
            </a:r>
            <a:r>
              <a:rPr kumimoji="1" lang="en-US" altLang="zh-CN" sz="1600" b="1">
                <a:latin typeface="Times New Roman" pitchFamily="18" charset="0"/>
              </a:rPr>
              <a:t>6—</a:t>
            </a:r>
            <a:r>
              <a:rPr kumimoji="1" lang="zh-CN" altLang="en-US" sz="1600" b="1">
                <a:latin typeface="Times New Roman" pitchFamily="18" charset="0"/>
              </a:rPr>
              <a:t>基础接地极；</a:t>
            </a:r>
          </a:p>
          <a:p>
            <a:pPr indent="1193800" algn="ctr"/>
            <a:r>
              <a:rPr kumimoji="1" lang="en-US" altLang="zh-CN" sz="1600" b="1">
                <a:latin typeface="Times New Roman" pitchFamily="18" charset="0"/>
              </a:rPr>
              <a:t>7—</a:t>
            </a:r>
            <a:r>
              <a:rPr kumimoji="1" lang="zh-CN" altLang="en-US" sz="1600" b="1">
                <a:latin typeface="Times New Roman" pitchFamily="18" charset="0"/>
              </a:rPr>
              <a:t>沥青防水层；  </a:t>
            </a:r>
            <a:r>
              <a:rPr kumimoji="1" lang="en-US" altLang="zh-CN" sz="1600" b="1">
                <a:latin typeface="Times New Roman" pitchFamily="18" charset="0"/>
              </a:rPr>
              <a:t>8—</a:t>
            </a:r>
            <a:r>
              <a:rPr kumimoji="1" lang="zh-CN" altLang="en-US" sz="1600" b="1">
                <a:latin typeface="Times New Roman" pitchFamily="18" charset="0"/>
              </a:rPr>
              <a:t>测试接头与钢筋的连接导体；</a:t>
            </a:r>
          </a:p>
          <a:p>
            <a:pPr indent="1193800" algn="ctr"/>
            <a:r>
              <a:rPr kumimoji="1" lang="en-US" altLang="zh-CN" sz="1600" b="1">
                <a:latin typeface="Times New Roman" pitchFamily="18" charset="0"/>
              </a:rPr>
              <a:t>9—</a:t>
            </a:r>
            <a:r>
              <a:rPr kumimoji="1" lang="zh-CN" altLang="en-US" sz="1600" b="1">
                <a:latin typeface="Times New Roman" pitchFamily="18" charset="0"/>
              </a:rPr>
              <a:t>混凝土中的钢筋；  </a:t>
            </a:r>
            <a:r>
              <a:rPr kumimoji="1" lang="en-US" altLang="zh-CN" sz="1600" b="1">
                <a:latin typeface="Times New Roman" pitchFamily="18" charset="0"/>
              </a:rPr>
              <a:t>10—</a:t>
            </a:r>
            <a:r>
              <a:rPr kumimoji="1" lang="zh-CN" altLang="en-US" sz="1600" b="1">
                <a:latin typeface="Times New Roman" pitchFamily="18" charset="0"/>
              </a:rPr>
              <a:t>穿过沥青防水层的防水套管；</a:t>
            </a:r>
          </a:p>
        </p:txBody>
      </p:sp>
    </p:spTree>
  </p:cSld>
  <p:clrMapOvr>
    <a:masterClrMapping/>
  </p:clrMapOvr>
  <p:transition>
    <p:randomBa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57250" y="2071688"/>
            <a:ext cx="7358063" cy="3859212"/>
          </a:xfrm>
          <a:prstGeom prst="rect">
            <a:avLst/>
          </a:prstGeom>
        </p:spPr>
        <p:txBody>
          <a:bodyPr/>
          <a:lstStyle/>
          <a:p>
            <a:pPr fontAlgn="auto">
              <a:lnSpc>
                <a:spcPts val="4200"/>
              </a:lnSpc>
              <a:spcBef>
                <a:spcPts val="0"/>
              </a:spcBef>
              <a:spcAft>
                <a:spcPts val="0"/>
              </a:spcAft>
              <a:defRPr/>
            </a:pPr>
            <a:r>
              <a:rPr lang="zh-CN" altLang="en-US" sz="2000" dirty="0">
                <a:latin typeface="+mn-lt"/>
                <a:ea typeface="+mn-ea"/>
              </a:rPr>
              <a:t> </a:t>
            </a:r>
            <a:r>
              <a:rPr lang="zh-CN" altLang="en-US" sz="2000" b="1" dirty="0">
                <a:latin typeface="+mn-lt"/>
                <a:ea typeface="+mn-ea"/>
              </a:rPr>
              <a:t>       在建筑物外人员可经过或停留的引下线与接地体连接处</a:t>
            </a:r>
            <a:r>
              <a:rPr lang="en-US" altLang="zh-CN" sz="2000" b="1" dirty="0">
                <a:latin typeface="+mn-lt"/>
                <a:ea typeface="+mn-ea"/>
              </a:rPr>
              <a:t>3m</a:t>
            </a:r>
            <a:r>
              <a:rPr lang="zh-CN" altLang="en-US" sz="2000" b="1" dirty="0">
                <a:latin typeface="+mn-lt"/>
                <a:ea typeface="+mn-ea"/>
              </a:rPr>
              <a:t>范围内，应用防止跨步电压对人员造成伤害的下列一种或多种方法：</a:t>
            </a:r>
          </a:p>
          <a:p>
            <a:pPr fontAlgn="auto">
              <a:lnSpc>
                <a:spcPts val="4200"/>
              </a:lnSpc>
              <a:spcBef>
                <a:spcPts val="0"/>
              </a:spcBef>
              <a:spcAft>
                <a:spcPts val="0"/>
              </a:spcAft>
              <a:defRPr/>
            </a:pPr>
            <a:r>
              <a:rPr lang="en-US" altLang="zh-CN" sz="2000" b="1" dirty="0">
                <a:latin typeface="+mn-lt"/>
                <a:ea typeface="+mn-ea"/>
              </a:rPr>
              <a:t>       1</a:t>
            </a:r>
            <a:r>
              <a:rPr lang="zh-CN" altLang="en-US" sz="2000" b="1" dirty="0">
                <a:latin typeface="+mn-lt"/>
                <a:ea typeface="+mn-ea"/>
              </a:rPr>
              <a:t>）铺设使地面电阻率不小</a:t>
            </a:r>
            <a:r>
              <a:rPr lang="en-US" altLang="zh-CN" sz="2000" b="1" dirty="0">
                <a:latin typeface="+mn-lt"/>
                <a:ea typeface="+mn-ea"/>
              </a:rPr>
              <a:t>50kΩm</a:t>
            </a:r>
            <a:r>
              <a:rPr lang="zh-CN" altLang="en-US" sz="2000" b="1" dirty="0">
                <a:latin typeface="+mn-lt"/>
                <a:ea typeface="+mn-ea"/>
              </a:rPr>
              <a:t>的 </a:t>
            </a:r>
            <a:r>
              <a:rPr lang="en-US" altLang="zh-CN" sz="2000" b="1" dirty="0">
                <a:latin typeface="+mn-lt"/>
                <a:ea typeface="+mn-ea"/>
              </a:rPr>
              <a:t>5cm</a:t>
            </a:r>
            <a:r>
              <a:rPr lang="zh-CN" altLang="en-US" sz="2000" b="1" dirty="0">
                <a:latin typeface="+mn-lt"/>
                <a:ea typeface="+mn-ea"/>
              </a:rPr>
              <a:t>厚的沥青层或</a:t>
            </a:r>
            <a:r>
              <a:rPr lang="en-US" altLang="zh-CN" sz="2000" b="1" dirty="0">
                <a:latin typeface="+mn-lt"/>
                <a:ea typeface="+mn-ea"/>
              </a:rPr>
              <a:t>15cm</a:t>
            </a:r>
            <a:r>
              <a:rPr lang="zh-CN" altLang="en-US" sz="2000" b="1" dirty="0">
                <a:latin typeface="+mn-lt"/>
                <a:ea typeface="+mn-ea"/>
              </a:rPr>
              <a:t>厚的砾石层。</a:t>
            </a:r>
          </a:p>
          <a:p>
            <a:pPr fontAlgn="auto">
              <a:lnSpc>
                <a:spcPts val="4200"/>
              </a:lnSpc>
              <a:spcBef>
                <a:spcPts val="0"/>
              </a:spcBef>
              <a:spcAft>
                <a:spcPts val="0"/>
              </a:spcAft>
              <a:defRPr/>
            </a:pPr>
            <a:r>
              <a:rPr lang="en-US" altLang="zh-CN" sz="2000" b="1" dirty="0">
                <a:latin typeface="+mn-lt"/>
                <a:ea typeface="+mn-ea"/>
              </a:rPr>
              <a:t>        2</a:t>
            </a:r>
            <a:r>
              <a:rPr lang="zh-CN" altLang="en-US" sz="2000" b="1" dirty="0">
                <a:latin typeface="+mn-lt"/>
                <a:ea typeface="+mn-ea"/>
              </a:rPr>
              <a:t>）设立阻止人员进入的护栏或警示牌。</a:t>
            </a:r>
          </a:p>
          <a:p>
            <a:pPr fontAlgn="auto">
              <a:lnSpc>
                <a:spcPts val="4200"/>
              </a:lnSpc>
              <a:spcBef>
                <a:spcPts val="0"/>
              </a:spcBef>
              <a:spcAft>
                <a:spcPts val="0"/>
              </a:spcAft>
              <a:defRPr/>
            </a:pPr>
            <a:r>
              <a:rPr lang="en-US" altLang="zh-CN" sz="2000" b="1" dirty="0">
                <a:latin typeface="+mn-lt"/>
                <a:ea typeface="+mn-ea"/>
              </a:rPr>
              <a:t>        3</a:t>
            </a:r>
            <a:r>
              <a:rPr lang="zh-CN" altLang="en-US" sz="2000" b="1" dirty="0">
                <a:latin typeface="+mn-lt"/>
                <a:ea typeface="+mn-ea"/>
              </a:rPr>
              <a:t>）将接地体敷设成水平网格。 </a:t>
            </a:r>
          </a:p>
        </p:txBody>
      </p:sp>
      <p:sp>
        <p:nvSpPr>
          <p:cNvPr id="5" name="Rectangle 2"/>
          <p:cNvSpPr txBox="1">
            <a:spLocks noChangeArrowheads="1"/>
          </p:cNvSpPr>
          <p:nvPr/>
        </p:nvSpPr>
        <p:spPr bwMode="auto">
          <a:xfrm>
            <a:off x="571500"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92164" name="矩形 5"/>
          <p:cNvSpPr>
            <a:spLocks noChangeArrowheads="1"/>
          </p:cNvSpPr>
          <p:nvPr/>
        </p:nvSpPr>
        <p:spPr bwMode="auto">
          <a:xfrm>
            <a:off x="714375" y="1671638"/>
            <a:ext cx="3683000" cy="400050"/>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6</a:t>
            </a:r>
            <a:r>
              <a:rPr lang="zh-CN" altLang="en-US" sz="2000" b="1">
                <a:solidFill>
                  <a:srgbClr val="0070C0"/>
                </a:solidFill>
              </a:rPr>
              <a:t>）接地装置的其他具体规定</a:t>
            </a:r>
          </a:p>
        </p:txBody>
      </p:sp>
      <p:cxnSp>
        <p:nvCxnSpPr>
          <p:cNvPr id="6" name="直接连接符 5"/>
          <p:cNvCxnSpPr/>
          <p:nvPr/>
        </p:nvCxnSpPr>
        <p:spPr>
          <a:xfrm>
            <a:off x="1547813" y="2638425"/>
            <a:ext cx="6357937" cy="31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 name="直接连接符 5"/>
          <p:cNvCxnSpPr/>
          <p:nvPr/>
        </p:nvCxnSpPr>
        <p:spPr>
          <a:xfrm>
            <a:off x="900113" y="3213100"/>
            <a:ext cx="12954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 name="直接连接符 5"/>
          <p:cNvCxnSpPr/>
          <p:nvPr/>
        </p:nvCxnSpPr>
        <p:spPr>
          <a:xfrm>
            <a:off x="2555875" y="3213100"/>
            <a:ext cx="31686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5" name="Rectangle 3"/>
          <p:cNvSpPr txBox="1">
            <a:spLocks noChangeArrowheads="1"/>
          </p:cNvSpPr>
          <p:nvPr/>
        </p:nvSpPr>
        <p:spPr>
          <a:xfrm>
            <a:off x="714375" y="2214563"/>
            <a:ext cx="7715250" cy="2859087"/>
          </a:xfrm>
          <a:prstGeom prst="rect">
            <a:avLst/>
          </a:prstGeom>
        </p:spPr>
        <p:txBody>
          <a:bodyPr>
            <a:normAutofit/>
          </a:bodyPr>
          <a:lstStyle/>
          <a:p>
            <a:pPr fontAlgn="auto">
              <a:lnSpc>
                <a:spcPts val="4100"/>
              </a:lnSpc>
              <a:spcBef>
                <a:spcPts val="0"/>
              </a:spcBef>
              <a:spcAft>
                <a:spcPts val="0"/>
              </a:spcAft>
              <a:defRPr/>
            </a:pPr>
            <a:r>
              <a:rPr lang="en-US" altLang="zh-CN" sz="3200" dirty="0">
                <a:latin typeface="+mn-lt"/>
                <a:ea typeface="+mn-ea"/>
              </a:rPr>
              <a:t>     </a:t>
            </a:r>
            <a:r>
              <a:rPr lang="zh-CN" altLang="en-US" sz="2000" b="1" dirty="0">
                <a:latin typeface="+mn-lt"/>
                <a:ea typeface="+mn-ea"/>
              </a:rPr>
              <a:t>独立接闪杆、架空接闪线（网）独立接地的冲击接地电阻不宜大</a:t>
            </a:r>
            <a:r>
              <a:rPr lang="en-US" altLang="zh-CN" sz="2000" b="1" dirty="0">
                <a:latin typeface="+mn-lt"/>
                <a:ea typeface="+mn-ea"/>
              </a:rPr>
              <a:t>10Ω</a:t>
            </a:r>
            <a:r>
              <a:rPr lang="zh-CN" altLang="en-US" sz="2000" b="1" dirty="0">
                <a:latin typeface="+mn-lt"/>
                <a:ea typeface="+mn-ea"/>
              </a:rPr>
              <a:t>。在土壤电阻率高的地区，可适当增大冲击接地电阻，但在</a:t>
            </a:r>
            <a:r>
              <a:rPr lang="en-US" altLang="zh-CN" sz="2000" b="1" dirty="0">
                <a:latin typeface="+mn-lt"/>
                <a:ea typeface="+mn-ea"/>
              </a:rPr>
              <a:t>3000Ω.m</a:t>
            </a:r>
            <a:r>
              <a:rPr lang="zh-CN" altLang="en-US" sz="2000" b="1" dirty="0">
                <a:latin typeface="+mn-lt"/>
                <a:ea typeface="+mn-ea"/>
              </a:rPr>
              <a:t>以下地区，不宜大于</a:t>
            </a:r>
            <a:r>
              <a:rPr lang="en-US" altLang="zh-CN" sz="2000" b="1" dirty="0">
                <a:latin typeface="+mn-lt"/>
                <a:ea typeface="+mn-ea"/>
              </a:rPr>
              <a:t>30Ω</a:t>
            </a:r>
            <a:r>
              <a:rPr lang="zh-CN" altLang="en-US" sz="2000" b="1" dirty="0">
                <a:latin typeface="+mn-lt"/>
                <a:ea typeface="+mn-ea"/>
              </a:rPr>
              <a:t>。</a:t>
            </a:r>
          </a:p>
          <a:p>
            <a:pPr fontAlgn="auto">
              <a:lnSpc>
                <a:spcPts val="4100"/>
              </a:lnSpc>
              <a:spcBef>
                <a:spcPts val="0"/>
              </a:spcBef>
              <a:spcAft>
                <a:spcPts val="0"/>
              </a:spcAft>
              <a:defRPr/>
            </a:pPr>
            <a:r>
              <a:rPr lang="zh-CN" altLang="en-US" sz="2000" b="1" dirty="0">
                <a:latin typeface="+mn-lt"/>
                <a:ea typeface="+mn-ea"/>
              </a:rPr>
              <a:t>     第二类防雷建筑物：  不大于</a:t>
            </a:r>
            <a:r>
              <a:rPr lang="en-US" altLang="zh-CN" sz="2000" b="1" dirty="0">
                <a:latin typeface="+mn-lt"/>
                <a:ea typeface="+mn-ea"/>
              </a:rPr>
              <a:t>10Ω</a:t>
            </a:r>
          </a:p>
          <a:p>
            <a:pPr fontAlgn="auto">
              <a:lnSpc>
                <a:spcPts val="4100"/>
              </a:lnSpc>
              <a:spcBef>
                <a:spcPts val="0"/>
              </a:spcBef>
              <a:spcAft>
                <a:spcPts val="0"/>
              </a:spcAft>
              <a:defRPr/>
            </a:pPr>
            <a:r>
              <a:rPr lang="zh-CN" altLang="en-US" sz="2000" b="1" dirty="0">
                <a:latin typeface="+mn-lt"/>
                <a:ea typeface="+mn-ea"/>
              </a:rPr>
              <a:t>     第三类防雷建筑物：  不大于</a:t>
            </a:r>
            <a:r>
              <a:rPr lang="en-US" altLang="zh-CN" sz="2000" b="1" dirty="0">
                <a:latin typeface="+mn-lt"/>
                <a:ea typeface="+mn-ea"/>
              </a:rPr>
              <a:t>30Ω</a:t>
            </a:r>
          </a:p>
        </p:txBody>
      </p:sp>
      <p:sp>
        <p:nvSpPr>
          <p:cNvPr id="93188" name="矩形 5"/>
          <p:cNvSpPr>
            <a:spLocks noChangeArrowheads="1"/>
          </p:cNvSpPr>
          <p:nvPr/>
        </p:nvSpPr>
        <p:spPr bwMode="auto">
          <a:xfrm>
            <a:off x="714375" y="1785938"/>
            <a:ext cx="3683000" cy="401637"/>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6</a:t>
            </a:r>
            <a:r>
              <a:rPr lang="zh-CN" altLang="en-US" sz="2000" b="1">
                <a:solidFill>
                  <a:srgbClr val="0070C0"/>
                </a:solidFill>
              </a:rPr>
              <a:t>）接地装置的其他具体规定</a:t>
            </a:r>
          </a:p>
        </p:txBody>
      </p:sp>
    </p:spTree>
  </p:cSld>
  <p:clrMapOvr>
    <a:masterClrMapping/>
  </p:clrMapOvr>
  <p:transition>
    <p:randomBar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917575"/>
            <a:ext cx="8177213"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94211" name="Text Box 13" descr="信纸"/>
          <p:cNvSpPr txBox="1">
            <a:spLocks noChangeArrowheads="1"/>
          </p:cNvSpPr>
          <p:nvPr/>
        </p:nvSpPr>
        <p:spPr bwMode="auto">
          <a:xfrm>
            <a:off x="785813" y="1643063"/>
            <a:ext cx="5500687" cy="401637"/>
          </a:xfrm>
          <a:prstGeom prst="rect">
            <a:avLst/>
          </a:prstGeom>
          <a:noFill/>
          <a:ln w="28575">
            <a:noFill/>
            <a:miter lim="800000"/>
            <a:headEnd/>
            <a:tailEnd/>
          </a:ln>
        </p:spPr>
        <p:txBody>
          <a:bodyPr>
            <a:spAutoFit/>
          </a:bodyPr>
          <a:lstStyle/>
          <a:p>
            <a:pPr>
              <a:spcBef>
                <a:spcPct val="50000"/>
              </a:spcBef>
            </a:pPr>
            <a:r>
              <a:rPr kumimoji="1" lang="zh-CN" altLang="en-US" sz="2000" b="1">
                <a:solidFill>
                  <a:srgbClr val="0070C0"/>
                </a:solidFill>
                <a:latin typeface="Times New Roman" pitchFamily="18" charset="0"/>
              </a:rPr>
              <a:t>防雷接地电阻值可不计及的场合及要求</a:t>
            </a:r>
          </a:p>
        </p:txBody>
      </p:sp>
      <p:sp>
        <p:nvSpPr>
          <p:cNvPr id="6" name="Rectangle 3"/>
          <p:cNvSpPr txBox="1">
            <a:spLocks noChangeArrowheads="1"/>
          </p:cNvSpPr>
          <p:nvPr/>
        </p:nvSpPr>
        <p:spPr>
          <a:xfrm>
            <a:off x="0" y="2214563"/>
            <a:ext cx="5148263" cy="2001837"/>
          </a:xfrm>
          <a:prstGeom prst="rect">
            <a:avLst/>
          </a:prstGeom>
        </p:spPr>
        <p:txBody>
          <a:bodyPr>
            <a:normAutofit fontScale="92500" lnSpcReduction="10000"/>
          </a:bodyPr>
          <a:lstStyle/>
          <a:p>
            <a:pPr marL="342900" indent="-342900" fontAlgn="auto">
              <a:spcBef>
                <a:spcPct val="20000"/>
              </a:spcBef>
              <a:spcAft>
                <a:spcPts val="0"/>
              </a:spcAft>
              <a:defRPr/>
            </a:pPr>
            <a:r>
              <a:rPr lang="en-US" altLang="zh-CN" sz="1700" b="1" dirty="0">
                <a:latin typeface="+mn-lt"/>
                <a:ea typeface="+mn-ea"/>
              </a:rPr>
              <a:t>	        </a:t>
            </a:r>
            <a:r>
              <a:rPr lang="zh-CN" altLang="en-US" sz="1700" b="1" dirty="0">
                <a:solidFill>
                  <a:srgbClr val="FF0000"/>
                </a:solidFill>
                <a:latin typeface="+mn-lt"/>
                <a:ea typeface="+mn-ea"/>
              </a:rPr>
              <a:t>第一类：</a:t>
            </a:r>
            <a:r>
              <a:rPr lang="zh-CN" altLang="en-US" sz="1700" b="1" u="sng" dirty="0">
                <a:solidFill>
                  <a:srgbClr val="002060"/>
                </a:solidFill>
                <a:latin typeface="+mn-lt"/>
                <a:ea typeface="+mn-ea"/>
              </a:rPr>
              <a:t>土壤电阻率</a:t>
            </a:r>
            <a:r>
              <a:rPr lang="en-US" altLang="zh-CN" sz="1700" b="1" u="sng" dirty="0">
                <a:solidFill>
                  <a:srgbClr val="002060"/>
                </a:solidFill>
                <a:latin typeface="+mn-lt"/>
                <a:ea typeface="+mn-ea"/>
              </a:rPr>
              <a:t>ρ≤500Ω·m</a:t>
            </a:r>
            <a:r>
              <a:rPr lang="zh-CN" altLang="en-US" sz="1700" b="1" u="sng" dirty="0">
                <a:solidFill>
                  <a:srgbClr val="002060"/>
                </a:solidFill>
                <a:latin typeface="+mn-lt"/>
                <a:ea typeface="+mn-ea"/>
              </a:rPr>
              <a:t>时</a:t>
            </a:r>
          </a:p>
          <a:p>
            <a:pPr marL="342900" indent="-342900" fontAlgn="auto">
              <a:lnSpc>
                <a:spcPct val="140000"/>
              </a:lnSpc>
              <a:spcBef>
                <a:spcPct val="20000"/>
              </a:spcBef>
              <a:spcAft>
                <a:spcPts val="0"/>
              </a:spcAft>
              <a:defRPr/>
            </a:pPr>
            <a:r>
              <a:rPr lang="zh-CN" altLang="en-US" sz="1700" b="1" dirty="0">
                <a:latin typeface="+mn-lt"/>
                <a:ea typeface="+mn-ea"/>
              </a:rPr>
              <a:t>		     </a:t>
            </a:r>
            <a:r>
              <a:rPr lang="en-US" altLang="zh-CN" sz="1700" b="1" dirty="0">
                <a:latin typeface="+mn-lt"/>
                <a:ea typeface="+mn-ea"/>
              </a:rPr>
              <a:t>R≥5m</a:t>
            </a:r>
            <a:r>
              <a:rPr lang="zh-CN" altLang="en-US" sz="1700" b="1" dirty="0">
                <a:latin typeface="+mn-lt"/>
                <a:ea typeface="+mn-ea"/>
              </a:rPr>
              <a:t>时无须补加接地体（ </a:t>
            </a:r>
            <a:r>
              <a:rPr lang="en-US" altLang="zh-CN" sz="1700" b="1" dirty="0">
                <a:latin typeface="+mn-lt"/>
                <a:ea typeface="+mn-ea"/>
              </a:rPr>
              <a:t>R=  A/π </a:t>
            </a:r>
            <a:r>
              <a:rPr lang="zh-CN" altLang="en-US" sz="1700" b="1" dirty="0">
                <a:latin typeface="+mn-lt"/>
                <a:ea typeface="+mn-ea"/>
              </a:rPr>
              <a:t>）</a:t>
            </a:r>
          </a:p>
          <a:p>
            <a:pPr marL="342900" indent="-342900" fontAlgn="auto">
              <a:lnSpc>
                <a:spcPct val="150000"/>
              </a:lnSpc>
              <a:spcBef>
                <a:spcPct val="20000"/>
              </a:spcBef>
              <a:spcAft>
                <a:spcPts val="0"/>
              </a:spcAft>
              <a:defRPr/>
            </a:pPr>
            <a:r>
              <a:rPr lang="zh-CN" altLang="en-US" sz="1700" b="1" dirty="0">
                <a:latin typeface="+mn-lt"/>
                <a:ea typeface="+mn-ea"/>
              </a:rPr>
              <a:t>                </a:t>
            </a:r>
            <a:r>
              <a:rPr lang="zh-CN" altLang="en-US" sz="1700" b="1" u="sng" dirty="0">
                <a:solidFill>
                  <a:srgbClr val="002060"/>
                </a:solidFill>
                <a:latin typeface="+mn-lt"/>
                <a:ea typeface="+mn-ea"/>
              </a:rPr>
              <a:t>土壤电阻率</a:t>
            </a:r>
            <a:r>
              <a:rPr lang="en-US" altLang="zh-CN" sz="1700" b="1" u="sng" dirty="0">
                <a:solidFill>
                  <a:srgbClr val="002060"/>
                </a:solidFill>
                <a:latin typeface="+mn-lt"/>
                <a:ea typeface="+mn-ea"/>
              </a:rPr>
              <a:t>ρ</a:t>
            </a:r>
            <a:r>
              <a:rPr lang="zh-CN" altLang="en-US" sz="1700" b="1" u="sng" dirty="0">
                <a:solidFill>
                  <a:srgbClr val="002060"/>
                </a:solidFill>
                <a:latin typeface="+mn-lt"/>
                <a:ea typeface="+mn-ea"/>
              </a:rPr>
              <a:t>在</a:t>
            </a:r>
            <a:r>
              <a:rPr lang="en-US" altLang="zh-CN" sz="1700" b="1" u="sng" dirty="0">
                <a:solidFill>
                  <a:srgbClr val="002060"/>
                </a:solidFill>
                <a:latin typeface="+mn-lt"/>
                <a:ea typeface="+mn-ea"/>
              </a:rPr>
              <a:t>500~3000 </a:t>
            </a:r>
            <a:r>
              <a:rPr lang="en-US" altLang="zh-CN" sz="1700" b="1" u="sng" dirty="0" err="1">
                <a:solidFill>
                  <a:srgbClr val="002060"/>
                </a:solidFill>
                <a:latin typeface="+mn-lt"/>
                <a:ea typeface="+mn-ea"/>
              </a:rPr>
              <a:t>Ω·m</a:t>
            </a:r>
            <a:r>
              <a:rPr lang="zh-CN" altLang="en-US" sz="1700" b="1" u="sng" dirty="0">
                <a:solidFill>
                  <a:srgbClr val="002060"/>
                </a:solidFill>
                <a:latin typeface="+mn-lt"/>
                <a:ea typeface="+mn-ea"/>
              </a:rPr>
              <a:t>时</a:t>
            </a:r>
          </a:p>
          <a:p>
            <a:pPr marL="342900" indent="-342900" fontAlgn="auto">
              <a:lnSpc>
                <a:spcPct val="150000"/>
              </a:lnSpc>
              <a:spcBef>
                <a:spcPct val="20000"/>
              </a:spcBef>
              <a:spcAft>
                <a:spcPts val="0"/>
              </a:spcAft>
              <a:defRPr/>
            </a:pPr>
            <a:r>
              <a:rPr lang="zh-CN" altLang="en-US" sz="1700" b="1" dirty="0">
                <a:latin typeface="+mn-lt"/>
                <a:ea typeface="+mn-ea"/>
              </a:rPr>
              <a:t>	                  </a:t>
            </a:r>
            <a:r>
              <a:rPr lang="en-US" altLang="zh-CN" sz="1700" b="1" dirty="0">
                <a:latin typeface="+mn-lt"/>
                <a:ea typeface="+mn-ea"/>
              </a:rPr>
              <a:t>11ρ-3600</a:t>
            </a:r>
          </a:p>
          <a:p>
            <a:pPr marL="342900" indent="-342900" fontAlgn="auto">
              <a:lnSpc>
                <a:spcPct val="75000"/>
              </a:lnSpc>
              <a:spcBef>
                <a:spcPct val="20000"/>
              </a:spcBef>
              <a:spcAft>
                <a:spcPts val="0"/>
              </a:spcAft>
              <a:defRPr/>
            </a:pPr>
            <a:r>
              <a:rPr lang="en-US" altLang="zh-CN" sz="1700" b="1" dirty="0">
                <a:latin typeface="+mn-lt"/>
                <a:ea typeface="+mn-ea"/>
              </a:rPr>
              <a:t>                 R≥                     </a:t>
            </a:r>
            <a:r>
              <a:rPr lang="zh-CN" altLang="en-US" sz="1700" b="1" dirty="0">
                <a:latin typeface="+mn-lt"/>
                <a:ea typeface="+mn-ea"/>
              </a:rPr>
              <a:t>时无须补加接地体</a:t>
            </a:r>
          </a:p>
          <a:p>
            <a:pPr marL="342900" indent="-342900" fontAlgn="auto">
              <a:lnSpc>
                <a:spcPct val="75000"/>
              </a:lnSpc>
              <a:spcBef>
                <a:spcPct val="20000"/>
              </a:spcBef>
              <a:spcAft>
                <a:spcPts val="0"/>
              </a:spcAft>
              <a:defRPr/>
            </a:pPr>
            <a:r>
              <a:rPr lang="zh-CN" altLang="en-US" dirty="0">
                <a:latin typeface="+mn-lt"/>
                <a:ea typeface="+mn-ea"/>
              </a:rPr>
              <a:t>                             </a:t>
            </a:r>
            <a:r>
              <a:rPr lang="en-US" altLang="zh-CN" dirty="0">
                <a:latin typeface="+mn-lt"/>
                <a:ea typeface="+mn-ea"/>
              </a:rPr>
              <a:t>380</a:t>
            </a:r>
          </a:p>
        </p:txBody>
      </p:sp>
      <p:grpSp>
        <p:nvGrpSpPr>
          <p:cNvPr id="94213" name="Group 4"/>
          <p:cNvGrpSpPr>
            <a:grpSpLocks/>
          </p:cNvGrpSpPr>
          <p:nvPr/>
        </p:nvGrpSpPr>
        <p:grpSpPr bwMode="auto">
          <a:xfrm>
            <a:off x="4000500" y="2493963"/>
            <a:ext cx="500063" cy="428625"/>
            <a:chOff x="4485" y="2064"/>
            <a:chExt cx="1635" cy="468"/>
          </a:xfrm>
        </p:grpSpPr>
        <p:grpSp>
          <p:nvGrpSpPr>
            <p:cNvPr id="94238" name="Group 5"/>
            <p:cNvGrpSpPr>
              <a:grpSpLocks/>
            </p:cNvGrpSpPr>
            <p:nvPr/>
          </p:nvGrpSpPr>
          <p:grpSpPr bwMode="auto">
            <a:xfrm>
              <a:off x="4680" y="2064"/>
              <a:ext cx="1440" cy="468"/>
              <a:chOff x="4680" y="2064"/>
              <a:chExt cx="1440" cy="468"/>
            </a:xfrm>
          </p:grpSpPr>
          <p:sp>
            <p:nvSpPr>
              <p:cNvPr id="94242" name="Line 6"/>
              <p:cNvSpPr>
                <a:spLocks noChangeShapeType="1"/>
              </p:cNvSpPr>
              <p:nvPr/>
            </p:nvSpPr>
            <p:spPr bwMode="auto">
              <a:xfrm>
                <a:off x="4680" y="2064"/>
                <a:ext cx="1440" cy="0"/>
              </a:xfrm>
              <a:prstGeom prst="line">
                <a:avLst/>
              </a:prstGeom>
              <a:noFill/>
              <a:ln w="9525">
                <a:solidFill>
                  <a:schemeClr val="tx1"/>
                </a:solidFill>
                <a:round/>
                <a:headEnd/>
                <a:tailEnd/>
              </a:ln>
            </p:spPr>
            <p:txBody>
              <a:bodyPr/>
              <a:lstStyle/>
              <a:p>
                <a:endParaRPr lang="zh-CN" altLang="en-US"/>
              </a:p>
            </p:txBody>
          </p:sp>
          <p:sp>
            <p:nvSpPr>
              <p:cNvPr id="94243" name="Line 7"/>
              <p:cNvSpPr>
                <a:spLocks noChangeShapeType="1"/>
              </p:cNvSpPr>
              <p:nvPr/>
            </p:nvSpPr>
            <p:spPr bwMode="auto">
              <a:xfrm>
                <a:off x="4680" y="2064"/>
                <a:ext cx="0" cy="468"/>
              </a:xfrm>
              <a:prstGeom prst="line">
                <a:avLst/>
              </a:prstGeom>
              <a:noFill/>
              <a:ln w="9525">
                <a:solidFill>
                  <a:schemeClr val="tx1"/>
                </a:solidFill>
                <a:round/>
                <a:headEnd/>
                <a:tailEnd/>
              </a:ln>
            </p:spPr>
            <p:txBody>
              <a:bodyPr/>
              <a:lstStyle/>
              <a:p>
                <a:endParaRPr lang="zh-CN" altLang="en-US"/>
              </a:p>
            </p:txBody>
          </p:sp>
        </p:grpSp>
        <p:grpSp>
          <p:nvGrpSpPr>
            <p:cNvPr id="94239" name="Group 8"/>
            <p:cNvGrpSpPr>
              <a:grpSpLocks/>
            </p:cNvGrpSpPr>
            <p:nvPr/>
          </p:nvGrpSpPr>
          <p:grpSpPr bwMode="auto">
            <a:xfrm>
              <a:off x="4485" y="2406"/>
              <a:ext cx="198" cy="123"/>
              <a:chOff x="3330" y="3297"/>
              <a:chExt cx="198" cy="123"/>
            </a:xfrm>
          </p:grpSpPr>
          <p:sp>
            <p:nvSpPr>
              <p:cNvPr id="94240" name="Line 9"/>
              <p:cNvSpPr>
                <a:spLocks noChangeShapeType="1"/>
              </p:cNvSpPr>
              <p:nvPr/>
            </p:nvSpPr>
            <p:spPr bwMode="auto">
              <a:xfrm>
                <a:off x="3420" y="3312"/>
                <a:ext cx="108" cy="108"/>
              </a:xfrm>
              <a:prstGeom prst="line">
                <a:avLst/>
              </a:prstGeom>
              <a:noFill/>
              <a:ln w="9525">
                <a:solidFill>
                  <a:schemeClr val="tx1"/>
                </a:solidFill>
                <a:round/>
                <a:headEnd/>
                <a:tailEnd/>
              </a:ln>
            </p:spPr>
            <p:txBody>
              <a:bodyPr/>
              <a:lstStyle/>
              <a:p>
                <a:endParaRPr lang="zh-CN" altLang="en-US"/>
              </a:p>
            </p:txBody>
          </p:sp>
          <p:sp>
            <p:nvSpPr>
              <p:cNvPr id="94241" name="Line 10"/>
              <p:cNvSpPr>
                <a:spLocks noChangeShapeType="1"/>
              </p:cNvSpPr>
              <p:nvPr/>
            </p:nvSpPr>
            <p:spPr bwMode="auto">
              <a:xfrm rot="-5400000">
                <a:off x="3330" y="3297"/>
                <a:ext cx="108" cy="108"/>
              </a:xfrm>
              <a:prstGeom prst="line">
                <a:avLst/>
              </a:prstGeom>
              <a:noFill/>
              <a:ln w="9525">
                <a:solidFill>
                  <a:schemeClr val="tx1"/>
                </a:solidFill>
                <a:round/>
                <a:headEnd/>
                <a:tailEnd/>
              </a:ln>
            </p:spPr>
            <p:txBody>
              <a:bodyPr/>
              <a:lstStyle/>
              <a:p>
                <a:endParaRPr lang="zh-CN" altLang="en-US"/>
              </a:p>
            </p:txBody>
          </p:sp>
        </p:grpSp>
      </p:grpSp>
      <p:cxnSp>
        <p:nvCxnSpPr>
          <p:cNvPr id="14" name="直接连接符 13"/>
          <p:cNvCxnSpPr/>
          <p:nvPr/>
        </p:nvCxnSpPr>
        <p:spPr>
          <a:xfrm>
            <a:off x="1428750" y="3716338"/>
            <a:ext cx="928688" cy="15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5" name="Rectangle 3"/>
          <p:cNvSpPr txBox="1">
            <a:spLocks noChangeArrowheads="1"/>
          </p:cNvSpPr>
          <p:nvPr/>
        </p:nvSpPr>
        <p:spPr>
          <a:xfrm>
            <a:off x="5003800" y="3071813"/>
            <a:ext cx="3925888" cy="2787650"/>
          </a:xfrm>
          <a:prstGeom prst="rect">
            <a:avLst/>
          </a:prstGeom>
        </p:spPr>
        <p:txBody>
          <a:bodyPr/>
          <a:lstStyle/>
          <a:p>
            <a:pPr marL="342900" indent="-342900" fontAlgn="auto">
              <a:lnSpc>
                <a:spcPct val="130000"/>
              </a:lnSpc>
              <a:spcBef>
                <a:spcPct val="20000"/>
              </a:spcBef>
              <a:spcAft>
                <a:spcPts val="0"/>
              </a:spcAft>
              <a:defRPr/>
            </a:pPr>
            <a:r>
              <a:rPr lang="zh-CN" altLang="en-US" sz="1600" b="1" dirty="0">
                <a:solidFill>
                  <a:srgbClr val="FF0000"/>
                </a:solidFill>
                <a:latin typeface="+mn-lt"/>
                <a:ea typeface="+mn-ea"/>
              </a:rPr>
              <a:t>第二类：</a:t>
            </a:r>
          </a:p>
          <a:p>
            <a:pPr marL="342900" indent="-342900" fontAlgn="auto">
              <a:lnSpc>
                <a:spcPct val="130000"/>
              </a:lnSpc>
              <a:spcBef>
                <a:spcPct val="20000"/>
              </a:spcBef>
              <a:spcAft>
                <a:spcPts val="0"/>
              </a:spcAft>
              <a:defRPr/>
            </a:pPr>
            <a:r>
              <a:rPr lang="zh-CN" altLang="en-US" sz="1600" b="1" dirty="0">
                <a:latin typeface="+mn-lt"/>
                <a:ea typeface="+mn-ea"/>
              </a:rPr>
              <a:t> 		</a:t>
            </a:r>
            <a:r>
              <a:rPr lang="en-US" altLang="zh-CN" sz="1600" b="1" u="sng" dirty="0">
                <a:solidFill>
                  <a:srgbClr val="002060"/>
                </a:solidFill>
                <a:latin typeface="+mn-lt"/>
                <a:ea typeface="+mn-ea"/>
              </a:rPr>
              <a:t>ρ≤800Ω·m</a:t>
            </a:r>
            <a:r>
              <a:rPr lang="zh-CN" altLang="en-US" sz="1600" b="1" u="sng" dirty="0">
                <a:solidFill>
                  <a:srgbClr val="002060"/>
                </a:solidFill>
                <a:latin typeface="+mn-lt"/>
                <a:ea typeface="+mn-ea"/>
              </a:rPr>
              <a:t>时</a:t>
            </a:r>
            <a:r>
              <a:rPr lang="zh-CN" altLang="en-US" sz="1600" b="1" dirty="0">
                <a:latin typeface="+mn-lt"/>
                <a:ea typeface="+mn-ea"/>
              </a:rPr>
              <a:t>，</a:t>
            </a:r>
            <a:r>
              <a:rPr lang="en-US" altLang="zh-CN" sz="1600" b="1" dirty="0">
                <a:latin typeface="+mn-lt"/>
                <a:ea typeface="+mn-ea"/>
              </a:rPr>
              <a:t>A/π  ≥ 5m</a:t>
            </a:r>
          </a:p>
          <a:p>
            <a:pPr marL="342900" indent="-342900" fontAlgn="auto">
              <a:lnSpc>
                <a:spcPct val="130000"/>
              </a:lnSpc>
              <a:spcBef>
                <a:spcPct val="20000"/>
              </a:spcBef>
              <a:spcAft>
                <a:spcPts val="0"/>
              </a:spcAft>
              <a:defRPr/>
            </a:pPr>
            <a:r>
              <a:rPr lang="en-US" altLang="zh-CN" sz="1600" b="1" dirty="0">
                <a:latin typeface="+mn-lt"/>
                <a:ea typeface="+mn-ea"/>
              </a:rPr>
              <a:t>         </a:t>
            </a:r>
            <a:r>
              <a:rPr lang="en-US" altLang="zh-CN" sz="1600" b="1" u="sng" dirty="0">
                <a:solidFill>
                  <a:srgbClr val="002060"/>
                </a:solidFill>
                <a:latin typeface="+mn-lt"/>
                <a:ea typeface="+mn-ea"/>
              </a:rPr>
              <a:t>ρ</a:t>
            </a:r>
            <a:r>
              <a:rPr lang="zh-CN" altLang="en-US" sz="1600" b="1" u="sng" dirty="0">
                <a:solidFill>
                  <a:srgbClr val="002060"/>
                </a:solidFill>
                <a:latin typeface="+mn-lt"/>
                <a:ea typeface="+mn-ea"/>
              </a:rPr>
              <a:t>为</a:t>
            </a:r>
            <a:r>
              <a:rPr lang="en-US" altLang="zh-CN" sz="1600" b="1" u="sng" dirty="0">
                <a:solidFill>
                  <a:srgbClr val="002060"/>
                </a:solidFill>
                <a:latin typeface="+mn-lt"/>
                <a:ea typeface="+mn-ea"/>
              </a:rPr>
              <a:t>800Ω·m</a:t>
            </a:r>
            <a:r>
              <a:rPr lang="zh-CN" altLang="en-US" sz="1600" b="1" u="sng" dirty="0">
                <a:solidFill>
                  <a:srgbClr val="002060"/>
                </a:solidFill>
                <a:latin typeface="+mn-lt"/>
                <a:ea typeface="+mn-ea"/>
              </a:rPr>
              <a:t>至</a:t>
            </a:r>
            <a:r>
              <a:rPr lang="en-US" altLang="zh-CN" sz="1600" b="1" u="sng" dirty="0">
                <a:solidFill>
                  <a:srgbClr val="002060"/>
                </a:solidFill>
                <a:latin typeface="+mn-lt"/>
                <a:ea typeface="+mn-ea"/>
              </a:rPr>
              <a:t>3000Ω·m</a:t>
            </a:r>
            <a:r>
              <a:rPr lang="zh-CN" altLang="en-US" sz="1600" b="1" dirty="0">
                <a:latin typeface="+mn-lt"/>
                <a:ea typeface="+mn-ea"/>
              </a:rPr>
              <a:t>时， </a:t>
            </a:r>
          </a:p>
          <a:p>
            <a:pPr marL="342900" indent="-342900" fontAlgn="auto">
              <a:lnSpc>
                <a:spcPct val="130000"/>
              </a:lnSpc>
              <a:spcBef>
                <a:spcPct val="20000"/>
              </a:spcBef>
              <a:spcAft>
                <a:spcPts val="0"/>
              </a:spcAft>
              <a:defRPr/>
            </a:pPr>
            <a:r>
              <a:rPr lang="zh-CN" altLang="en-US" sz="1600" b="1" dirty="0">
                <a:latin typeface="+mn-lt"/>
                <a:ea typeface="+mn-ea"/>
              </a:rPr>
              <a:t>          </a:t>
            </a:r>
            <a:r>
              <a:rPr lang="en-US" altLang="zh-CN" sz="1600" b="1" dirty="0">
                <a:latin typeface="+mn-lt"/>
                <a:ea typeface="+mn-ea"/>
              </a:rPr>
              <a:t>A/π    ≥</a:t>
            </a:r>
            <a:r>
              <a:rPr lang="zh-CN" altLang="en-US" sz="1600" b="1" dirty="0">
                <a:latin typeface="+mn-lt"/>
                <a:ea typeface="+mn-ea"/>
              </a:rPr>
              <a:t>（ </a:t>
            </a:r>
            <a:r>
              <a:rPr lang="en-US" altLang="zh-CN" sz="1600" b="1" dirty="0">
                <a:latin typeface="+mn-lt"/>
                <a:ea typeface="+mn-ea"/>
              </a:rPr>
              <a:t>ρ-550</a:t>
            </a:r>
            <a:r>
              <a:rPr lang="zh-CN" altLang="en-US" sz="1600" b="1" dirty="0">
                <a:latin typeface="+mn-lt"/>
                <a:ea typeface="+mn-ea"/>
              </a:rPr>
              <a:t>）</a:t>
            </a:r>
            <a:r>
              <a:rPr lang="en-US" altLang="zh-CN" sz="1600" b="1" dirty="0">
                <a:latin typeface="+mn-lt"/>
                <a:ea typeface="+mn-ea"/>
              </a:rPr>
              <a:t>/50</a:t>
            </a:r>
          </a:p>
          <a:p>
            <a:pPr marL="342900" indent="-342900" fontAlgn="auto">
              <a:lnSpc>
                <a:spcPct val="130000"/>
              </a:lnSpc>
              <a:spcBef>
                <a:spcPct val="20000"/>
              </a:spcBef>
              <a:spcAft>
                <a:spcPts val="0"/>
              </a:spcAft>
              <a:defRPr/>
            </a:pPr>
            <a:r>
              <a:rPr lang="zh-CN" altLang="en-US" sz="1600" b="1" dirty="0">
                <a:solidFill>
                  <a:srgbClr val="FF0000"/>
                </a:solidFill>
                <a:latin typeface="+mn-lt"/>
                <a:ea typeface="+mn-ea"/>
              </a:rPr>
              <a:t>第三类：</a:t>
            </a:r>
            <a:r>
              <a:rPr lang="zh-CN" altLang="en-US" sz="1600" b="1" dirty="0">
                <a:latin typeface="+mn-lt"/>
                <a:ea typeface="+mn-ea"/>
              </a:rPr>
              <a:t> </a:t>
            </a:r>
          </a:p>
          <a:p>
            <a:pPr marL="342900" indent="-342900" fontAlgn="auto">
              <a:lnSpc>
                <a:spcPct val="130000"/>
              </a:lnSpc>
              <a:spcBef>
                <a:spcPct val="20000"/>
              </a:spcBef>
              <a:spcAft>
                <a:spcPts val="0"/>
              </a:spcAft>
              <a:defRPr/>
            </a:pPr>
            <a:r>
              <a:rPr lang="zh-CN" altLang="en-US" sz="1600" b="1" dirty="0">
                <a:latin typeface="+mn-lt"/>
                <a:ea typeface="+mn-ea"/>
              </a:rPr>
              <a:t>		</a:t>
            </a:r>
            <a:r>
              <a:rPr lang="en-US" altLang="zh-CN" sz="1600" b="1" u="sng" dirty="0">
                <a:solidFill>
                  <a:srgbClr val="002060"/>
                </a:solidFill>
                <a:latin typeface="+mn-lt"/>
                <a:ea typeface="+mn-ea"/>
              </a:rPr>
              <a:t>ρ≤3000Ω·m</a:t>
            </a:r>
            <a:r>
              <a:rPr lang="zh-CN" altLang="en-US" sz="1600" b="1" u="sng" dirty="0">
                <a:solidFill>
                  <a:srgbClr val="002060"/>
                </a:solidFill>
                <a:latin typeface="+mn-lt"/>
                <a:ea typeface="+mn-ea"/>
              </a:rPr>
              <a:t>时</a:t>
            </a:r>
          </a:p>
          <a:p>
            <a:pPr marL="342900" indent="-342900" fontAlgn="auto">
              <a:lnSpc>
                <a:spcPct val="130000"/>
              </a:lnSpc>
              <a:spcBef>
                <a:spcPct val="20000"/>
              </a:spcBef>
              <a:spcAft>
                <a:spcPts val="0"/>
              </a:spcAft>
              <a:defRPr/>
            </a:pPr>
            <a:r>
              <a:rPr lang="zh-CN" altLang="en-US" sz="1600" b="1" dirty="0">
                <a:latin typeface="+mn-lt"/>
                <a:ea typeface="+mn-ea"/>
              </a:rPr>
              <a:t>		   </a:t>
            </a:r>
            <a:r>
              <a:rPr lang="en-US" altLang="zh-CN" sz="1600" b="1" dirty="0">
                <a:latin typeface="+mn-lt"/>
                <a:ea typeface="+mn-ea"/>
              </a:rPr>
              <a:t>A/π  ≥ 5m</a:t>
            </a:r>
            <a:r>
              <a:rPr lang="zh-CN" altLang="en-US" sz="1600" b="1" dirty="0">
                <a:latin typeface="+mn-lt"/>
                <a:ea typeface="+mn-ea"/>
              </a:rPr>
              <a:t>或 </a:t>
            </a:r>
            <a:r>
              <a:rPr lang="en-US" altLang="zh-CN" sz="1600" b="1" dirty="0">
                <a:latin typeface="+mn-lt"/>
                <a:ea typeface="+mn-ea"/>
              </a:rPr>
              <a:t>A≥79m</a:t>
            </a:r>
            <a:r>
              <a:rPr lang="en-US" altLang="zh-CN" sz="1600" b="1" baseline="30000" dirty="0">
                <a:latin typeface="+mn-lt"/>
                <a:ea typeface="+mn-ea"/>
              </a:rPr>
              <a:t>2</a:t>
            </a:r>
          </a:p>
        </p:txBody>
      </p:sp>
      <p:grpSp>
        <p:nvGrpSpPr>
          <p:cNvPr id="94216" name="Group 4"/>
          <p:cNvGrpSpPr>
            <a:grpSpLocks/>
          </p:cNvGrpSpPr>
          <p:nvPr/>
        </p:nvGrpSpPr>
        <p:grpSpPr bwMode="auto">
          <a:xfrm>
            <a:off x="7286625" y="3430588"/>
            <a:ext cx="571500" cy="428625"/>
            <a:chOff x="4485" y="2064"/>
            <a:chExt cx="1635" cy="468"/>
          </a:xfrm>
        </p:grpSpPr>
        <p:grpSp>
          <p:nvGrpSpPr>
            <p:cNvPr id="94232" name="Group 5"/>
            <p:cNvGrpSpPr>
              <a:grpSpLocks/>
            </p:cNvGrpSpPr>
            <p:nvPr/>
          </p:nvGrpSpPr>
          <p:grpSpPr bwMode="auto">
            <a:xfrm>
              <a:off x="4680" y="2064"/>
              <a:ext cx="1440" cy="468"/>
              <a:chOff x="4680" y="2064"/>
              <a:chExt cx="1440" cy="468"/>
            </a:xfrm>
          </p:grpSpPr>
          <p:sp>
            <p:nvSpPr>
              <p:cNvPr id="94236" name="Line 6"/>
              <p:cNvSpPr>
                <a:spLocks noChangeShapeType="1"/>
              </p:cNvSpPr>
              <p:nvPr/>
            </p:nvSpPr>
            <p:spPr bwMode="auto">
              <a:xfrm>
                <a:off x="4680" y="2064"/>
                <a:ext cx="1440" cy="0"/>
              </a:xfrm>
              <a:prstGeom prst="line">
                <a:avLst/>
              </a:prstGeom>
              <a:noFill/>
              <a:ln w="9525">
                <a:solidFill>
                  <a:schemeClr val="tx1"/>
                </a:solidFill>
                <a:round/>
                <a:headEnd/>
                <a:tailEnd/>
              </a:ln>
            </p:spPr>
            <p:txBody>
              <a:bodyPr/>
              <a:lstStyle/>
              <a:p>
                <a:endParaRPr lang="zh-CN" altLang="en-US"/>
              </a:p>
            </p:txBody>
          </p:sp>
          <p:sp>
            <p:nvSpPr>
              <p:cNvPr id="94237" name="Line 7"/>
              <p:cNvSpPr>
                <a:spLocks noChangeShapeType="1"/>
              </p:cNvSpPr>
              <p:nvPr/>
            </p:nvSpPr>
            <p:spPr bwMode="auto">
              <a:xfrm>
                <a:off x="4680" y="2064"/>
                <a:ext cx="0" cy="468"/>
              </a:xfrm>
              <a:prstGeom prst="line">
                <a:avLst/>
              </a:prstGeom>
              <a:noFill/>
              <a:ln w="9525">
                <a:solidFill>
                  <a:schemeClr val="tx1"/>
                </a:solidFill>
                <a:round/>
                <a:headEnd/>
                <a:tailEnd/>
              </a:ln>
            </p:spPr>
            <p:txBody>
              <a:bodyPr/>
              <a:lstStyle/>
              <a:p>
                <a:endParaRPr lang="zh-CN" altLang="en-US"/>
              </a:p>
            </p:txBody>
          </p:sp>
        </p:grpSp>
        <p:grpSp>
          <p:nvGrpSpPr>
            <p:cNvPr id="94233" name="Group 8"/>
            <p:cNvGrpSpPr>
              <a:grpSpLocks/>
            </p:cNvGrpSpPr>
            <p:nvPr/>
          </p:nvGrpSpPr>
          <p:grpSpPr bwMode="auto">
            <a:xfrm>
              <a:off x="4485" y="2406"/>
              <a:ext cx="198" cy="123"/>
              <a:chOff x="3330" y="3297"/>
              <a:chExt cx="198" cy="123"/>
            </a:xfrm>
          </p:grpSpPr>
          <p:sp>
            <p:nvSpPr>
              <p:cNvPr id="94234" name="Line 9"/>
              <p:cNvSpPr>
                <a:spLocks noChangeShapeType="1"/>
              </p:cNvSpPr>
              <p:nvPr/>
            </p:nvSpPr>
            <p:spPr bwMode="auto">
              <a:xfrm>
                <a:off x="3420" y="3312"/>
                <a:ext cx="108" cy="108"/>
              </a:xfrm>
              <a:prstGeom prst="line">
                <a:avLst/>
              </a:prstGeom>
              <a:noFill/>
              <a:ln w="9525">
                <a:solidFill>
                  <a:schemeClr val="tx1"/>
                </a:solidFill>
                <a:round/>
                <a:headEnd/>
                <a:tailEnd/>
              </a:ln>
            </p:spPr>
            <p:txBody>
              <a:bodyPr/>
              <a:lstStyle/>
              <a:p>
                <a:endParaRPr lang="zh-CN" altLang="en-US"/>
              </a:p>
            </p:txBody>
          </p:sp>
          <p:sp>
            <p:nvSpPr>
              <p:cNvPr id="94235" name="Line 10"/>
              <p:cNvSpPr>
                <a:spLocks noChangeShapeType="1"/>
              </p:cNvSpPr>
              <p:nvPr/>
            </p:nvSpPr>
            <p:spPr bwMode="auto">
              <a:xfrm rot="-5400000">
                <a:off x="3330" y="3297"/>
                <a:ext cx="108" cy="108"/>
              </a:xfrm>
              <a:prstGeom prst="line">
                <a:avLst/>
              </a:prstGeom>
              <a:noFill/>
              <a:ln w="9525">
                <a:solidFill>
                  <a:schemeClr val="tx1"/>
                </a:solidFill>
                <a:round/>
                <a:headEnd/>
                <a:tailEnd/>
              </a:ln>
            </p:spPr>
            <p:txBody>
              <a:bodyPr/>
              <a:lstStyle/>
              <a:p>
                <a:endParaRPr lang="zh-CN" altLang="en-US"/>
              </a:p>
            </p:txBody>
          </p:sp>
        </p:grpSp>
      </p:grpSp>
      <p:grpSp>
        <p:nvGrpSpPr>
          <p:cNvPr id="94217" name="Group 4"/>
          <p:cNvGrpSpPr>
            <a:grpSpLocks/>
          </p:cNvGrpSpPr>
          <p:nvPr/>
        </p:nvGrpSpPr>
        <p:grpSpPr bwMode="auto">
          <a:xfrm>
            <a:off x="5500688" y="4216400"/>
            <a:ext cx="571500" cy="285750"/>
            <a:chOff x="4485" y="2064"/>
            <a:chExt cx="1635" cy="468"/>
          </a:xfrm>
        </p:grpSpPr>
        <p:grpSp>
          <p:nvGrpSpPr>
            <p:cNvPr id="94226" name="Group 5"/>
            <p:cNvGrpSpPr>
              <a:grpSpLocks/>
            </p:cNvGrpSpPr>
            <p:nvPr/>
          </p:nvGrpSpPr>
          <p:grpSpPr bwMode="auto">
            <a:xfrm>
              <a:off x="4680" y="2064"/>
              <a:ext cx="1440" cy="468"/>
              <a:chOff x="4680" y="2064"/>
              <a:chExt cx="1440" cy="468"/>
            </a:xfrm>
          </p:grpSpPr>
          <p:sp>
            <p:nvSpPr>
              <p:cNvPr id="94230" name="Line 6"/>
              <p:cNvSpPr>
                <a:spLocks noChangeShapeType="1"/>
              </p:cNvSpPr>
              <p:nvPr/>
            </p:nvSpPr>
            <p:spPr bwMode="auto">
              <a:xfrm>
                <a:off x="4680" y="2064"/>
                <a:ext cx="1440" cy="0"/>
              </a:xfrm>
              <a:prstGeom prst="line">
                <a:avLst/>
              </a:prstGeom>
              <a:noFill/>
              <a:ln w="9525">
                <a:solidFill>
                  <a:schemeClr val="tx1"/>
                </a:solidFill>
                <a:round/>
                <a:headEnd/>
                <a:tailEnd/>
              </a:ln>
            </p:spPr>
            <p:txBody>
              <a:bodyPr/>
              <a:lstStyle/>
              <a:p>
                <a:endParaRPr lang="zh-CN" altLang="en-US"/>
              </a:p>
            </p:txBody>
          </p:sp>
          <p:sp>
            <p:nvSpPr>
              <p:cNvPr id="94231" name="Line 7"/>
              <p:cNvSpPr>
                <a:spLocks noChangeShapeType="1"/>
              </p:cNvSpPr>
              <p:nvPr/>
            </p:nvSpPr>
            <p:spPr bwMode="auto">
              <a:xfrm>
                <a:off x="4680" y="2064"/>
                <a:ext cx="0" cy="468"/>
              </a:xfrm>
              <a:prstGeom prst="line">
                <a:avLst/>
              </a:prstGeom>
              <a:noFill/>
              <a:ln w="9525">
                <a:solidFill>
                  <a:schemeClr val="tx1"/>
                </a:solidFill>
                <a:round/>
                <a:headEnd/>
                <a:tailEnd/>
              </a:ln>
            </p:spPr>
            <p:txBody>
              <a:bodyPr/>
              <a:lstStyle/>
              <a:p>
                <a:endParaRPr lang="zh-CN" altLang="en-US"/>
              </a:p>
            </p:txBody>
          </p:sp>
        </p:grpSp>
        <p:grpSp>
          <p:nvGrpSpPr>
            <p:cNvPr id="94227" name="Group 8"/>
            <p:cNvGrpSpPr>
              <a:grpSpLocks/>
            </p:cNvGrpSpPr>
            <p:nvPr/>
          </p:nvGrpSpPr>
          <p:grpSpPr bwMode="auto">
            <a:xfrm>
              <a:off x="4485" y="2406"/>
              <a:ext cx="198" cy="123"/>
              <a:chOff x="3330" y="3297"/>
              <a:chExt cx="198" cy="123"/>
            </a:xfrm>
          </p:grpSpPr>
          <p:sp>
            <p:nvSpPr>
              <p:cNvPr id="94228" name="Line 9"/>
              <p:cNvSpPr>
                <a:spLocks noChangeShapeType="1"/>
              </p:cNvSpPr>
              <p:nvPr/>
            </p:nvSpPr>
            <p:spPr bwMode="auto">
              <a:xfrm>
                <a:off x="3420" y="3312"/>
                <a:ext cx="108" cy="108"/>
              </a:xfrm>
              <a:prstGeom prst="line">
                <a:avLst/>
              </a:prstGeom>
              <a:noFill/>
              <a:ln w="9525">
                <a:solidFill>
                  <a:schemeClr val="tx1"/>
                </a:solidFill>
                <a:round/>
                <a:headEnd/>
                <a:tailEnd/>
              </a:ln>
            </p:spPr>
            <p:txBody>
              <a:bodyPr/>
              <a:lstStyle/>
              <a:p>
                <a:endParaRPr lang="zh-CN" altLang="en-US"/>
              </a:p>
            </p:txBody>
          </p:sp>
          <p:sp>
            <p:nvSpPr>
              <p:cNvPr id="94229" name="Line 10"/>
              <p:cNvSpPr>
                <a:spLocks noChangeShapeType="1"/>
              </p:cNvSpPr>
              <p:nvPr/>
            </p:nvSpPr>
            <p:spPr bwMode="auto">
              <a:xfrm rot="-5400000">
                <a:off x="3330" y="3297"/>
                <a:ext cx="108" cy="108"/>
              </a:xfrm>
              <a:prstGeom prst="line">
                <a:avLst/>
              </a:prstGeom>
              <a:noFill/>
              <a:ln w="9525">
                <a:solidFill>
                  <a:schemeClr val="tx1"/>
                </a:solidFill>
                <a:round/>
                <a:headEnd/>
                <a:tailEnd/>
              </a:ln>
            </p:spPr>
            <p:txBody>
              <a:bodyPr/>
              <a:lstStyle/>
              <a:p>
                <a:endParaRPr lang="zh-CN" altLang="en-US"/>
              </a:p>
            </p:txBody>
          </p:sp>
        </p:grpSp>
      </p:grpSp>
      <p:grpSp>
        <p:nvGrpSpPr>
          <p:cNvPr id="94218" name="Group 4"/>
          <p:cNvGrpSpPr>
            <a:grpSpLocks/>
          </p:cNvGrpSpPr>
          <p:nvPr/>
        </p:nvGrpSpPr>
        <p:grpSpPr bwMode="auto">
          <a:xfrm>
            <a:off x="6000750" y="5303838"/>
            <a:ext cx="571500" cy="285750"/>
            <a:chOff x="4485" y="2064"/>
            <a:chExt cx="1635" cy="468"/>
          </a:xfrm>
        </p:grpSpPr>
        <p:grpSp>
          <p:nvGrpSpPr>
            <p:cNvPr id="94220" name="Group 5"/>
            <p:cNvGrpSpPr>
              <a:grpSpLocks/>
            </p:cNvGrpSpPr>
            <p:nvPr/>
          </p:nvGrpSpPr>
          <p:grpSpPr bwMode="auto">
            <a:xfrm>
              <a:off x="4680" y="2064"/>
              <a:ext cx="1440" cy="468"/>
              <a:chOff x="4680" y="2064"/>
              <a:chExt cx="1440" cy="468"/>
            </a:xfrm>
          </p:grpSpPr>
          <p:sp>
            <p:nvSpPr>
              <p:cNvPr id="94224" name="Line 6"/>
              <p:cNvSpPr>
                <a:spLocks noChangeShapeType="1"/>
              </p:cNvSpPr>
              <p:nvPr/>
            </p:nvSpPr>
            <p:spPr bwMode="auto">
              <a:xfrm>
                <a:off x="4680" y="2064"/>
                <a:ext cx="1440" cy="0"/>
              </a:xfrm>
              <a:prstGeom prst="line">
                <a:avLst/>
              </a:prstGeom>
              <a:noFill/>
              <a:ln w="9525">
                <a:solidFill>
                  <a:schemeClr val="tx1"/>
                </a:solidFill>
                <a:round/>
                <a:headEnd/>
                <a:tailEnd/>
              </a:ln>
            </p:spPr>
            <p:txBody>
              <a:bodyPr/>
              <a:lstStyle/>
              <a:p>
                <a:endParaRPr lang="zh-CN" altLang="en-US"/>
              </a:p>
            </p:txBody>
          </p:sp>
          <p:sp>
            <p:nvSpPr>
              <p:cNvPr id="94225" name="Line 7"/>
              <p:cNvSpPr>
                <a:spLocks noChangeShapeType="1"/>
              </p:cNvSpPr>
              <p:nvPr/>
            </p:nvSpPr>
            <p:spPr bwMode="auto">
              <a:xfrm>
                <a:off x="4680" y="2064"/>
                <a:ext cx="0" cy="468"/>
              </a:xfrm>
              <a:prstGeom prst="line">
                <a:avLst/>
              </a:prstGeom>
              <a:noFill/>
              <a:ln w="9525">
                <a:solidFill>
                  <a:schemeClr val="tx1"/>
                </a:solidFill>
                <a:round/>
                <a:headEnd/>
                <a:tailEnd/>
              </a:ln>
            </p:spPr>
            <p:txBody>
              <a:bodyPr/>
              <a:lstStyle/>
              <a:p>
                <a:endParaRPr lang="zh-CN" altLang="en-US"/>
              </a:p>
            </p:txBody>
          </p:sp>
        </p:grpSp>
        <p:grpSp>
          <p:nvGrpSpPr>
            <p:cNvPr id="94221" name="Group 8"/>
            <p:cNvGrpSpPr>
              <a:grpSpLocks/>
            </p:cNvGrpSpPr>
            <p:nvPr/>
          </p:nvGrpSpPr>
          <p:grpSpPr bwMode="auto">
            <a:xfrm>
              <a:off x="4485" y="2406"/>
              <a:ext cx="198" cy="123"/>
              <a:chOff x="3330" y="3297"/>
              <a:chExt cx="198" cy="123"/>
            </a:xfrm>
          </p:grpSpPr>
          <p:sp>
            <p:nvSpPr>
              <p:cNvPr id="94222" name="Line 9"/>
              <p:cNvSpPr>
                <a:spLocks noChangeShapeType="1"/>
              </p:cNvSpPr>
              <p:nvPr/>
            </p:nvSpPr>
            <p:spPr bwMode="auto">
              <a:xfrm>
                <a:off x="3420" y="3312"/>
                <a:ext cx="108" cy="108"/>
              </a:xfrm>
              <a:prstGeom prst="line">
                <a:avLst/>
              </a:prstGeom>
              <a:noFill/>
              <a:ln w="9525">
                <a:solidFill>
                  <a:schemeClr val="tx1"/>
                </a:solidFill>
                <a:round/>
                <a:headEnd/>
                <a:tailEnd/>
              </a:ln>
            </p:spPr>
            <p:txBody>
              <a:bodyPr/>
              <a:lstStyle/>
              <a:p>
                <a:endParaRPr lang="zh-CN" altLang="en-US"/>
              </a:p>
            </p:txBody>
          </p:sp>
          <p:sp>
            <p:nvSpPr>
              <p:cNvPr id="94223" name="Line 10"/>
              <p:cNvSpPr>
                <a:spLocks noChangeShapeType="1"/>
              </p:cNvSpPr>
              <p:nvPr/>
            </p:nvSpPr>
            <p:spPr bwMode="auto">
              <a:xfrm rot="-5400000">
                <a:off x="3330" y="3297"/>
                <a:ext cx="108" cy="108"/>
              </a:xfrm>
              <a:prstGeom prst="line">
                <a:avLst/>
              </a:prstGeom>
              <a:noFill/>
              <a:ln w="9525">
                <a:solidFill>
                  <a:schemeClr val="tx1"/>
                </a:solidFill>
                <a:round/>
                <a:headEnd/>
                <a:tailEnd/>
              </a:ln>
            </p:spPr>
            <p:txBody>
              <a:bodyPr/>
              <a:lstStyle/>
              <a:p>
                <a:endParaRPr lang="zh-CN" altLang="en-US"/>
              </a:p>
            </p:txBody>
          </p:sp>
        </p:grpSp>
      </p:grpSp>
      <p:sp>
        <p:nvSpPr>
          <p:cNvPr id="94219" name="TextBox 36"/>
          <p:cNvSpPr txBox="1">
            <a:spLocks noChangeArrowheads="1"/>
          </p:cNvSpPr>
          <p:nvPr/>
        </p:nvSpPr>
        <p:spPr bwMode="auto">
          <a:xfrm>
            <a:off x="1071563" y="4573588"/>
            <a:ext cx="3286125" cy="1541462"/>
          </a:xfrm>
          <a:prstGeom prst="rect">
            <a:avLst/>
          </a:prstGeom>
          <a:noFill/>
          <a:ln w="9525">
            <a:noFill/>
            <a:miter lim="800000"/>
            <a:headEnd/>
            <a:tailEnd/>
          </a:ln>
        </p:spPr>
        <p:txBody>
          <a:bodyPr>
            <a:spAutoFit/>
          </a:bodyPr>
          <a:lstStyle/>
          <a:p>
            <a:pPr>
              <a:lnSpc>
                <a:spcPts val="4000"/>
              </a:lnSpc>
            </a:pPr>
            <a:r>
              <a:rPr lang="zh-CN" altLang="en-US" u="sng" dirty="0">
                <a:solidFill>
                  <a:srgbClr val="C00000"/>
                </a:solidFill>
                <a:latin typeface="黑体" pitchFamily="2" charset="-122"/>
                <a:ea typeface="黑体" pitchFamily="2" charset="-122"/>
              </a:rPr>
              <a:t>（注</a:t>
            </a:r>
            <a:r>
              <a:rPr lang="en-US" altLang="zh-CN" u="sng" dirty="0">
                <a:solidFill>
                  <a:srgbClr val="C00000"/>
                </a:solidFill>
                <a:latin typeface="黑体" pitchFamily="2" charset="-122"/>
                <a:ea typeface="黑体" pitchFamily="2" charset="-122"/>
              </a:rPr>
              <a:t>:</a:t>
            </a:r>
            <a:r>
              <a:rPr lang="zh-CN" altLang="en-US" u="sng" dirty="0">
                <a:solidFill>
                  <a:srgbClr val="C00000"/>
                </a:solidFill>
                <a:latin typeface="黑体" pitchFamily="2" charset="-122"/>
                <a:ea typeface="黑体" pitchFamily="2" charset="-122"/>
              </a:rPr>
              <a:t>式中</a:t>
            </a:r>
            <a:r>
              <a:rPr lang="en-US" altLang="zh-CN" u="sng" dirty="0">
                <a:solidFill>
                  <a:srgbClr val="C00000"/>
                </a:solidFill>
                <a:latin typeface="黑体" pitchFamily="2" charset="-122"/>
                <a:ea typeface="黑体" pitchFamily="2" charset="-122"/>
              </a:rPr>
              <a:t>R</a:t>
            </a:r>
            <a:r>
              <a:rPr lang="zh-CN" altLang="en-US" u="sng" dirty="0">
                <a:solidFill>
                  <a:srgbClr val="C00000"/>
                </a:solidFill>
                <a:latin typeface="黑体" pitchFamily="2" charset="-122"/>
                <a:ea typeface="黑体" pitchFamily="2" charset="-122"/>
              </a:rPr>
              <a:t>为环形接地体所包围面积的等效圆的半径，</a:t>
            </a:r>
            <a:r>
              <a:rPr lang="en-US" altLang="zh-CN" u="sng" dirty="0">
                <a:solidFill>
                  <a:srgbClr val="C00000"/>
                </a:solidFill>
                <a:latin typeface="黑体" pitchFamily="2" charset="-122"/>
                <a:ea typeface="黑体" pitchFamily="2" charset="-122"/>
              </a:rPr>
              <a:t>A</a:t>
            </a:r>
            <a:r>
              <a:rPr lang="zh-CN" altLang="en-US" u="sng" dirty="0">
                <a:solidFill>
                  <a:srgbClr val="C00000"/>
                </a:solidFill>
                <a:latin typeface="黑体" pitchFamily="2" charset="-122"/>
                <a:ea typeface="黑体" pitchFamily="2" charset="-122"/>
              </a:rPr>
              <a:t>为环形接地体包围的面积。）</a:t>
            </a:r>
          </a:p>
        </p:txBody>
      </p:sp>
    </p:spTree>
  </p:cSld>
  <p:clrMapOvr>
    <a:masterClrMapping/>
  </p:clrMapOvr>
  <p:transition>
    <p:randomBa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85"/>
          <p:cNvGraphicFramePr>
            <a:graphicFrameLocks noGrp="1"/>
          </p:cNvGraphicFramePr>
          <p:nvPr>
            <p:ph idx="1"/>
          </p:nvPr>
        </p:nvGraphicFramePr>
        <p:xfrm>
          <a:off x="500063" y="2214563"/>
          <a:ext cx="8137525" cy="3415902"/>
        </p:xfrm>
        <a:graphic>
          <a:graphicData uri="http://schemas.openxmlformats.org/drawingml/2006/table">
            <a:tbl>
              <a:tblPr/>
              <a:tblGrid>
                <a:gridCol w="1785950"/>
                <a:gridCol w="3000396"/>
                <a:gridCol w="3351179"/>
              </a:tblGrid>
              <a:tr h="57150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rgbClr val="FF0000"/>
                          </a:solidFill>
                          <a:effectLst/>
                          <a:latin typeface="Arial" charset="0"/>
                          <a:ea typeface="宋体" pitchFamily="2" charset="-122"/>
                        </a:rPr>
                        <a:t>防雷装置钢材焊接时的搭线长度及焊接方法</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4566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charset="0"/>
                          <a:ea typeface="宋体" pitchFamily="2" charset="-122"/>
                        </a:rPr>
                        <a:t>焊接材料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charset="0"/>
                          <a:ea typeface="宋体" pitchFamily="2" charset="-122"/>
                        </a:rPr>
                        <a:t>搭接长度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charset="0"/>
                          <a:ea typeface="宋体" pitchFamily="2" charset="-122"/>
                        </a:rPr>
                        <a:t>焊接方法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0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charset="0"/>
                          <a:ea typeface="宋体" pitchFamily="2" charset="-122"/>
                        </a:rPr>
                        <a:t>扁钢与扁钢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charset="0"/>
                          <a:ea typeface="宋体" pitchFamily="2" charset="-122"/>
                        </a:rPr>
                        <a:t>不应少于扁钢宽的</a:t>
                      </a:r>
                      <a:r>
                        <a:rPr kumimoji="0" lang="en-US" altLang="zh-CN" sz="1800" b="1" i="0" u="none" strike="noStrike" cap="none" normalizeH="0" baseline="0" dirty="0" smtClean="0">
                          <a:ln>
                            <a:noFill/>
                          </a:ln>
                          <a:solidFill>
                            <a:schemeClr val="tx1"/>
                          </a:solidFill>
                          <a:effectLst/>
                          <a:latin typeface="Arial" charset="0"/>
                          <a:ea typeface="宋体" pitchFamily="2" charset="-122"/>
                        </a:rPr>
                        <a:t>2</a:t>
                      </a:r>
                      <a:r>
                        <a:rPr kumimoji="0" lang="zh-CN" altLang="en-US" sz="1800" b="1" i="0" u="none" strike="noStrike" cap="none" normalizeH="0" baseline="0" dirty="0" smtClean="0">
                          <a:ln>
                            <a:noFill/>
                          </a:ln>
                          <a:solidFill>
                            <a:schemeClr val="tx1"/>
                          </a:solidFill>
                          <a:effectLst/>
                          <a:latin typeface="Arial" charset="0"/>
                          <a:ea typeface="宋体" pitchFamily="2" charset="-122"/>
                        </a:rPr>
                        <a:t>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charset="0"/>
                          <a:ea typeface="宋体" pitchFamily="2" charset="-122"/>
                        </a:rPr>
                        <a:t>两个大面不应少于</a:t>
                      </a:r>
                      <a:r>
                        <a:rPr kumimoji="0" lang="en-US" altLang="zh-CN" sz="1800" b="1" i="0" u="none" strike="noStrike" cap="none" normalizeH="0" baseline="0" dirty="0" smtClean="0">
                          <a:ln>
                            <a:noFill/>
                          </a:ln>
                          <a:solidFill>
                            <a:schemeClr val="tx1"/>
                          </a:solidFill>
                          <a:effectLst/>
                          <a:latin typeface="Arial" charset="0"/>
                          <a:ea typeface="宋体" pitchFamily="2" charset="-122"/>
                        </a:rPr>
                        <a:t>3</a:t>
                      </a:r>
                      <a:r>
                        <a:rPr kumimoji="0" lang="zh-CN" altLang="en-US" sz="1800" b="1" i="0" u="none" strike="noStrike" cap="none" normalizeH="0" baseline="0" dirty="0" smtClean="0">
                          <a:ln>
                            <a:noFill/>
                          </a:ln>
                          <a:solidFill>
                            <a:schemeClr val="tx1"/>
                          </a:solidFill>
                          <a:effectLst/>
                          <a:latin typeface="Arial" charset="0"/>
                          <a:ea typeface="宋体" pitchFamily="2" charset="-122"/>
                        </a:rPr>
                        <a:t>个棱边焊接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charset="0"/>
                          <a:ea typeface="宋体" pitchFamily="2" charset="-122"/>
                        </a:rPr>
                        <a:t>圆钢与圆钢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charset="0"/>
                          <a:ea typeface="宋体" pitchFamily="2" charset="-122"/>
                        </a:rPr>
                        <a:t>不应少于圆钢直径的</a:t>
                      </a:r>
                      <a:r>
                        <a:rPr kumimoji="0" lang="en-US" altLang="zh-CN" sz="1800" b="1" i="0" u="none" strike="noStrike" cap="none" normalizeH="0" baseline="0" smtClean="0">
                          <a:ln>
                            <a:noFill/>
                          </a:ln>
                          <a:solidFill>
                            <a:schemeClr val="tx1"/>
                          </a:solidFill>
                          <a:effectLst/>
                          <a:latin typeface="Arial" charset="0"/>
                          <a:ea typeface="宋体" pitchFamily="2" charset="-122"/>
                        </a:rPr>
                        <a:t>6</a:t>
                      </a:r>
                      <a:r>
                        <a:rPr kumimoji="0" lang="zh-CN" altLang="en-US" sz="1800" b="1" i="0" u="none" strike="noStrike" cap="none" normalizeH="0" baseline="0" smtClean="0">
                          <a:ln>
                            <a:noFill/>
                          </a:ln>
                          <a:solidFill>
                            <a:schemeClr val="tx1"/>
                          </a:solidFill>
                          <a:effectLst/>
                          <a:latin typeface="Arial" charset="0"/>
                          <a:ea typeface="宋体" pitchFamily="2" charset="-122"/>
                        </a:rPr>
                        <a:t>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charset="0"/>
                          <a:ea typeface="宋体" pitchFamily="2" charset="-122"/>
                        </a:rPr>
                        <a:t>双面施焊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charset="0"/>
                          <a:ea typeface="宋体" pitchFamily="2" charset="-122"/>
                        </a:rPr>
                        <a:t>圆钢与扁钢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charset="0"/>
                          <a:ea typeface="宋体" pitchFamily="2" charset="-122"/>
                        </a:rPr>
                        <a:t>不应少于圆钢直径的</a:t>
                      </a:r>
                      <a:r>
                        <a:rPr kumimoji="0" lang="en-US" altLang="zh-CN" sz="1800" b="1" i="0" u="none" strike="noStrike" cap="none" normalizeH="0" baseline="0" smtClean="0">
                          <a:ln>
                            <a:noFill/>
                          </a:ln>
                          <a:solidFill>
                            <a:schemeClr val="tx1"/>
                          </a:solidFill>
                          <a:effectLst/>
                          <a:latin typeface="Arial" charset="0"/>
                          <a:ea typeface="宋体" pitchFamily="2" charset="-122"/>
                        </a:rPr>
                        <a:t>6</a:t>
                      </a:r>
                      <a:r>
                        <a:rPr kumimoji="0" lang="zh-CN" altLang="en-US" sz="1800" b="1" i="0" u="none" strike="noStrike" cap="none" normalizeH="0" baseline="0" smtClean="0">
                          <a:ln>
                            <a:noFill/>
                          </a:ln>
                          <a:solidFill>
                            <a:schemeClr val="tx1"/>
                          </a:solidFill>
                          <a:effectLst/>
                          <a:latin typeface="Arial" charset="0"/>
                          <a:ea typeface="宋体" pitchFamily="2" charset="-122"/>
                        </a:rPr>
                        <a:t>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charset="0"/>
                          <a:ea typeface="宋体" pitchFamily="2" charset="-122"/>
                        </a:rPr>
                        <a:t>双面施焊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8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charset="0"/>
                          <a:ea typeface="宋体" pitchFamily="2" charset="-122"/>
                        </a:rPr>
                        <a:t>扁钢与钢管、</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charset="0"/>
                          <a:ea typeface="宋体" pitchFamily="2" charset="-122"/>
                        </a:rPr>
                        <a:t>扁钢与角钢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charset="0"/>
                          <a:ea typeface="宋体" pitchFamily="2" charset="-122"/>
                        </a:rPr>
                        <a:t>紧贴角钢外侧两面或紧贴</a:t>
                      </a:r>
                      <a:r>
                        <a:rPr kumimoji="0" lang="en-US" altLang="zh-CN" sz="1800" b="1" i="0" u="none" strike="noStrike" cap="none" normalizeH="0" baseline="0" dirty="0" smtClean="0">
                          <a:ln>
                            <a:noFill/>
                          </a:ln>
                          <a:solidFill>
                            <a:schemeClr val="tx1"/>
                          </a:solidFill>
                          <a:effectLst/>
                          <a:latin typeface="Arial" charset="0"/>
                          <a:ea typeface="宋体" pitchFamily="2" charset="-122"/>
                        </a:rPr>
                        <a:t>3/4</a:t>
                      </a:r>
                      <a:r>
                        <a:rPr kumimoji="0" lang="zh-CN" altLang="en-US" sz="1800" b="1" i="0" u="none" strike="noStrike" cap="none" normalizeH="0" baseline="0" dirty="0" smtClean="0">
                          <a:ln>
                            <a:noFill/>
                          </a:ln>
                          <a:solidFill>
                            <a:schemeClr val="tx1"/>
                          </a:solidFill>
                          <a:effectLst/>
                          <a:latin typeface="Arial" charset="0"/>
                          <a:ea typeface="宋体" pitchFamily="2" charset="-122"/>
                        </a:rPr>
                        <a:t>钢管表面，上下两侧施焊，并应焊以由扁钢弯成的弧形（或直角形）卡子或直接由扁钢本身弯成弧形或直角形与钢管或角钢焊接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bl>
          </a:graphicData>
        </a:graphic>
      </p:graphicFrame>
      <p:sp>
        <p:nvSpPr>
          <p:cNvPr id="5" name="Rectangle 2"/>
          <p:cNvSpPr txBox="1">
            <a:spLocks noChangeArrowheads="1"/>
          </p:cNvSpPr>
          <p:nvPr/>
        </p:nvSpPr>
        <p:spPr bwMode="auto">
          <a:xfrm>
            <a:off x="571500" y="917575"/>
            <a:ext cx="8104188"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95262" name="矩形 5"/>
          <p:cNvSpPr>
            <a:spLocks noChangeArrowheads="1"/>
          </p:cNvSpPr>
          <p:nvPr/>
        </p:nvSpPr>
        <p:spPr bwMode="auto">
          <a:xfrm>
            <a:off x="428625" y="1643063"/>
            <a:ext cx="3683000" cy="401637"/>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6</a:t>
            </a:r>
            <a:r>
              <a:rPr lang="zh-CN" altLang="en-US" sz="2000" b="1">
                <a:solidFill>
                  <a:srgbClr val="0070C0"/>
                </a:solidFill>
              </a:rPr>
              <a:t>）接地装置的其他具体规定</a:t>
            </a:r>
          </a:p>
        </p:txBody>
      </p:sp>
    </p:spTree>
  </p:cSld>
  <p:clrMapOvr>
    <a:masterClrMapping/>
  </p:clrMapOvr>
  <p:transition>
    <p:randomBar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989013"/>
            <a:ext cx="8177213"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96259" name="矩形 4"/>
          <p:cNvSpPr>
            <a:spLocks noChangeArrowheads="1"/>
          </p:cNvSpPr>
          <p:nvPr/>
        </p:nvSpPr>
        <p:spPr bwMode="auto">
          <a:xfrm>
            <a:off x="500063" y="1714500"/>
            <a:ext cx="3424237"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7</a:t>
            </a:r>
            <a:r>
              <a:rPr lang="zh-CN" altLang="en-US" sz="2000" b="1">
                <a:solidFill>
                  <a:srgbClr val="0070C0"/>
                </a:solidFill>
              </a:rPr>
              <a:t>）引下线安装的具体规定</a:t>
            </a:r>
          </a:p>
        </p:txBody>
      </p:sp>
      <p:sp>
        <p:nvSpPr>
          <p:cNvPr id="6" name="Rectangle 3"/>
          <p:cNvSpPr txBox="1">
            <a:spLocks noChangeArrowheads="1"/>
          </p:cNvSpPr>
          <p:nvPr/>
        </p:nvSpPr>
        <p:spPr>
          <a:xfrm>
            <a:off x="642938" y="2214563"/>
            <a:ext cx="7815262" cy="3306762"/>
          </a:xfrm>
          <a:prstGeom prst="rect">
            <a:avLst/>
          </a:prstGeom>
        </p:spPr>
        <p:txBody>
          <a:bodyPr>
            <a:normAutofit/>
          </a:bodyPr>
          <a:lstStyle/>
          <a:p>
            <a:pPr fontAlgn="auto">
              <a:lnSpc>
                <a:spcPts val="4200"/>
              </a:lnSpc>
              <a:spcBef>
                <a:spcPts val="0"/>
              </a:spcBef>
              <a:spcAft>
                <a:spcPts val="0"/>
              </a:spcAft>
              <a:defRPr/>
            </a:pPr>
            <a:r>
              <a:rPr lang="zh-CN" altLang="en-US" sz="2000" b="1" dirty="0">
                <a:solidFill>
                  <a:srgbClr val="0070C0"/>
                </a:solidFill>
                <a:latin typeface="+mn-lt"/>
                <a:ea typeface="+mn-ea"/>
              </a:rPr>
              <a:t>       建筑物外的引下线</a:t>
            </a:r>
            <a:r>
              <a:rPr lang="zh-CN" altLang="en-US" sz="2000" b="1" dirty="0">
                <a:latin typeface="+mn-lt"/>
                <a:ea typeface="+mn-ea"/>
              </a:rPr>
              <a:t>敷设在人员可停留或经过的区域时，</a:t>
            </a:r>
            <a:r>
              <a:rPr lang="zh-CN" altLang="en-US" sz="2000" b="1" dirty="0">
                <a:solidFill>
                  <a:srgbClr val="0070C0"/>
                </a:solidFill>
                <a:latin typeface="+mn-lt"/>
                <a:ea typeface="+mn-ea"/>
              </a:rPr>
              <a:t>应</a:t>
            </a:r>
            <a:r>
              <a:rPr lang="zh-CN" altLang="en-US" sz="2000" b="1" dirty="0">
                <a:latin typeface="+mn-lt"/>
                <a:ea typeface="+mn-ea"/>
              </a:rPr>
              <a:t>采用下列一种或多种方法</a:t>
            </a:r>
            <a:r>
              <a:rPr lang="zh-CN" altLang="en-US" sz="2000" b="1" dirty="0">
                <a:solidFill>
                  <a:srgbClr val="0070C0"/>
                </a:solidFill>
                <a:latin typeface="+mn-lt"/>
                <a:ea typeface="+mn-ea"/>
              </a:rPr>
              <a:t>防止接触电压和旁侧闪络电压对人员造成伤害</a:t>
            </a:r>
            <a:r>
              <a:rPr lang="zh-CN" altLang="en-US" sz="2000" b="1" dirty="0">
                <a:latin typeface="+mn-lt"/>
                <a:ea typeface="+mn-ea"/>
              </a:rPr>
              <a:t>：    </a:t>
            </a:r>
          </a:p>
          <a:p>
            <a:pPr fontAlgn="auto">
              <a:lnSpc>
                <a:spcPts val="4200"/>
              </a:lnSpc>
              <a:spcBef>
                <a:spcPts val="0"/>
              </a:spcBef>
              <a:spcAft>
                <a:spcPts val="0"/>
              </a:spcAft>
              <a:defRPr/>
            </a:pPr>
            <a:r>
              <a:rPr lang="en-US" altLang="zh-CN" sz="2000" b="1" dirty="0">
                <a:latin typeface="+mn-lt"/>
                <a:ea typeface="+mn-ea"/>
              </a:rPr>
              <a:t>        1</a:t>
            </a:r>
            <a:r>
              <a:rPr lang="zh-CN" altLang="en-US" sz="2000" b="1" dirty="0">
                <a:latin typeface="+mn-lt"/>
                <a:ea typeface="+mn-ea"/>
              </a:rPr>
              <a:t>）  外露引下线在高</a:t>
            </a:r>
            <a:r>
              <a:rPr lang="en-US" altLang="zh-CN" sz="2000" b="1" dirty="0">
                <a:latin typeface="+mn-lt"/>
                <a:ea typeface="+mn-ea"/>
              </a:rPr>
              <a:t>2.7m</a:t>
            </a:r>
            <a:r>
              <a:rPr lang="zh-CN" altLang="en-US" sz="2000" b="1" dirty="0">
                <a:latin typeface="+mn-lt"/>
                <a:ea typeface="+mn-ea"/>
              </a:rPr>
              <a:t>以下部分穿不小于</a:t>
            </a:r>
            <a:r>
              <a:rPr lang="en-US" altLang="zh-CN" sz="2000" b="1" dirty="0">
                <a:latin typeface="+mn-lt"/>
                <a:ea typeface="+mn-ea"/>
              </a:rPr>
              <a:t>3mm</a:t>
            </a:r>
            <a:r>
              <a:rPr lang="zh-CN" altLang="en-US" sz="2000" b="1" dirty="0">
                <a:latin typeface="+mn-lt"/>
                <a:ea typeface="+mn-ea"/>
              </a:rPr>
              <a:t>厚的交联聚乙烯管，该管应能耐受</a:t>
            </a:r>
            <a:r>
              <a:rPr lang="en-US" altLang="zh-CN" sz="2000" b="1" dirty="0">
                <a:latin typeface="+mn-lt"/>
                <a:ea typeface="+mn-ea"/>
              </a:rPr>
              <a:t>100kV</a:t>
            </a:r>
            <a:r>
              <a:rPr lang="zh-CN" altLang="en-US" sz="2000" b="1" dirty="0">
                <a:latin typeface="+mn-lt"/>
                <a:ea typeface="+mn-ea"/>
              </a:rPr>
              <a:t>冲击电压（</a:t>
            </a:r>
            <a:r>
              <a:rPr lang="en-US" altLang="zh-CN" sz="2000" b="1" dirty="0">
                <a:latin typeface="+mn-lt"/>
                <a:ea typeface="+mn-ea"/>
              </a:rPr>
              <a:t>1.2/50μs</a:t>
            </a:r>
            <a:r>
              <a:rPr lang="zh-CN" altLang="en-US" sz="2000" b="1" dirty="0">
                <a:latin typeface="+mn-lt"/>
                <a:ea typeface="+mn-ea"/>
              </a:rPr>
              <a:t>波形）。   </a:t>
            </a:r>
          </a:p>
          <a:p>
            <a:pPr fontAlgn="auto">
              <a:lnSpc>
                <a:spcPts val="4200"/>
              </a:lnSpc>
              <a:spcBef>
                <a:spcPts val="0"/>
              </a:spcBef>
              <a:spcAft>
                <a:spcPts val="0"/>
              </a:spcAft>
              <a:defRPr/>
            </a:pPr>
            <a:r>
              <a:rPr lang="en-US" altLang="zh-CN" sz="2000" b="1" dirty="0">
                <a:latin typeface="+mn-lt"/>
                <a:ea typeface="+mn-ea"/>
              </a:rPr>
              <a:t>        2</a:t>
            </a:r>
            <a:r>
              <a:rPr lang="zh-CN" altLang="en-US" sz="2000" b="1" dirty="0">
                <a:latin typeface="+mn-lt"/>
                <a:ea typeface="+mn-ea"/>
              </a:rPr>
              <a:t>）  应设立阻止人员进入的护拦或警示牌。护拦与引下线水平距离不应小于</a:t>
            </a:r>
            <a:r>
              <a:rPr lang="en-US" altLang="zh-CN" sz="2000" b="1" dirty="0">
                <a:latin typeface="+mn-lt"/>
                <a:ea typeface="+mn-ea"/>
              </a:rPr>
              <a:t>3 m</a:t>
            </a:r>
            <a:r>
              <a:rPr lang="zh-CN" altLang="en-US" sz="2000" b="1" dirty="0">
                <a:latin typeface="+mn-lt"/>
                <a:ea typeface="+mn-ea"/>
              </a:rPr>
              <a:t>。</a:t>
            </a:r>
          </a:p>
          <a:p>
            <a:pPr fontAlgn="auto">
              <a:lnSpc>
                <a:spcPts val="4200"/>
              </a:lnSpc>
              <a:spcBef>
                <a:spcPts val="0"/>
              </a:spcBef>
              <a:spcAft>
                <a:spcPts val="0"/>
              </a:spcAft>
              <a:defRPr/>
            </a:pPr>
            <a:endParaRPr lang="en-US" altLang="zh-CN" sz="2000" b="1" dirty="0">
              <a:latin typeface="+mn-lt"/>
              <a:ea typeface="+mn-ea"/>
            </a:endParaRPr>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470" y="929464"/>
            <a:ext cx="5000625" cy="642937"/>
          </a:xfrm>
        </p:spPr>
        <p:txBody>
          <a:bodyPr/>
          <a:lstStyle/>
          <a:p>
            <a:pPr eaLnBrk="1" hangingPunct="1"/>
            <a:r>
              <a:rPr lang="zh-CN" altLang="en-US" sz="2400" b="1" dirty="0" smtClean="0">
                <a:solidFill>
                  <a:srgbClr val="FF0000"/>
                </a:solidFill>
                <a:latin typeface="黑体" pitchFamily="2" charset="-122"/>
                <a:ea typeface="黑体" pitchFamily="2" charset="-122"/>
              </a:rPr>
              <a:t>防雷工作开展的主要依据</a:t>
            </a:r>
          </a:p>
        </p:txBody>
      </p:sp>
      <p:sp>
        <p:nvSpPr>
          <p:cNvPr id="454659" name="Rectangle 3"/>
          <p:cNvSpPr>
            <a:spLocks noGrp="1" noChangeArrowheads="1"/>
          </p:cNvSpPr>
          <p:nvPr>
            <p:ph type="body" idx="1"/>
          </p:nvPr>
        </p:nvSpPr>
        <p:spPr>
          <a:xfrm>
            <a:off x="714375" y="2143125"/>
            <a:ext cx="7643813" cy="4183063"/>
          </a:xfrm>
        </p:spPr>
        <p:txBody>
          <a:bodyPr/>
          <a:lstStyle/>
          <a:p>
            <a:pPr eaLnBrk="1" hangingPunct="1">
              <a:lnSpc>
                <a:spcPts val="3200"/>
              </a:lnSpc>
              <a:buFontTx/>
              <a:buNone/>
              <a:defRPr/>
            </a:pPr>
            <a:r>
              <a:rPr lang="en-US" altLang="zh-CN" sz="2000" b="1" dirty="0" smtClean="0">
                <a:latin typeface="+mn-ea"/>
              </a:rPr>
              <a:t>1</a:t>
            </a:r>
            <a:r>
              <a:rPr lang="zh-CN" altLang="en-US" sz="2000" b="1" dirty="0" smtClean="0">
                <a:latin typeface="+mn-ea"/>
              </a:rPr>
              <a:t>．</a:t>
            </a:r>
            <a:r>
              <a:rPr lang="en-US" altLang="zh-CN" sz="2000" b="1" dirty="0" smtClean="0">
                <a:latin typeface="+mn-ea"/>
              </a:rPr>
              <a:t>《</a:t>
            </a:r>
            <a:r>
              <a:rPr lang="zh-CN" altLang="en-US" sz="2000" b="1" dirty="0" smtClean="0">
                <a:latin typeface="+mn-ea"/>
              </a:rPr>
              <a:t>中华人民共和国气象法</a:t>
            </a:r>
            <a:r>
              <a:rPr lang="en-US" altLang="zh-CN" sz="2000" b="1" dirty="0" smtClean="0">
                <a:latin typeface="+mn-ea"/>
              </a:rPr>
              <a:t>》</a:t>
            </a:r>
            <a:r>
              <a:rPr lang="zh-CN" altLang="en-US" sz="2000" b="1" dirty="0" smtClean="0">
                <a:latin typeface="+mn-ea"/>
              </a:rPr>
              <a:t>（ </a:t>
            </a:r>
            <a:r>
              <a:rPr lang="en-US" altLang="zh-CN" sz="2000" b="1" dirty="0" smtClean="0">
                <a:latin typeface="+mn-ea"/>
              </a:rPr>
              <a:t>1999</a:t>
            </a:r>
            <a:r>
              <a:rPr lang="zh-CN" altLang="en-US" sz="2000" b="1" dirty="0" smtClean="0">
                <a:latin typeface="+mn-ea"/>
              </a:rPr>
              <a:t>年，法律）；</a:t>
            </a:r>
          </a:p>
          <a:p>
            <a:pPr eaLnBrk="1" hangingPunct="1">
              <a:lnSpc>
                <a:spcPts val="3200"/>
              </a:lnSpc>
              <a:buFontTx/>
              <a:buNone/>
              <a:defRPr/>
            </a:pPr>
            <a:r>
              <a:rPr lang="en-US" altLang="zh-CN" sz="2000" b="1" dirty="0" smtClean="0">
                <a:latin typeface="+mn-ea"/>
              </a:rPr>
              <a:t>2</a:t>
            </a:r>
            <a:r>
              <a:rPr lang="zh-CN" altLang="en-US" sz="2000" b="1" dirty="0" smtClean="0">
                <a:latin typeface="+mn-ea"/>
              </a:rPr>
              <a:t>．国务院</a:t>
            </a:r>
            <a:r>
              <a:rPr lang="en-US" altLang="zh-CN" sz="2000" b="1" dirty="0" smtClean="0">
                <a:latin typeface="+mn-ea"/>
              </a:rPr>
              <a:t>《</a:t>
            </a:r>
            <a:r>
              <a:rPr lang="zh-CN" altLang="en-US" sz="2000" b="1" dirty="0" smtClean="0">
                <a:latin typeface="+mn-ea"/>
              </a:rPr>
              <a:t>气象灾害防御条例</a:t>
            </a:r>
            <a:r>
              <a:rPr lang="en-US" altLang="zh-CN" sz="2000" b="1" dirty="0" smtClean="0">
                <a:latin typeface="+mn-ea"/>
              </a:rPr>
              <a:t>》</a:t>
            </a:r>
            <a:r>
              <a:rPr lang="zh-CN" altLang="en-US" sz="2000" b="1" dirty="0" smtClean="0">
                <a:latin typeface="+mn-ea"/>
              </a:rPr>
              <a:t>（ </a:t>
            </a:r>
            <a:r>
              <a:rPr lang="en-US" altLang="zh-CN" sz="2000" b="1" dirty="0" smtClean="0">
                <a:latin typeface="+mn-ea"/>
              </a:rPr>
              <a:t>2010</a:t>
            </a:r>
            <a:r>
              <a:rPr lang="zh-CN" altLang="en-US" sz="2000" b="1" dirty="0" smtClean="0">
                <a:latin typeface="+mn-ea"/>
              </a:rPr>
              <a:t>年，行政法规）；</a:t>
            </a:r>
          </a:p>
          <a:p>
            <a:pPr eaLnBrk="1" hangingPunct="1">
              <a:lnSpc>
                <a:spcPts val="3200"/>
              </a:lnSpc>
              <a:buFontTx/>
              <a:buNone/>
              <a:defRPr/>
            </a:pPr>
            <a:r>
              <a:rPr lang="en-US" altLang="zh-CN" sz="2000" b="1" dirty="0" smtClean="0">
                <a:latin typeface="+mn-ea"/>
              </a:rPr>
              <a:t>3</a:t>
            </a:r>
            <a:r>
              <a:rPr lang="zh-CN" altLang="en-US" sz="2000" b="1" dirty="0" smtClean="0">
                <a:latin typeface="+mn-ea"/>
              </a:rPr>
              <a:t>．</a:t>
            </a:r>
            <a:r>
              <a:rPr lang="en-US" altLang="zh-CN" sz="2000" b="1" dirty="0" smtClean="0">
                <a:latin typeface="+mn-ea"/>
              </a:rPr>
              <a:t>《</a:t>
            </a:r>
            <a:r>
              <a:rPr lang="zh-CN" altLang="en-US" sz="2000" b="1" dirty="0" smtClean="0">
                <a:latin typeface="+mn-ea"/>
              </a:rPr>
              <a:t>国务院关于进一步做好防雷减灾工作的通知</a:t>
            </a:r>
            <a:r>
              <a:rPr lang="en-US" altLang="zh-CN" sz="2000" b="1" dirty="0" smtClean="0">
                <a:latin typeface="+mn-ea"/>
              </a:rPr>
              <a:t>》</a:t>
            </a:r>
            <a:r>
              <a:rPr lang="zh-CN" altLang="en-US" sz="2000" b="1" dirty="0" smtClean="0">
                <a:latin typeface="+mn-ea"/>
              </a:rPr>
              <a:t>（国办发明电</a:t>
            </a:r>
            <a:r>
              <a:rPr lang="en-US" altLang="zh-CN" sz="2000" b="1" dirty="0" smtClean="0">
                <a:latin typeface="+mn-ea"/>
              </a:rPr>
              <a:t>〔2006〕28</a:t>
            </a:r>
            <a:r>
              <a:rPr lang="zh-CN" altLang="en-US" sz="2000" b="1" dirty="0" smtClean="0">
                <a:latin typeface="+mn-ea"/>
              </a:rPr>
              <a:t>号，政府文件）；</a:t>
            </a:r>
          </a:p>
          <a:p>
            <a:pPr eaLnBrk="1" hangingPunct="1">
              <a:lnSpc>
                <a:spcPts val="3200"/>
              </a:lnSpc>
              <a:buFontTx/>
              <a:buNone/>
              <a:defRPr/>
            </a:pPr>
            <a:r>
              <a:rPr lang="en-US" altLang="zh-CN" sz="2000" b="1" dirty="0" smtClean="0">
                <a:latin typeface="+mn-ea"/>
              </a:rPr>
              <a:t>4</a:t>
            </a:r>
            <a:r>
              <a:rPr lang="zh-CN" altLang="en-US" sz="2000" b="1" dirty="0" smtClean="0">
                <a:latin typeface="+mn-ea"/>
              </a:rPr>
              <a:t>．中国气象局第</a:t>
            </a:r>
            <a:r>
              <a:rPr lang="en-US" altLang="zh-CN" sz="2000" b="1" dirty="0" smtClean="0">
                <a:latin typeface="+mn-ea"/>
              </a:rPr>
              <a:t>24</a:t>
            </a:r>
            <a:r>
              <a:rPr lang="zh-CN" altLang="en-US" sz="2000" b="1" dirty="0" smtClean="0">
                <a:latin typeface="+mn-ea"/>
              </a:rPr>
              <a:t>号令</a:t>
            </a:r>
            <a:r>
              <a:rPr lang="en-US" altLang="zh-CN" sz="2000" b="1" dirty="0" smtClean="0">
                <a:latin typeface="+mn-ea"/>
              </a:rPr>
              <a:t>《</a:t>
            </a:r>
            <a:r>
              <a:rPr lang="zh-CN" altLang="en-US" sz="2000" b="1" dirty="0" smtClean="0">
                <a:latin typeface="+mn-ea"/>
              </a:rPr>
              <a:t>防雷减灾管理办法</a:t>
            </a:r>
            <a:r>
              <a:rPr lang="en-US" altLang="zh-CN" sz="2000" b="1" dirty="0" smtClean="0">
                <a:latin typeface="+mn-ea"/>
              </a:rPr>
              <a:t>》</a:t>
            </a:r>
            <a:r>
              <a:rPr lang="zh-CN" altLang="en-US" sz="2000" b="1" dirty="0" smtClean="0">
                <a:latin typeface="+mn-ea"/>
              </a:rPr>
              <a:t>（ </a:t>
            </a:r>
            <a:r>
              <a:rPr lang="en-US" altLang="zh-CN" sz="2000" b="1" dirty="0" smtClean="0">
                <a:latin typeface="+mn-ea"/>
              </a:rPr>
              <a:t>2005</a:t>
            </a:r>
            <a:r>
              <a:rPr lang="zh-CN" altLang="en-US" sz="2000" b="1" dirty="0" smtClean="0">
                <a:latin typeface="+mn-ea"/>
              </a:rPr>
              <a:t>年发布，</a:t>
            </a:r>
            <a:r>
              <a:rPr lang="en-US" altLang="zh-CN" sz="2000" b="1" dirty="0" smtClean="0">
                <a:latin typeface="+mn-ea"/>
              </a:rPr>
              <a:t>2011</a:t>
            </a:r>
            <a:r>
              <a:rPr lang="zh-CN" altLang="en-US" sz="2000" b="1" dirty="0" smtClean="0">
                <a:latin typeface="+mn-ea"/>
              </a:rPr>
              <a:t>年新修订，</a:t>
            </a:r>
            <a:r>
              <a:rPr lang="en-US" altLang="zh-CN" sz="2000" b="1" dirty="0" smtClean="0">
                <a:latin typeface="+mn-ea"/>
              </a:rPr>
              <a:t>2013</a:t>
            </a:r>
            <a:r>
              <a:rPr lang="zh-CN" altLang="en-US" sz="2000" b="1" dirty="0" smtClean="0">
                <a:latin typeface="+mn-ea"/>
              </a:rPr>
              <a:t>年</a:t>
            </a:r>
            <a:r>
              <a:rPr lang="en-US" altLang="zh-CN" sz="2000" b="1" dirty="0" smtClean="0">
                <a:latin typeface="+mn-ea"/>
              </a:rPr>
              <a:t>6</a:t>
            </a:r>
            <a:r>
              <a:rPr lang="zh-CN" altLang="en-US" sz="2000" b="1" dirty="0" smtClean="0">
                <a:latin typeface="+mn-ea"/>
              </a:rPr>
              <a:t>月</a:t>
            </a:r>
            <a:r>
              <a:rPr lang="en-US" altLang="zh-CN" sz="2000" b="1" dirty="0" smtClean="0">
                <a:latin typeface="+mn-ea"/>
              </a:rPr>
              <a:t>1</a:t>
            </a:r>
            <a:r>
              <a:rPr lang="zh-CN" altLang="en-US" sz="2000" b="1" dirty="0" smtClean="0">
                <a:latin typeface="+mn-ea"/>
              </a:rPr>
              <a:t>日重新修订发布，部门规章）；</a:t>
            </a:r>
          </a:p>
          <a:p>
            <a:pPr eaLnBrk="1" hangingPunct="1">
              <a:lnSpc>
                <a:spcPts val="3200"/>
              </a:lnSpc>
              <a:buFontTx/>
              <a:buNone/>
              <a:defRPr/>
            </a:pPr>
            <a:r>
              <a:rPr lang="en-US" altLang="zh-CN" sz="2000" b="1" dirty="0" smtClean="0">
                <a:latin typeface="+mn-ea"/>
              </a:rPr>
              <a:t>5</a:t>
            </a:r>
            <a:r>
              <a:rPr lang="zh-CN" altLang="en-US" sz="2000" b="1" dirty="0" smtClean="0">
                <a:latin typeface="+mn-ea"/>
              </a:rPr>
              <a:t>．中国气象局</a:t>
            </a:r>
            <a:r>
              <a:rPr lang="en-US" altLang="zh-CN" sz="2000" b="1" dirty="0" smtClean="0">
                <a:latin typeface="+mn-ea"/>
              </a:rPr>
              <a:t>《</a:t>
            </a:r>
            <a:r>
              <a:rPr lang="zh-CN" altLang="en-US" sz="2000" b="1" dirty="0" smtClean="0">
                <a:latin typeface="+mn-ea"/>
              </a:rPr>
              <a:t>关于印发电涌保护器符合性评定规则（试行）的通知</a:t>
            </a:r>
            <a:r>
              <a:rPr lang="en-US" altLang="zh-CN" sz="2000" b="1" dirty="0" smtClean="0">
                <a:latin typeface="+mn-ea"/>
              </a:rPr>
              <a:t>》</a:t>
            </a:r>
            <a:r>
              <a:rPr lang="zh-CN" altLang="en-US" sz="2000" b="1" dirty="0" smtClean="0">
                <a:latin typeface="+mn-ea"/>
              </a:rPr>
              <a:t>（中气函</a:t>
            </a:r>
            <a:r>
              <a:rPr lang="en-US" altLang="zh-CN" sz="2000" b="1" dirty="0" smtClean="0">
                <a:latin typeface="+mn-ea"/>
              </a:rPr>
              <a:t>〔2011〕106</a:t>
            </a:r>
            <a:r>
              <a:rPr lang="zh-CN" altLang="en-US" sz="2000" b="1" dirty="0" smtClean="0">
                <a:latin typeface="+mn-ea"/>
              </a:rPr>
              <a:t>号，部门规范性文件）；</a:t>
            </a:r>
          </a:p>
          <a:p>
            <a:pPr eaLnBrk="1" hangingPunct="1">
              <a:lnSpc>
                <a:spcPts val="3200"/>
              </a:lnSpc>
              <a:buFontTx/>
              <a:buNone/>
              <a:defRPr/>
            </a:pPr>
            <a:r>
              <a:rPr lang="en-US" altLang="zh-CN" sz="2000" b="1" dirty="0" smtClean="0">
                <a:latin typeface="+mn-ea"/>
              </a:rPr>
              <a:t>6</a:t>
            </a:r>
            <a:r>
              <a:rPr lang="zh-CN" altLang="en-US" sz="2000" b="1" dirty="0" smtClean="0">
                <a:latin typeface="+mn-ea"/>
              </a:rPr>
              <a:t>．地方政府规章（如</a:t>
            </a:r>
            <a:r>
              <a:rPr lang="en-US" altLang="zh-CN" sz="2000" b="1" dirty="0" smtClean="0">
                <a:latin typeface="+mn-ea"/>
              </a:rPr>
              <a:t>《</a:t>
            </a:r>
            <a:r>
              <a:rPr lang="zh-CN" altLang="en-US" sz="2000" b="1" dirty="0" smtClean="0">
                <a:latin typeface="+mn-ea"/>
              </a:rPr>
              <a:t>安徽省防雷减灾管理办法</a:t>
            </a:r>
            <a:r>
              <a:rPr lang="en-US" altLang="zh-CN" sz="2000" b="1" dirty="0" smtClean="0">
                <a:latin typeface="+mn-ea"/>
              </a:rPr>
              <a:t>》</a:t>
            </a:r>
            <a:r>
              <a:rPr lang="zh-CN" altLang="en-US" sz="2000" b="1" dirty="0" smtClean="0">
                <a:latin typeface="+mn-ea"/>
              </a:rPr>
              <a:t>等）。</a:t>
            </a:r>
          </a:p>
        </p:txBody>
      </p:sp>
      <p:sp>
        <p:nvSpPr>
          <p:cNvPr id="16388" name="TextBox 5"/>
          <p:cNvSpPr txBox="1">
            <a:spLocks noChangeArrowheads="1"/>
          </p:cNvSpPr>
          <p:nvPr/>
        </p:nvSpPr>
        <p:spPr bwMode="auto">
          <a:xfrm>
            <a:off x="928688" y="1572406"/>
            <a:ext cx="2646362" cy="461962"/>
          </a:xfrm>
          <a:prstGeom prst="rect">
            <a:avLst/>
          </a:prstGeom>
          <a:noFill/>
          <a:ln w="9525">
            <a:noFill/>
            <a:miter lim="800000"/>
            <a:headEnd/>
            <a:tailEnd/>
          </a:ln>
        </p:spPr>
        <p:txBody>
          <a:bodyPr wrap="none">
            <a:spAutoFit/>
          </a:bodyPr>
          <a:lstStyle/>
          <a:p>
            <a:r>
              <a:rPr lang="en-US" altLang="zh-CN" sz="2400" dirty="0">
                <a:solidFill>
                  <a:srgbClr val="C00000"/>
                </a:solidFill>
                <a:latin typeface="黑体" pitchFamily="2" charset="-122"/>
                <a:ea typeface="黑体" pitchFamily="2" charset="-122"/>
              </a:rPr>
              <a:t>·</a:t>
            </a:r>
            <a:r>
              <a:rPr lang="zh-CN" altLang="en-US" sz="2400" dirty="0">
                <a:solidFill>
                  <a:srgbClr val="C00000"/>
                </a:solidFill>
                <a:latin typeface="黑体" pitchFamily="2" charset="-122"/>
                <a:ea typeface="黑体" pitchFamily="2" charset="-122"/>
              </a:rPr>
              <a:t>主要政策依据：</a:t>
            </a:r>
          </a:p>
        </p:txBody>
      </p:sp>
    </p:spTree>
  </p:cSld>
  <p:clrMapOvr>
    <a:masterClrMapping/>
  </p:clrMapOvr>
  <p:transition>
    <p:randomBar dir="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917575"/>
            <a:ext cx="8104188"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5" name="矩形 4"/>
          <p:cNvSpPr/>
          <p:nvPr/>
        </p:nvSpPr>
        <p:spPr>
          <a:xfrm>
            <a:off x="785813" y="2214563"/>
            <a:ext cx="7500937" cy="4298950"/>
          </a:xfrm>
          <a:prstGeom prst="rect">
            <a:avLst/>
          </a:prstGeom>
        </p:spPr>
        <p:txBody>
          <a:bodyPr>
            <a:spAutoFit/>
          </a:bodyPr>
          <a:lstStyle/>
          <a:p>
            <a:pPr>
              <a:lnSpc>
                <a:spcPts val="4100"/>
              </a:lnSpc>
              <a:defRPr/>
            </a:pPr>
            <a:r>
              <a:rPr lang="zh-CN" altLang="en-US" sz="2400" b="1" dirty="0">
                <a:latin typeface="+mj-ea"/>
                <a:ea typeface="+mj-ea"/>
              </a:rPr>
              <a:t>    </a:t>
            </a:r>
            <a:r>
              <a:rPr lang="zh-CN" altLang="en-US" sz="2400" b="1" u="sng" dirty="0">
                <a:latin typeface="+mj-ea"/>
                <a:ea typeface="+mj-ea"/>
              </a:rPr>
              <a:t>引下线上应无附着的其他电气线路，在通信塔或其他高耸金属构架起接闪作用的金属物上敷设电气线路时，线路应采用直埋于土壤中的铠装电缆或穿金属管敷设的导线。电缆的金属护层或金属管应两端接地</a:t>
            </a:r>
            <a:r>
              <a:rPr lang="zh-CN" altLang="en-US" sz="2400" b="1" dirty="0">
                <a:latin typeface="+mj-ea"/>
                <a:ea typeface="+mj-ea"/>
              </a:rPr>
              <a:t>，</a:t>
            </a:r>
            <a:r>
              <a:rPr lang="zh-CN" altLang="en-US" sz="2400" b="1" dirty="0">
                <a:solidFill>
                  <a:srgbClr val="C00000"/>
                </a:solidFill>
                <a:latin typeface="+mj-ea"/>
                <a:ea typeface="+mj-ea"/>
              </a:rPr>
              <a:t>埋入土壤中的长度不应小于</a:t>
            </a:r>
            <a:r>
              <a:rPr lang="en-US" altLang="zh-CN" sz="2400" b="1" dirty="0">
                <a:solidFill>
                  <a:srgbClr val="C00000"/>
                </a:solidFill>
                <a:latin typeface="+mj-ea"/>
                <a:ea typeface="+mj-ea"/>
              </a:rPr>
              <a:t>10m</a:t>
            </a:r>
            <a:r>
              <a:rPr lang="zh-CN" altLang="en-US" sz="2400" b="1" dirty="0">
                <a:latin typeface="+mj-ea"/>
                <a:ea typeface="+mj-ea"/>
              </a:rPr>
              <a:t>。</a:t>
            </a:r>
            <a:r>
              <a:rPr lang="zh-CN" altLang="en-US" sz="2400" b="1" dirty="0">
                <a:solidFill>
                  <a:srgbClr val="C00000"/>
                </a:solidFill>
              </a:rPr>
              <a:t>引下线安装与易燃材料的墙壁或墙体保温层间距应大于</a:t>
            </a:r>
            <a:r>
              <a:rPr lang="en-US" altLang="zh-CN" sz="2400" b="1" dirty="0">
                <a:solidFill>
                  <a:srgbClr val="C00000"/>
                </a:solidFill>
              </a:rPr>
              <a:t>0.1m</a:t>
            </a:r>
            <a:r>
              <a:rPr lang="zh-CN" altLang="en-US" sz="2400" b="1" dirty="0">
                <a:solidFill>
                  <a:srgbClr val="C00000"/>
                </a:solidFill>
              </a:rPr>
              <a:t>，如不能实现，引下线截面不应小于</a:t>
            </a:r>
            <a:r>
              <a:rPr lang="en-US" altLang="zh-CN" sz="2400" b="1" dirty="0">
                <a:solidFill>
                  <a:srgbClr val="C00000"/>
                </a:solidFill>
              </a:rPr>
              <a:t>100mm</a:t>
            </a:r>
            <a:r>
              <a:rPr lang="en-US" altLang="zh-CN" sz="2400" b="1" baseline="30000" dirty="0">
                <a:solidFill>
                  <a:srgbClr val="C00000"/>
                </a:solidFill>
              </a:rPr>
              <a:t>2</a:t>
            </a:r>
            <a:r>
              <a:rPr lang="zh-CN" altLang="en-US" sz="2400" b="1" dirty="0">
                <a:solidFill>
                  <a:srgbClr val="C00000"/>
                </a:solidFill>
              </a:rPr>
              <a:t>。</a:t>
            </a:r>
          </a:p>
          <a:p>
            <a:pPr>
              <a:lnSpc>
                <a:spcPts val="4100"/>
              </a:lnSpc>
              <a:defRPr/>
            </a:pPr>
            <a:endParaRPr lang="zh-CN" altLang="en-US" sz="2400" b="1" dirty="0">
              <a:latin typeface="+mj-ea"/>
              <a:ea typeface="+mj-ea"/>
            </a:endParaRPr>
          </a:p>
        </p:txBody>
      </p:sp>
      <p:sp>
        <p:nvSpPr>
          <p:cNvPr id="97284" name="矩形 5"/>
          <p:cNvSpPr>
            <a:spLocks noChangeArrowheads="1"/>
          </p:cNvSpPr>
          <p:nvPr/>
        </p:nvSpPr>
        <p:spPr bwMode="auto">
          <a:xfrm>
            <a:off x="500063" y="1743075"/>
            <a:ext cx="3424237" cy="400050"/>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7</a:t>
            </a:r>
            <a:r>
              <a:rPr lang="zh-CN" altLang="en-US" sz="2000" b="1">
                <a:solidFill>
                  <a:srgbClr val="0070C0"/>
                </a:solidFill>
              </a:rPr>
              <a:t>）引下线安装的具体规定</a:t>
            </a:r>
          </a:p>
        </p:txBody>
      </p:sp>
    </p:spTree>
  </p:cSld>
  <p:clrMapOvr>
    <a:masterClrMapping/>
  </p:clrMapOvr>
  <p:transition>
    <p:randomBar dir="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917575"/>
            <a:ext cx="803275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5" name="Rectangle 3"/>
          <p:cNvSpPr txBox="1">
            <a:spLocks noChangeArrowheads="1"/>
          </p:cNvSpPr>
          <p:nvPr/>
        </p:nvSpPr>
        <p:spPr>
          <a:xfrm>
            <a:off x="642938" y="2143125"/>
            <a:ext cx="8072437" cy="1722438"/>
          </a:xfrm>
          <a:prstGeom prst="rect">
            <a:avLst/>
          </a:prstGeom>
        </p:spPr>
        <p:txBody>
          <a:bodyPr/>
          <a:lstStyle/>
          <a:p>
            <a:pPr fontAlgn="auto">
              <a:lnSpc>
                <a:spcPts val="2900"/>
              </a:lnSpc>
              <a:spcBef>
                <a:spcPts val="0"/>
              </a:spcBef>
              <a:spcAft>
                <a:spcPts val="0"/>
              </a:spcAft>
              <a:defRPr/>
            </a:pPr>
            <a:r>
              <a:rPr lang="zh-CN" altLang="en-US" sz="1600" b="1" dirty="0">
                <a:latin typeface="+mn-lt"/>
                <a:ea typeface="+mn-ea"/>
              </a:rPr>
              <a:t> 一般项目应符合下列规定：  </a:t>
            </a:r>
          </a:p>
          <a:p>
            <a:pPr fontAlgn="auto">
              <a:lnSpc>
                <a:spcPts val="2900"/>
              </a:lnSpc>
              <a:spcBef>
                <a:spcPts val="0"/>
              </a:spcBef>
              <a:spcAft>
                <a:spcPts val="0"/>
              </a:spcAft>
              <a:defRPr/>
            </a:pPr>
            <a:r>
              <a:rPr lang="en-US" altLang="zh-CN" sz="1600" b="1" dirty="0"/>
              <a:t>      </a:t>
            </a:r>
            <a:r>
              <a:rPr lang="zh-CN" altLang="en-US" sz="1600" b="1" dirty="0">
                <a:solidFill>
                  <a:srgbClr val="C00000"/>
                </a:solidFill>
                <a:latin typeface="+mn-lt"/>
                <a:ea typeface="+mn-ea"/>
              </a:rPr>
              <a:t>引下线固定支架应固定可靠</a:t>
            </a:r>
            <a:r>
              <a:rPr lang="zh-CN" altLang="en-US" sz="1600" b="1" dirty="0">
                <a:latin typeface="+mn-lt"/>
                <a:ea typeface="+mn-ea"/>
              </a:rPr>
              <a:t>，每个固定支架应能承受</a:t>
            </a:r>
            <a:r>
              <a:rPr lang="en-US" altLang="zh-CN" sz="1600" b="1" dirty="0">
                <a:latin typeface="+mn-lt"/>
                <a:ea typeface="+mn-ea"/>
              </a:rPr>
              <a:t>49N(5Kgf)</a:t>
            </a:r>
            <a:r>
              <a:rPr lang="zh-CN" altLang="en-US" sz="1600" b="1" dirty="0">
                <a:latin typeface="+mn-lt"/>
                <a:ea typeface="+mn-ea"/>
              </a:rPr>
              <a:t>的垂直拉力。</a:t>
            </a:r>
            <a:r>
              <a:rPr lang="zh-CN" altLang="en-US" sz="1600" b="1" dirty="0">
                <a:solidFill>
                  <a:srgbClr val="C00000"/>
                </a:solidFill>
                <a:latin typeface="+mn-lt"/>
                <a:ea typeface="+mn-ea"/>
              </a:rPr>
              <a:t>固定支架的高度不宜小于</a:t>
            </a:r>
            <a:r>
              <a:rPr lang="en-US" altLang="zh-CN" sz="1600" b="1" dirty="0">
                <a:solidFill>
                  <a:srgbClr val="C00000"/>
                </a:solidFill>
                <a:latin typeface="+mn-lt"/>
                <a:ea typeface="+mn-ea"/>
              </a:rPr>
              <a:t>150mm</a:t>
            </a:r>
            <a:r>
              <a:rPr lang="zh-CN" altLang="en-US" sz="1600" b="1" dirty="0">
                <a:latin typeface="+mn-lt"/>
                <a:ea typeface="+mn-ea"/>
              </a:rPr>
              <a:t>，固定支架应均匀，引下线和接闪导体固定支架的间距应符合下表的要求。</a:t>
            </a:r>
          </a:p>
        </p:txBody>
      </p:sp>
      <p:graphicFrame>
        <p:nvGraphicFramePr>
          <p:cNvPr id="6" name="Group 202"/>
          <p:cNvGraphicFramePr>
            <a:graphicFrameLocks noGrp="1"/>
          </p:cNvGraphicFramePr>
          <p:nvPr>
            <p:ph idx="1"/>
          </p:nvPr>
        </p:nvGraphicFramePr>
        <p:xfrm>
          <a:off x="642938" y="3859213"/>
          <a:ext cx="7858180" cy="2543389"/>
        </p:xfrm>
        <a:graphic>
          <a:graphicData uri="http://schemas.openxmlformats.org/drawingml/2006/table">
            <a:tbl>
              <a:tblPr/>
              <a:tblGrid>
                <a:gridCol w="3318146"/>
                <a:gridCol w="2291101"/>
                <a:gridCol w="2248933"/>
              </a:tblGrid>
              <a:tr h="581496">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rgbClr val="0070C0"/>
                          </a:solidFill>
                          <a:effectLst/>
                          <a:latin typeface="Arial" charset="0"/>
                          <a:ea typeface="黑体" pitchFamily="2" charset="-122"/>
                        </a:rPr>
                        <a:t>引下线和接闪导体固定支架的间距</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5889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charset="0"/>
                          <a:ea typeface="宋体" pitchFamily="2" charset="-122"/>
                        </a:rPr>
                        <a:t>布置方式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C00000"/>
                          </a:solidFill>
                          <a:effectLst/>
                          <a:latin typeface="Arial" charset="0"/>
                          <a:ea typeface="宋体" pitchFamily="2" charset="-122"/>
                        </a:rPr>
                        <a:t>扁形导体和绞线固定支架的间距</a:t>
                      </a:r>
                      <a:r>
                        <a:rPr kumimoji="0" lang="en-US" altLang="zh-CN" sz="1600" b="1" i="0" u="none" strike="noStrike" cap="none" normalizeH="0" baseline="0" dirty="0" smtClean="0">
                          <a:ln>
                            <a:noFill/>
                          </a:ln>
                          <a:solidFill>
                            <a:srgbClr val="C00000"/>
                          </a:solidFill>
                          <a:effectLst/>
                          <a:latin typeface="Arial" charset="0"/>
                          <a:ea typeface="宋体" pitchFamily="2" charset="-122"/>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C00000"/>
                          </a:solidFill>
                          <a:effectLst/>
                          <a:latin typeface="Arial" charset="0"/>
                          <a:ea typeface="宋体" pitchFamily="2" charset="-122"/>
                        </a:rPr>
                        <a:t>单根圆形导体固定支架的间距</a:t>
                      </a:r>
                      <a:r>
                        <a:rPr kumimoji="0" lang="en-US" altLang="zh-CN" sz="1600" b="1" i="0" u="none" strike="noStrike" cap="none" normalizeH="0" baseline="0" dirty="0" smtClean="0">
                          <a:ln>
                            <a:noFill/>
                          </a:ln>
                          <a:solidFill>
                            <a:srgbClr val="C00000"/>
                          </a:solidFill>
                          <a:effectLst/>
                          <a:latin typeface="Arial" charset="0"/>
                          <a:ea typeface="宋体" pitchFamily="2" charset="-122"/>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C00000"/>
                          </a:solidFill>
                          <a:effectLst/>
                          <a:latin typeface="Arial" charset="0"/>
                          <a:ea typeface="宋体" pitchFamily="2" charset="-122"/>
                        </a:rPr>
                        <a:t>水平面上</a:t>
                      </a:r>
                      <a:r>
                        <a:rPr kumimoji="0" lang="zh-CN" altLang="en-US" sz="1600" b="1" i="0" u="none" strike="noStrike" cap="none" normalizeH="0" baseline="0" dirty="0" smtClean="0">
                          <a:ln>
                            <a:noFill/>
                          </a:ln>
                          <a:solidFill>
                            <a:schemeClr val="tx1"/>
                          </a:solidFill>
                          <a:effectLst/>
                          <a:latin typeface="Arial" charset="0"/>
                          <a:ea typeface="宋体" pitchFamily="2" charset="-122"/>
                        </a:rPr>
                        <a:t>的水平导体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C00000"/>
                          </a:solidFill>
                          <a:effectLst/>
                          <a:latin typeface="Arial" charset="0"/>
                          <a:ea typeface="宋体" pitchFamily="2" charset="-122"/>
                        </a:rPr>
                        <a:t>垂直面上</a:t>
                      </a:r>
                      <a:r>
                        <a:rPr kumimoji="0" lang="zh-CN" altLang="en-US" sz="1600" b="1" i="0" u="none" strike="noStrike" cap="none" normalizeH="0" baseline="0" dirty="0" smtClean="0">
                          <a:ln>
                            <a:noFill/>
                          </a:ln>
                          <a:solidFill>
                            <a:schemeClr val="tx1"/>
                          </a:solidFill>
                          <a:effectLst/>
                          <a:latin typeface="Arial" charset="0"/>
                          <a:ea typeface="宋体" pitchFamily="2" charset="-122"/>
                        </a:rPr>
                        <a:t>的水平导体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C00000"/>
                          </a:solidFill>
                          <a:effectLst/>
                          <a:latin typeface="Arial" charset="0"/>
                          <a:ea typeface="宋体" pitchFamily="2" charset="-122"/>
                        </a:rPr>
                        <a:t>地面至</a:t>
                      </a:r>
                      <a:r>
                        <a:rPr kumimoji="0" lang="en-US" altLang="zh-CN" sz="1600" b="1" i="0" u="none" strike="noStrike" cap="none" normalizeH="0" baseline="0" dirty="0" smtClean="0">
                          <a:ln>
                            <a:noFill/>
                          </a:ln>
                          <a:solidFill>
                            <a:srgbClr val="C00000"/>
                          </a:solidFill>
                          <a:effectLst/>
                          <a:latin typeface="Arial" charset="0"/>
                          <a:ea typeface="宋体" pitchFamily="2" charset="-122"/>
                        </a:rPr>
                        <a:t>20 m</a:t>
                      </a:r>
                      <a:r>
                        <a:rPr kumimoji="0" lang="zh-CN" altLang="en-US" sz="1600" b="1" i="0" u="none" strike="noStrike" cap="none" normalizeH="0" baseline="0" dirty="0" smtClean="0">
                          <a:ln>
                            <a:noFill/>
                          </a:ln>
                          <a:solidFill>
                            <a:srgbClr val="C00000"/>
                          </a:solidFill>
                          <a:effectLst/>
                          <a:latin typeface="Arial" charset="0"/>
                          <a:ea typeface="宋体" pitchFamily="2" charset="-122"/>
                        </a:rPr>
                        <a:t>处</a:t>
                      </a:r>
                      <a:r>
                        <a:rPr kumimoji="0" lang="zh-CN" altLang="en-US" sz="1600" b="1" i="0" u="none" strike="noStrike" cap="none" normalizeH="0" baseline="0" dirty="0" smtClean="0">
                          <a:ln>
                            <a:noFill/>
                          </a:ln>
                          <a:solidFill>
                            <a:schemeClr val="tx1"/>
                          </a:solidFill>
                          <a:effectLst/>
                          <a:latin typeface="Arial" charset="0"/>
                          <a:ea typeface="宋体" pitchFamily="2" charset="-122"/>
                        </a:rPr>
                        <a:t>的垂直导体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C00000"/>
                          </a:solidFill>
                          <a:effectLst/>
                          <a:latin typeface="Arial" charset="0"/>
                          <a:ea typeface="宋体" pitchFamily="2" charset="-122"/>
                        </a:rPr>
                        <a:t>从</a:t>
                      </a:r>
                      <a:r>
                        <a:rPr kumimoji="0" lang="en-US" altLang="zh-CN" sz="1600" b="1" i="0" u="none" strike="noStrike" cap="none" normalizeH="0" baseline="0" dirty="0" smtClean="0">
                          <a:ln>
                            <a:noFill/>
                          </a:ln>
                          <a:solidFill>
                            <a:srgbClr val="C00000"/>
                          </a:solidFill>
                          <a:effectLst/>
                          <a:latin typeface="Arial" charset="0"/>
                          <a:ea typeface="宋体" pitchFamily="2" charset="-122"/>
                        </a:rPr>
                        <a:t>20 m</a:t>
                      </a:r>
                      <a:r>
                        <a:rPr kumimoji="0" lang="zh-CN" altLang="en-US" sz="1600" b="1" i="0" u="none" strike="noStrike" cap="none" normalizeH="0" baseline="0" dirty="0" smtClean="0">
                          <a:ln>
                            <a:noFill/>
                          </a:ln>
                          <a:solidFill>
                            <a:srgbClr val="C00000"/>
                          </a:solidFill>
                          <a:effectLst/>
                          <a:latin typeface="Arial" charset="0"/>
                          <a:ea typeface="宋体" pitchFamily="2" charset="-122"/>
                        </a:rPr>
                        <a:t>处起往上</a:t>
                      </a:r>
                      <a:r>
                        <a:rPr kumimoji="0" lang="zh-CN" altLang="en-US" sz="1600" b="1" i="0" u="none" strike="noStrike" cap="none" normalizeH="0" baseline="0" dirty="0" smtClean="0">
                          <a:ln>
                            <a:noFill/>
                          </a:ln>
                          <a:solidFill>
                            <a:schemeClr val="tx1"/>
                          </a:solidFill>
                          <a:effectLst/>
                          <a:latin typeface="Arial" charset="0"/>
                          <a:ea typeface="宋体" pitchFamily="2" charset="-122"/>
                        </a:rPr>
                        <a:t>的垂直导体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36" name="矩形 6"/>
          <p:cNvSpPr>
            <a:spLocks noChangeArrowheads="1"/>
          </p:cNvSpPr>
          <p:nvPr/>
        </p:nvSpPr>
        <p:spPr bwMode="auto">
          <a:xfrm>
            <a:off x="500063" y="1643063"/>
            <a:ext cx="3424237" cy="401637"/>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7</a:t>
            </a:r>
            <a:r>
              <a:rPr lang="zh-CN" altLang="en-US" sz="2000" b="1">
                <a:solidFill>
                  <a:srgbClr val="0070C0"/>
                </a:solidFill>
              </a:rPr>
              <a:t>）引下线安装的具体规定</a:t>
            </a:r>
          </a:p>
        </p:txBody>
      </p:sp>
    </p:spTree>
  </p:cSld>
  <p:clrMapOvr>
    <a:masterClrMapping/>
  </p:clrMapOvr>
  <p:transition>
    <p:randomBar dir="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917575"/>
            <a:ext cx="824865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5" name="Rectangle 3"/>
          <p:cNvSpPr txBox="1">
            <a:spLocks noChangeArrowheads="1"/>
          </p:cNvSpPr>
          <p:nvPr/>
        </p:nvSpPr>
        <p:spPr>
          <a:xfrm>
            <a:off x="571500" y="2143125"/>
            <a:ext cx="7929563" cy="3930650"/>
          </a:xfrm>
          <a:prstGeom prst="rect">
            <a:avLst/>
          </a:prstGeom>
        </p:spPr>
        <p:txBody>
          <a:bodyPr>
            <a:normAutofit fontScale="85000" lnSpcReduction="10000"/>
          </a:bodyPr>
          <a:lstStyle/>
          <a:p>
            <a:pPr fontAlgn="auto">
              <a:lnSpc>
                <a:spcPts val="4300"/>
              </a:lnSpc>
              <a:spcBef>
                <a:spcPts val="0"/>
              </a:spcBef>
              <a:spcAft>
                <a:spcPts val="0"/>
              </a:spcAft>
              <a:defRPr/>
            </a:pPr>
            <a:r>
              <a:rPr lang="zh-CN" altLang="en-US" sz="2000" b="1" dirty="0">
                <a:latin typeface="+mn-lt"/>
                <a:ea typeface="+mn-ea"/>
              </a:rPr>
              <a:t>       </a:t>
            </a:r>
            <a:r>
              <a:rPr lang="zh-CN" altLang="en-US" sz="2100" b="1" dirty="0">
                <a:latin typeface="+mj-ea"/>
                <a:ea typeface="+mj-ea"/>
              </a:rPr>
              <a:t>引下线可利用建筑物的钢梁、钢柱、消防梯等金属构件作为自然引下线，金属构件之间应电气贯通。</a:t>
            </a:r>
            <a:r>
              <a:rPr lang="zh-CN" altLang="en-US" sz="2100" b="1" dirty="0">
                <a:solidFill>
                  <a:srgbClr val="C00000"/>
                </a:solidFill>
                <a:latin typeface="+mj-ea"/>
                <a:ea typeface="+mj-ea"/>
              </a:rPr>
              <a:t>当利用混凝土内钢筋、钢柱作为自然引下线并采用基础钢筋接地体时，</a:t>
            </a:r>
            <a:r>
              <a:rPr lang="zh-CN" altLang="en-US" sz="2100" b="1" u="sng" dirty="0">
                <a:solidFill>
                  <a:srgbClr val="C00000"/>
                </a:solidFill>
                <a:latin typeface="+mj-ea"/>
                <a:ea typeface="+mj-ea"/>
              </a:rPr>
              <a:t>不宜设置断接卡</a:t>
            </a:r>
            <a:r>
              <a:rPr lang="zh-CN" altLang="en-US" sz="2100" b="1" dirty="0">
                <a:solidFill>
                  <a:srgbClr val="C00000"/>
                </a:solidFill>
                <a:latin typeface="+mj-ea"/>
                <a:ea typeface="+mj-ea"/>
              </a:rPr>
              <a:t>，但应在室外墙体上留出供测量用的测接地电阻孔洞及与引下线相连的测试点接头。</a:t>
            </a:r>
            <a:r>
              <a:rPr lang="zh-CN" altLang="en-US" sz="2100" b="1" dirty="0">
                <a:latin typeface="+mj-ea"/>
                <a:ea typeface="+mj-ea"/>
              </a:rPr>
              <a:t>暗敷的自然引下线（柱内钢筋）的施工应符合国家标准</a:t>
            </a:r>
            <a:r>
              <a:rPr lang="en-US" altLang="zh-CN" sz="2100" b="1" dirty="0">
                <a:latin typeface="+mj-ea"/>
                <a:ea typeface="+mj-ea"/>
              </a:rPr>
              <a:t>《</a:t>
            </a:r>
            <a:r>
              <a:rPr lang="zh-CN" altLang="en-US" sz="2100" b="1" dirty="0">
                <a:latin typeface="+mj-ea"/>
                <a:ea typeface="+mj-ea"/>
              </a:rPr>
              <a:t>混凝土结构工程施工质量验收规范</a:t>
            </a:r>
            <a:r>
              <a:rPr lang="en-US" altLang="zh-CN" sz="2100" b="1" dirty="0">
                <a:latin typeface="+mj-ea"/>
                <a:ea typeface="+mj-ea"/>
              </a:rPr>
              <a:t>》GB50204</a:t>
            </a:r>
            <a:r>
              <a:rPr lang="zh-CN" altLang="en-US" sz="2100" b="1" dirty="0">
                <a:latin typeface="+mj-ea"/>
                <a:ea typeface="+mj-ea"/>
              </a:rPr>
              <a:t>中的规定。对混凝土柱内钢筋的连接，应按工程设计文件要求采用土建施工的绑扎法、螺丝扣连接等机械连接或对焊、搭焊等焊接连接。</a:t>
            </a:r>
          </a:p>
          <a:p>
            <a:pPr marL="457200" indent="-457200" fontAlgn="auto">
              <a:lnSpc>
                <a:spcPct val="80000"/>
              </a:lnSpc>
              <a:spcBef>
                <a:spcPct val="20000"/>
              </a:spcBef>
              <a:spcAft>
                <a:spcPts val="0"/>
              </a:spcAft>
              <a:buFont typeface="Arial" pitchFamily="34" charset="0"/>
              <a:buChar char="•"/>
              <a:defRPr/>
            </a:pPr>
            <a:endParaRPr lang="zh-CN" altLang="en-US" sz="2800" dirty="0">
              <a:latin typeface="+mn-lt"/>
              <a:ea typeface="+mn-ea"/>
            </a:endParaRPr>
          </a:p>
          <a:p>
            <a:pPr marL="457200" indent="-457200" fontAlgn="auto">
              <a:lnSpc>
                <a:spcPct val="80000"/>
              </a:lnSpc>
              <a:spcBef>
                <a:spcPct val="20000"/>
              </a:spcBef>
              <a:spcAft>
                <a:spcPts val="0"/>
              </a:spcAft>
              <a:defRPr/>
            </a:pPr>
            <a:endParaRPr lang="en-US" altLang="zh-CN" sz="2800" dirty="0">
              <a:latin typeface="+mn-lt"/>
              <a:ea typeface="+mn-ea"/>
            </a:endParaRPr>
          </a:p>
        </p:txBody>
      </p:sp>
      <p:sp>
        <p:nvSpPr>
          <p:cNvPr id="99332" name="矩形 5"/>
          <p:cNvSpPr>
            <a:spLocks noChangeArrowheads="1"/>
          </p:cNvSpPr>
          <p:nvPr/>
        </p:nvSpPr>
        <p:spPr bwMode="auto">
          <a:xfrm>
            <a:off x="500063" y="1671638"/>
            <a:ext cx="3424237" cy="400050"/>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7</a:t>
            </a:r>
            <a:r>
              <a:rPr lang="zh-CN" altLang="en-US" sz="2000" b="1">
                <a:solidFill>
                  <a:srgbClr val="0070C0"/>
                </a:solidFill>
              </a:rPr>
              <a:t>）引下线安装的具体规定</a:t>
            </a:r>
          </a:p>
        </p:txBody>
      </p:sp>
    </p:spTree>
  </p:cSld>
  <p:clrMapOvr>
    <a:masterClrMapping/>
  </p:clrMapOvr>
  <p:transition>
    <p:randomBar dir="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4286250" y="1928813"/>
          <a:ext cx="4683125" cy="3570287"/>
        </p:xfrm>
        <a:graphic>
          <a:graphicData uri="http://schemas.openxmlformats.org/presentationml/2006/ole">
            <p:oleObj spid="_x0000_s8194" r:id="rId3" imgW="9058275" imgH="5381625" progId="">
              <p:embed/>
            </p:oleObj>
          </a:graphicData>
        </a:graphic>
      </p:graphicFrame>
      <p:sp>
        <p:nvSpPr>
          <p:cNvPr id="5" name="Rectangle 2"/>
          <p:cNvSpPr txBox="1">
            <a:spLocks noChangeArrowheads="1"/>
          </p:cNvSpPr>
          <p:nvPr/>
        </p:nvSpPr>
        <p:spPr bwMode="auto">
          <a:xfrm>
            <a:off x="571500" y="917575"/>
            <a:ext cx="8393113"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8196" name="Rectangle 8"/>
          <p:cNvSpPr>
            <a:spLocks noChangeArrowheads="1"/>
          </p:cNvSpPr>
          <p:nvPr/>
        </p:nvSpPr>
        <p:spPr bwMode="auto">
          <a:xfrm>
            <a:off x="428625" y="2071688"/>
            <a:ext cx="5715000" cy="1477962"/>
          </a:xfrm>
          <a:prstGeom prst="rect">
            <a:avLst/>
          </a:prstGeom>
          <a:noFill/>
          <a:ln w="9525" algn="ctr">
            <a:noFill/>
            <a:miter lim="800000"/>
            <a:headEnd/>
            <a:tailEnd/>
          </a:ln>
        </p:spPr>
        <p:txBody>
          <a:bodyPr>
            <a:spAutoFit/>
          </a:bodyPr>
          <a:lstStyle/>
          <a:p>
            <a:r>
              <a:rPr lang="en-US" altLang="zh-CN"/>
              <a:t>GB/T 21714.1</a:t>
            </a:r>
            <a:r>
              <a:rPr lang="zh-CN" altLang="en-US"/>
              <a:t>中</a:t>
            </a:r>
            <a:r>
              <a:rPr lang="en-US" altLang="zh-CN"/>
              <a:t>6.3</a:t>
            </a:r>
            <a:r>
              <a:rPr lang="zh-CN" altLang="en-US"/>
              <a:t>规定</a:t>
            </a:r>
          </a:p>
          <a:p>
            <a:r>
              <a:rPr lang="zh-CN" altLang="en-US">
                <a:solidFill>
                  <a:srgbClr val="0070C0"/>
                </a:solidFill>
              </a:rPr>
              <a:t>               </a:t>
            </a:r>
            <a:r>
              <a:rPr lang="en-US" altLang="zh-CN">
                <a:solidFill>
                  <a:srgbClr val="0070C0"/>
                </a:solidFill>
              </a:rPr>
              <a:t>S=ki·kc·</a:t>
            </a:r>
            <a:r>
              <a:rPr lang="en-US" altLang="zh-CN" b="1">
                <a:solidFill>
                  <a:srgbClr val="0070C0"/>
                </a:solidFill>
                <a:latin typeface="Gabriola" pitchFamily="82" charset="0"/>
              </a:rPr>
              <a:t>l</a:t>
            </a:r>
            <a:r>
              <a:rPr lang="en-US" altLang="zh-CN" b="1">
                <a:solidFill>
                  <a:srgbClr val="0070C0"/>
                </a:solidFill>
              </a:rPr>
              <a:t> </a:t>
            </a:r>
            <a:r>
              <a:rPr lang="en-US" altLang="zh-CN">
                <a:solidFill>
                  <a:srgbClr val="0070C0"/>
                </a:solidFill>
              </a:rPr>
              <a:t>/ km</a:t>
            </a:r>
          </a:p>
          <a:p>
            <a:r>
              <a:rPr lang="en-US" altLang="zh-CN"/>
              <a:t>ki : </a:t>
            </a:r>
            <a:r>
              <a:rPr lang="zh-CN" altLang="en-US"/>
              <a:t>一类取</a:t>
            </a:r>
            <a:r>
              <a:rPr lang="en-US" altLang="zh-CN"/>
              <a:t>0.08 </a:t>
            </a:r>
            <a:r>
              <a:rPr lang="zh-CN" altLang="en-US"/>
              <a:t>二类取</a:t>
            </a:r>
            <a:r>
              <a:rPr lang="en-US" altLang="zh-CN"/>
              <a:t>0.06 </a:t>
            </a:r>
            <a:r>
              <a:rPr lang="zh-CN" altLang="en-US"/>
              <a:t>三类取</a:t>
            </a:r>
            <a:r>
              <a:rPr lang="en-US" altLang="zh-CN"/>
              <a:t>0.04</a:t>
            </a:r>
          </a:p>
          <a:p>
            <a:r>
              <a:rPr lang="en-US" altLang="zh-CN"/>
              <a:t>kc : </a:t>
            </a:r>
            <a:r>
              <a:rPr lang="zh-CN" altLang="en-US"/>
              <a:t>分流系数</a:t>
            </a:r>
            <a:r>
              <a:rPr lang="en-US" altLang="zh-CN"/>
              <a:t>(</a:t>
            </a:r>
            <a:r>
              <a:rPr lang="zh-CN" altLang="en-US"/>
              <a:t>引下线根数）</a:t>
            </a:r>
            <a:r>
              <a:rPr lang="en-US" altLang="zh-CN"/>
              <a:t>1/0.66/0.44</a:t>
            </a:r>
          </a:p>
          <a:p>
            <a:r>
              <a:rPr lang="en-US" altLang="zh-CN"/>
              <a:t>km : </a:t>
            </a:r>
            <a:r>
              <a:rPr lang="zh-CN" altLang="en-US"/>
              <a:t>绝缘介质为空气取</a:t>
            </a:r>
            <a:r>
              <a:rPr lang="en-US" altLang="zh-CN"/>
              <a:t>1  </a:t>
            </a:r>
            <a:r>
              <a:rPr lang="zh-CN" altLang="en-US"/>
              <a:t>实物（混泥土或砖瓦）取</a:t>
            </a:r>
            <a:r>
              <a:rPr lang="en-US" altLang="zh-CN"/>
              <a:t>0.5</a:t>
            </a:r>
          </a:p>
        </p:txBody>
      </p:sp>
      <p:sp>
        <p:nvSpPr>
          <p:cNvPr id="8197" name="Rectangle 7"/>
          <p:cNvSpPr>
            <a:spLocks noChangeArrowheads="1"/>
          </p:cNvSpPr>
          <p:nvPr/>
        </p:nvSpPr>
        <p:spPr bwMode="auto">
          <a:xfrm>
            <a:off x="642938" y="3524250"/>
            <a:ext cx="4357687" cy="1477963"/>
          </a:xfrm>
          <a:prstGeom prst="rect">
            <a:avLst/>
          </a:prstGeom>
          <a:noFill/>
          <a:ln w="9525" algn="ctr">
            <a:noFill/>
            <a:miter lim="800000"/>
            <a:headEnd/>
            <a:tailEnd/>
          </a:ln>
        </p:spPr>
        <p:txBody>
          <a:bodyPr>
            <a:spAutoFit/>
          </a:bodyPr>
          <a:lstStyle/>
          <a:p>
            <a:r>
              <a:rPr lang="zh-CN" altLang="en-US"/>
              <a:t>右图中：</a:t>
            </a:r>
          </a:p>
          <a:p>
            <a:r>
              <a:rPr lang="zh-CN" altLang="en-US"/>
              <a:t>        </a:t>
            </a:r>
            <a:r>
              <a:rPr lang="en-US" altLang="zh-CN"/>
              <a:t>d</a:t>
            </a:r>
            <a:r>
              <a:rPr lang="zh-CN" altLang="en-US"/>
              <a:t>：</a:t>
            </a:r>
            <a:r>
              <a:rPr lang="en-US" altLang="zh-CN"/>
              <a:t>S+2.5m</a:t>
            </a:r>
          </a:p>
          <a:p>
            <a:r>
              <a:rPr lang="en-US" altLang="zh-CN"/>
              <a:t>        </a:t>
            </a:r>
            <a:r>
              <a:rPr lang="en-US" altLang="zh-CN">
                <a:solidFill>
                  <a:srgbClr val="0070C0"/>
                </a:solidFill>
              </a:rPr>
              <a:t>S=ki·kc·</a:t>
            </a:r>
            <a:r>
              <a:rPr lang="en-US" altLang="zh-CN" b="1">
                <a:solidFill>
                  <a:srgbClr val="0070C0"/>
                </a:solidFill>
                <a:latin typeface="Gabriola" pitchFamily="82" charset="0"/>
              </a:rPr>
              <a:t>l</a:t>
            </a:r>
            <a:r>
              <a:rPr lang="en-US" altLang="zh-CN">
                <a:solidFill>
                  <a:srgbClr val="0070C0"/>
                </a:solidFill>
              </a:rPr>
              <a:t> / km</a:t>
            </a:r>
            <a:endParaRPr lang="en-US" altLang="zh-CN"/>
          </a:p>
          <a:p>
            <a:r>
              <a:rPr lang="en-US" altLang="zh-CN" b="1">
                <a:solidFill>
                  <a:srgbClr val="C00000"/>
                </a:solidFill>
              </a:rPr>
              <a:t>    </a:t>
            </a:r>
            <a:r>
              <a:rPr lang="en-US" altLang="zh-CN" b="1">
                <a:solidFill>
                  <a:srgbClr val="C00000"/>
                </a:solidFill>
                <a:latin typeface="Gabriola" pitchFamily="82" charset="0"/>
              </a:rPr>
              <a:t>l</a:t>
            </a:r>
            <a:r>
              <a:rPr lang="zh-CN" altLang="en-US">
                <a:solidFill>
                  <a:srgbClr val="C00000"/>
                </a:solidFill>
              </a:rPr>
              <a:t>：为需考虑隔离的点到最近电位连接点的长度</a:t>
            </a:r>
          </a:p>
        </p:txBody>
      </p:sp>
      <p:sp>
        <p:nvSpPr>
          <p:cNvPr id="8198" name="Rectangle 6"/>
          <p:cNvSpPr>
            <a:spLocks noChangeArrowheads="1"/>
          </p:cNvSpPr>
          <p:nvPr/>
        </p:nvSpPr>
        <p:spPr bwMode="auto">
          <a:xfrm>
            <a:off x="1714500" y="5502275"/>
            <a:ext cx="6959600" cy="646113"/>
          </a:xfrm>
          <a:prstGeom prst="rect">
            <a:avLst/>
          </a:prstGeom>
          <a:noFill/>
          <a:ln w="9525" algn="ctr">
            <a:noFill/>
            <a:miter lim="800000"/>
            <a:headEnd/>
            <a:tailEnd/>
          </a:ln>
        </p:spPr>
        <p:txBody>
          <a:bodyPr wrap="none" anchor="ctr">
            <a:spAutoFit/>
          </a:bodyPr>
          <a:lstStyle/>
          <a:p>
            <a:pPr indent="1373188" algn="ctr"/>
            <a:r>
              <a:rPr kumimoji="1" lang="en-US" altLang="zh-CN" b="1">
                <a:latin typeface="Times New Roman" pitchFamily="18" charset="0"/>
              </a:rPr>
              <a:t> </a:t>
            </a:r>
            <a:r>
              <a:rPr kumimoji="1" lang="zh-CN" altLang="en-US" b="1">
                <a:solidFill>
                  <a:srgbClr val="C00000"/>
                </a:solidFill>
                <a:latin typeface="Times New Roman" pitchFamily="18" charset="0"/>
              </a:rPr>
              <a:t>明敷引下线避免对人体闪络的安装</a:t>
            </a:r>
          </a:p>
          <a:p>
            <a:pPr indent="1373188" algn="ctr"/>
            <a:r>
              <a:rPr kumimoji="1" lang="zh-CN" altLang="en-US" b="1">
                <a:latin typeface="Times New Roman" pitchFamily="18" charset="0"/>
              </a:rPr>
              <a:t>注： </a:t>
            </a:r>
            <a:r>
              <a:rPr kumimoji="1" lang="en-US" altLang="zh-CN" b="1">
                <a:latin typeface="Times New Roman" pitchFamily="18" charset="0"/>
              </a:rPr>
              <a:t>d—</a:t>
            </a:r>
            <a:r>
              <a:rPr kumimoji="1" lang="zh-CN" altLang="en-US" b="1">
                <a:latin typeface="Times New Roman" pitchFamily="18" charset="0"/>
              </a:rPr>
              <a:t>实际距离；    </a:t>
            </a:r>
            <a:r>
              <a:rPr kumimoji="1" lang="en-US" altLang="zh-CN" b="1">
                <a:latin typeface="Times New Roman" pitchFamily="18" charset="0"/>
              </a:rPr>
              <a:t>s—</a:t>
            </a:r>
            <a:r>
              <a:rPr kumimoji="1" lang="zh-CN" altLang="en-US" b="1">
                <a:latin typeface="Times New Roman" pitchFamily="18" charset="0"/>
              </a:rPr>
              <a:t>隔距；   </a:t>
            </a:r>
            <a:r>
              <a:rPr kumimoji="1" lang="en-US" altLang="zh-CN" b="1" i="1">
                <a:latin typeface="Times New Roman" pitchFamily="18" charset="0"/>
              </a:rPr>
              <a:t>l</a:t>
            </a:r>
            <a:r>
              <a:rPr kumimoji="1" lang="en-US" altLang="zh-CN" b="1">
                <a:latin typeface="Times New Roman" pitchFamily="18" charset="0"/>
              </a:rPr>
              <a:t>—</a:t>
            </a:r>
            <a:r>
              <a:rPr kumimoji="1" lang="zh-CN" altLang="en-US" b="1">
                <a:latin typeface="Times New Roman" pitchFamily="18" charset="0"/>
              </a:rPr>
              <a:t>计算隔距的长度</a:t>
            </a:r>
          </a:p>
        </p:txBody>
      </p:sp>
      <p:sp>
        <p:nvSpPr>
          <p:cNvPr id="8199" name="矩形 8"/>
          <p:cNvSpPr>
            <a:spLocks noChangeArrowheads="1"/>
          </p:cNvSpPr>
          <p:nvPr/>
        </p:nvSpPr>
        <p:spPr bwMode="auto">
          <a:xfrm>
            <a:off x="500063" y="1571625"/>
            <a:ext cx="3424237"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7</a:t>
            </a:r>
            <a:r>
              <a:rPr lang="zh-CN" altLang="en-US" sz="2000" b="1">
                <a:solidFill>
                  <a:srgbClr val="0070C0"/>
                </a:solidFill>
              </a:rPr>
              <a:t>）引下线安装的具体规定</a:t>
            </a:r>
          </a:p>
        </p:txBody>
      </p:sp>
    </p:spTree>
  </p:cSld>
  <p:clrMapOvr>
    <a:masterClrMapping/>
  </p:clrMapOvr>
  <p:transition>
    <p:randomBar dir="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43063" y="2143125"/>
            <a:ext cx="6215062" cy="3716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0355" name="Picture 4" descr="9"/>
          <p:cNvPicPr>
            <a:picLocks noChangeAspect="1" noChangeArrowheads="1"/>
          </p:cNvPicPr>
          <p:nvPr/>
        </p:nvPicPr>
        <p:blipFill>
          <a:blip r:embed="rId2"/>
          <a:srcRect l="15262" t="20842" r="40715" b="42033"/>
          <a:stretch>
            <a:fillRect/>
          </a:stretch>
        </p:blipFill>
        <p:spPr bwMode="auto">
          <a:xfrm>
            <a:off x="1928813" y="2071688"/>
            <a:ext cx="5067300" cy="2038350"/>
          </a:xfrm>
          <a:prstGeom prst="rect">
            <a:avLst/>
          </a:prstGeom>
          <a:noFill/>
          <a:ln w="9525">
            <a:noFill/>
            <a:miter lim="800000"/>
            <a:headEnd/>
            <a:tailEnd/>
          </a:ln>
        </p:spPr>
      </p:pic>
      <p:pic>
        <p:nvPicPr>
          <p:cNvPr id="100356" name="Picture 5" descr="10"/>
          <p:cNvPicPr>
            <a:picLocks noChangeAspect="1" noChangeArrowheads="1"/>
          </p:cNvPicPr>
          <p:nvPr/>
        </p:nvPicPr>
        <p:blipFill>
          <a:blip r:embed="rId3"/>
          <a:srcRect l="31790" t="56200" r="51541" b="8708"/>
          <a:stretch>
            <a:fillRect/>
          </a:stretch>
        </p:blipFill>
        <p:spPr bwMode="auto">
          <a:xfrm>
            <a:off x="3786188" y="3716338"/>
            <a:ext cx="2219325" cy="2038350"/>
          </a:xfrm>
          <a:prstGeom prst="rect">
            <a:avLst/>
          </a:prstGeom>
          <a:noFill/>
          <a:ln w="9525">
            <a:noFill/>
            <a:miter lim="800000"/>
            <a:headEnd/>
            <a:tailEnd/>
          </a:ln>
        </p:spPr>
      </p:pic>
      <p:sp>
        <p:nvSpPr>
          <p:cNvPr id="100357" name="Rectangle 6"/>
          <p:cNvSpPr>
            <a:spLocks noChangeArrowheads="1"/>
          </p:cNvSpPr>
          <p:nvPr/>
        </p:nvSpPr>
        <p:spPr bwMode="auto">
          <a:xfrm>
            <a:off x="642938" y="5930900"/>
            <a:ext cx="6457950" cy="646113"/>
          </a:xfrm>
          <a:prstGeom prst="rect">
            <a:avLst/>
          </a:prstGeom>
          <a:noFill/>
          <a:ln w="9525" algn="ctr">
            <a:noFill/>
            <a:miter lim="800000"/>
            <a:headEnd/>
            <a:tailEnd/>
          </a:ln>
        </p:spPr>
        <p:txBody>
          <a:bodyPr wrap="none" anchor="ctr">
            <a:spAutoFit/>
          </a:bodyPr>
          <a:lstStyle/>
          <a:p>
            <a:pPr indent="2268538" algn="ctr"/>
            <a:r>
              <a:rPr kumimoji="1" lang="en-US" altLang="zh-CN" b="1">
                <a:latin typeface="Times New Roman" pitchFamily="18" charset="0"/>
              </a:rPr>
              <a:t> </a:t>
            </a:r>
            <a:r>
              <a:rPr kumimoji="1" lang="zh-CN" altLang="en-US" b="1">
                <a:solidFill>
                  <a:srgbClr val="C00000"/>
                </a:solidFill>
                <a:latin typeface="Times New Roman" pitchFamily="18" charset="0"/>
              </a:rPr>
              <a:t>引下线（接闪导线）在弯曲处焊接要求</a:t>
            </a:r>
          </a:p>
          <a:p>
            <a:pPr indent="2268538" algn="ctr"/>
            <a:r>
              <a:rPr kumimoji="1" lang="en-US" altLang="zh-CN" b="1">
                <a:latin typeface="Times New Roman" pitchFamily="18" charset="0"/>
              </a:rPr>
              <a:t>1—</a:t>
            </a:r>
            <a:r>
              <a:rPr kumimoji="1" lang="zh-CN" altLang="en-US" b="1">
                <a:latin typeface="Times New Roman" pitchFamily="18" charset="0"/>
              </a:rPr>
              <a:t>钢筋；  </a:t>
            </a:r>
            <a:r>
              <a:rPr kumimoji="1" lang="en-US" altLang="zh-CN" b="1">
                <a:latin typeface="Times New Roman" pitchFamily="18" charset="0"/>
              </a:rPr>
              <a:t>2—</a:t>
            </a:r>
            <a:r>
              <a:rPr kumimoji="1" lang="zh-CN" altLang="en-US" b="1">
                <a:latin typeface="Times New Roman" pitchFamily="18" charset="0"/>
              </a:rPr>
              <a:t>焊接缝口</a:t>
            </a:r>
          </a:p>
        </p:txBody>
      </p:sp>
      <p:sp>
        <p:nvSpPr>
          <p:cNvPr id="8" name="Rectangle 2"/>
          <p:cNvSpPr txBox="1">
            <a:spLocks noChangeArrowheads="1"/>
          </p:cNvSpPr>
          <p:nvPr/>
        </p:nvSpPr>
        <p:spPr bwMode="auto">
          <a:xfrm>
            <a:off x="571500" y="917575"/>
            <a:ext cx="8177213"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00359" name="矩形 8"/>
          <p:cNvSpPr>
            <a:spLocks noChangeArrowheads="1"/>
          </p:cNvSpPr>
          <p:nvPr/>
        </p:nvSpPr>
        <p:spPr bwMode="auto">
          <a:xfrm>
            <a:off x="500063" y="1571625"/>
            <a:ext cx="3424237"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7</a:t>
            </a:r>
            <a:r>
              <a:rPr lang="zh-CN" altLang="en-US" sz="2000" b="1">
                <a:solidFill>
                  <a:srgbClr val="0070C0"/>
                </a:solidFill>
              </a:rPr>
              <a:t>）引下线安装的具体规定</a:t>
            </a:r>
          </a:p>
        </p:txBody>
      </p:sp>
    </p:spTree>
  </p:cSld>
  <p:clrMapOvr>
    <a:masterClrMapping/>
  </p:clrMapOvr>
  <p:transition>
    <p:randomBar dir="ver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57313" y="2571750"/>
            <a:ext cx="6786562" cy="2930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1379" name="Picture 5" descr="11"/>
          <p:cNvPicPr>
            <a:picLocks noChangeAspect="1" noChangeArrowheads="1"/>
          </p:cNvPicPr>
          <p:nvPr/>
        </p:nvPicPr>
        <p:blipFill>
          <a:blip r:embed="rId2"/>
          <a:srcRect l="15536" t="27635" r="53938" b="19159"/>
          <a:stretch>
            <a:fillRect/>
          </a:stretch>
        </p:blipFill>
        <p:spPr bwMode="auto">
          <a:xfrm>
            <a:off x="1835150" y="2714625"/>
            <a:ext cx="2495550" cy="2095500"/>
          </a:xfrm>
          <a:prstGeom prst="rect">
            <a:avLst/>
          </a:prstGeom>
          <a:noFill/>
          <a:ln w="9525">
            <a:noFill/>
            <a:miter lim="800000"/>
            <a:headEnd/>
            <a:tailEnd/>
          </a:ln>
        </p:spPr>
      </p:pic>
      <p:pic>
        <p:nvPicPr>
          <p:cNvPr id="101380" name="Picture 6" descr="12"/>
          <p:cNvPicPr>
            <a:picLocks noChangeAspect="1" noChangeArrowheads="1"/>
          </p:cNvPicPr>
          <p:nvPr/>
        </p:nvPicPr>
        <p:blipFill>
          <a:blip r:embed="rId3"/>
          <a:srcRect l="29861" t="28854" r="26611" b="19914"/>
          <a:stretch>
            <a:fillRect/>
          </a:stretch>
        </p:blipFill>
        <p:spPr bwMode="auto">
          <a:xfrm>
            <a:off x="4643438" y="2714625"/>
            <a:ext cx="3275012" cy="2000250"/>
          </a:xfrm>
          <a:prstGeom prst="rect">
            <a:avLst/>
          </a:prstGeom>
          <a:noFill/>
          <a:ln w="9525">
            <a:noFill/>
            <a:miter lim="800000"/>
            <a:headEnd/>
            <a:tailEnd/>
          </a:ln>
        </p:spPr>
      </p:pic>
      <p:sp>
        <p:nvSpPr>
          <p:cNvPr id="101381" name="Rectangle 8"/>
          <p:cNvSpPr>
            <a:spLocks noChangeArrowheads="1"/>
          </p:cNvSpPr>
          <p:nvPr/>
        </p:nvSpPr>
        <p:spPr bwMode="auto">
          <a:xfrm>
            <a:off x="1571625" y="5002213"/>
            <a:ext cx="2730500" cy="396875"/>
          </a:xfrm>
          <a:prstGeom prst="rect">
            <a:avLst/>
          </a:prstGeom>
          <a:noFill/>
          <a:ln w="9525" algn="ctr">
            <a:noFill/>
            <a:miter lim="800000"/>
            <a:headEnd/>
            <a:tailEnd/>
          </a:ln>
        </p:spPr>
        <p:txBody>
          <a:bodyPr wrap="none" anchor="ctr">
            <a:spAutoFit/>
          </a:bodyPr>
          <a:lstStyle/>
          <a:p>
            <a:r>
              <a:rPr kumimoji="1" lang="en-US" altLang="zh-CN" sz="2000">
                <a:latin typeface="Times New Roman" pitchFamily="18" charset="0"/>
              </a:rPr>
              <a:t>a)</a:t>
            </a:r>
            <a:r>
              <a:rPr kumimoji="1" lang="zh-CN" altLang="en-US" sz="2000">
                <a:latin typeface="Times New Roman" pitchFamily="18" charset="0"/>
              </a:rPr>
              <a:t>钢筋与圆形导体卡接 </a:t>
            </a:r>
          </a:p>
        </p:txBody>
      </p:sp>
      <p:sp>
        <p:nvSpPr>
          <p:cNvPr id="101382" name="Rectangle 9"/>
          <p:cNvSpPr>
            <a:spLocks noChangeArrowheads="1"/>
          </p:cNvSpPr>
          <p:nvPr/>
        </p:nvSpPr>
        <p:spPr bwMode="auto">
          <a:xfrm>
            <a:off x="4929188" y="4789488"/>
            <a:ext cx="2879725" cy="641350"/>
          </a:xfrm>
          <a:prstGeom prst="rect">
            <a:avLst/>
          </a:prstGeom>
          <a:noFill/>
          <a:ln w="9525" algn="ctr">
            <a:noFill/>
            <a:miter lim="800000"/>
            <a:headEnd/>
            <a:tailEnd/>
          </a:ln>
        </p:spPr>
        <p:txBody>
          <a:bodyPr anchor="ctr">
            <a:spAutoFit/>
          </a:bodyPr>
          <a:lstStyle/>
          <a:p>
            <a:r>
              <a:rPr kumimoji="1" lang="en-US" altLang="zh-CN" sz="2000">
                <a:latin typeface="Times New Roman" pitchFamily="18" charset="0"/>
              </a:rPr>
              <a:t>b)</a:t>
            </a:r>
            <a:r>
              <a:rPr kumimoji="1" lang="zh-CN" altLang="en-US" sz="2000">
                <a:latin typeface="Times New Roman" pitchFamily="18" charset="0"/>
              </a:rPr>
              <a:t>钢筋与带状导体卡接</a:t>
            </a:r>
            <a:r>
              <a:rPr kumimoji="1" lang="zh-CN" altLang="en-US" sz="3600">
                <a:latin typeface="Times New Roman" pitchFamily="18" charset="0"/>
              </a:rPr>
              <a:t> </a:t>
            </a:r>
          </a:p>
        </p:txBody>
      </p:sp>
      <p:sp>
        <p:nvSpPr>
          <p:cNvPr id="101383" name="Rectangle 10"/>
          <p:cNvSpPr>
            <a:spLocks noChangeArrowheads="1"/>
          </p:cNvSpPr>
          <p:nvPr/>
        </p:nvSpPr>
        <p:spPr bwMode="auto">
          <a:xfrm>
            <a:off x="0" y="5645150"/>
            <a:ext cx="8072438" cy="706438"/>
          </a:xfrm>
          <a:prstGeom prst="rect">
            <a:avLst/>
          </a:prstGeom>
          <a:noFill/>
          <a:ln w="9525" algn="ctr">
            <a:noFill/>
            <a:miter lim="800000"/>
            <a:headEnd/>
            <a:tailEnd/>
          </a:ln>
        </p:spPr>
        <p:txBody>
          <a:bodyPr anchor="ctr">
            <a:spAutoFit/>
          </a:bodyPr>
          <a:lstStyle/>
          <a:p>
            <a:pPr indent="1671638" algn="ctr"/>
            <a:r>
              <a:rPr kumimoji="1" lang="zh-CN" altLang="en-US" sz="2000" b="1">
                <a:latin typeface="Times New Roman" pitchFamily="18" charset="0"/>
              </a:rPr>
              <a:t>钢筋与导体间的卡接施工</a:t>
            </a:r>
          </a:p>
          <a:p>
            <a:pPr indent="1671638" algn="ctr"/>
            <a:r>
              <a:rPr kumimoji="1" lang="en-US" altLang="zh-CN" sz="2000" b="1">
                <a:latin typeface="Times New Roman" pitchFamily="18" charset="0"/>
              </a:rPr>
              <a:t>1—</a:t>
            </a:r>
            <a:r>
              <a:rPr kumimoji="1" lang="zh-CN" altLang="en-US" sz="2000" b="1">
                <a:latin typeface="Times New Roman" pitchFamily="18" charset="0"/>
              </a:rPr>
              <a:t>钢筋；  </a:t>
            </a:r>
            <a:r>
              <a:rPr kumimoji="1" lang="en-US" altLang="zh-CN" sz="2000" b="1">
                <a:latin typeface="Times New Roman" pitchFamily="18" charset="0"/>
              </a:rPr>
              <a:t>2—</a:t>
            </a:r>
            <a:r>
              <a:rPr kumimoji="1" lang="zh-CN" altLang="en-US" sz="2000" b="1">
                <a:latin typeface="Times New Roman" pitchFamily="18" charset="0"/>
              </a:rPr>
              <a:t>圆形导体；  </a:t>
            </a:r>
            <a:r>
              <a:rPr kumimoji="1" lang="en-US" altLang="zh-CN" sz="2000" b="1">
                <a:latin typeface="Times New Roman" pitchFamily="18" charset="0"/>
              </a:rPr>
              <a:t>3—</a:t>
            </a:r>
            <a:r>
              <a:rPr kumimoji="1" lang="zh-CN" altLang="en-US" sz="2000" b="1">
                <a:latin typeface="Times New Roman" pitchFamily="18" charset="0"/>
              </a:rPr>
              <a:t>螺栓；  </a:t>
            </a:r>
            <a:r>
              <a:rPr kumimoji="1" lang="en-US" altLang="zh-CN" sz="2000" b="1">
                <a:latin typeface="Times New Roman" pitchFamily="18" charset="0"/>
              </a:rPr>
              <a:t>4—</a:t>
            </a:r>
            <a:r>
              <a:rPr kumimoji="1" lang="zh-CN" altLang="en-US" sz="2000" b="1">
                <a:latin typeface="Times New Roman" pitchFamily="18" charset="0"/>
              </a:rPr>
              <a:t>带状导体；</a:t>
            </a:r>
          </a:p>
        </p:txBody>
      </p:sp>
      <p:sp>
        <p:nvSpPr>
          <p:cNvPr id="10" name="Rectangle 2"/>
          <p:cNvSpPr txBox="1">
            <a:spLocks noChangeArrowheads="1"/>
          </p:cNvSpPr>
          <p:nvPr/>
        </p:nvSpPr>
        <p:spPr bwMode="auto">
          <a:xfrm>
            <a:off x="571500" y="917575"/>
            <a:ext cx="8104188"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01385" name="矩形 10"/>
          <p:cNvSpPr>
            <a:spLocks noChangeArrowheads="1"/>
          </p:cNvSpPr>
          <p:nvPr/>
        </p:nvSpPr>
        <p:spPr bwMode="auto">
          <a:xfrm>
            <a:off x="500063" y="1571625"/>
            <a:ext cx="3424237" cy="401638"/>
          </a:xfrm>
          <a:prstGeom prst="rect">
            <a:avLst/>
          </a:prstGeom>
          <a:noFill/>
          <a:ln w="9525">
            <a:noFill/>
            <a:miter lim="800000"/>
            <a:headEnd/>
            <a:tailEnd/>
          </a:ln>
        </p:spPr>
        <p:txBody>
          <a:bodyPr wrap="none">
            <a:spAutoFit/>
          </a:bodyPr>
          <a:lstStyle/>
          <a:p>
            <a:r>
              <a:rPr lang="zh-CN" altLang="en-US" sz="2000" b="1">
                <a:solidFill>
                  <a:srgbClr val="0070C0"/>
                </a:solidFill>
              </a:rPr>
              <a:t>（</a:t>
            </a:r>
            <a:r>
              <a:rPr lang="en-US" altLang="zh-CN" sz="2000" b="1">
                <a:solidFill>
                  <a:srgbClr val="0070C0"/>
                </a:solidFill>
              </a:rPr>
              <a:t>7</a:t>
            </a:r>
            <a:r>
              <a:rPr lang="zh-CN" altLang="en-US" sz="2000" b="1">
                <a:solidFill>
                  <a:srgbClr val="0070C0"/>
                </a:solidFill>
              </a:rPr>
              <a:t>）引下线安装的具体规定</a:t>
            </a:r>
          </a:p>
        </p:txBody>
      </p:sp>
    </p:spTree>
  </p:cSld>
  <p:clrMapOvr>
    <a:masterClrMapping/>
  </p:clrMapOvr>
  <p:transition>
    <p:randomBar dir="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28813" y="2071688"/>
            <a:ext cx="5214937" cy="37988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403" name="Picture 4" descr="13"/>
          <p:cNvPicPr>
            <a:picLocks noChangeAspect="1" noChangeArrowheads="1"/>
          </p:cNvPicPr>
          <p:nvPr/>
        </p:nvPicPr>
        <p:blipFill>
          <a:blip r:embed="rId2"/>
          <a:srcRect l="24765" t="14108" r="42010" b="25429"/>
          <a:stretch>
            <a:fillRect/>
          </a:stretch>
        </p:blipFill>
        <p:spPr bwMode="auto">
          <a:xfrm>
            <a:off x="2214563" y="1857375"/>
            <a:ext cx="4732337" cy="4073525"/>
          </a:xfrm>
          <a:prstGeom prst="rect">
            <a:avLst/>
          </a:prstGeom>
          <a:noFill/>
          <a:ln w="9525">
            <a:noFill/>
            <a:miter lim="800000"/>
            <a:headEnd/>
            <a:tailEnd/>
          </a:ln>
        </p:spPr>
      </p:pic>
      <p:sp>
        <p:nvSpPr>
          <p:cNvPr id="102404" name="Rectangle 5"/>
          <p:cNvSpPr>
            <a:spLocks noChangeArrowheads="1"/>
          </p:cNvSpPr>
          <p:nvPr/>
        </p:nvSpPr>
        <p:spPr bwMode="auto">
          <a:xfrm>
            <a:off x="2000250" y="1571625"/>
            <a:ext cx="4032250" cy="401638"/>
          </a:xfrm>
          <a:prstGeom prst="rect">
            <a:avLst/>
          </a:prstGeom>
          <a:noFill/>
          <a:ln w="9525" algn="ctr">
            <a:noFill/>
            <a:miter lim="800000"/>
            <a:headEnd/>
            <a:tailEnd/>
          </a:ln>
        </p:spPr>
        <p:txBody>
          <a:bodyPr anchor="ctr">
            <a:spAutoFit/>
          </a:bodyPr>
          <a:lstStyle/>
          <a:p>
            <a:r>
              <a:rPr kumimoji="1" lang="zh-CN" altLang="en-US" sz="2000" b="1">
                <a:solidFill>
                  <a:srgbClr val="0070C0"/>
                </a:solidFill>
                <a:latin typeface="Times New Roman" pitchFamily="18" charset="0"/>
              </a:rPr>
              <a:t>使用屋面自然金属构件作</a:t>
            </a:r>
            <a:r>
              <a:rPr kumimoji="1" lang="en-US" altLang="zh-CN" sz="2000" b="1">
                <a:solidFill>
                  <a:srgbClr val="0070C0"/>
                </a:solidFill>
                <a:latin typeface="Times New Roman" pitchFamily="18" charset="0"/>
              </a:rPr>
              <a:t>LPS</a:t>
            </a:r>
            <a:r>
              <a:rPr kumimoji="1" lang="zh-CN" altLang="en-US" sz="2000" b="1">
                <a:solidFill>
                  <a:srgbClr val="0070C0"/>
                </a:solidFill>
                <a:latin typeface="Times New Roman" pitchFamily="18" charset="0"/>
              </a:rPr>
              <a:t>施工 </a:t>
            </a:r>
          </a:p>
        </p:txBody>
      </p:sp>
      <p:sp>
        <p:nvSpPr>
          <p:cNvPr id="102405" name="Rectangle 6"/>
          <p:cNvSpPr>
            <a:spLocks noChangeArrowheads="1"/>
          </p:cNvSpPr>
          <p:nvPr/>
        </p:nvSpPr>
        <p:spPr bwMode="auto">
          <a:xfrm>
            <a:off x="571500" y="5930900"/>
            <a:ext cx="8215313" cy="646113"/>
          </a:xfrm>
          <a:prstGeom prst="rect">
            <a:avLst/>
          </a:prstGeom>
          <a:noFill/>
          <a:ln w="9525" algn="ctr">
            <a:noFill/>
            <a:miter lim="800000"/>
            <a:headEnd/>
            <a:tailEnd/>
          </a:ln>
        </p:spPr>
        <p:txBody>
          <a:bodyPr anchor="ctr">
            <a:spAutoFit/>
          </a:bodyPr>
          <a:lstStyle/>
          <a:p>
            <a:pPr indent="179388" algn="ctr"/>
            <a:r>
              <a:rPr kumimoji="1" lang="en-US" altLang="zh-CN" b="1">
                <a:latin typeface="Times New Roman" pitchFamily="18" charset="0"/>
              </a:rPr>
              <a:t>1—</a:t>
            </a:r>
            <a:r>
              <a:rPr kumimoji="1" lang="zh-CN" altLang="en-US" b="1">
                <a:latin typeface="Times New Roman" pitchFamily="18" charset="0"/>
              </a:rPr>
              <a:t>屋面女儿墙；  </a:t>
            </a:r>
            <a:r>
              <a:rPr kumimoji="1" lang="en-US" altLang="zh-CN" b="1">
                <a:latin typeface="Times New Roman" pitchFamily="18" charset="0"/>
              </a:rPr>
              <a:t>2—</a:t>
            </a:r>
            <a:r>
              <a:rPr kumimoji="1" lang="zh-CN" altLang="en-US" b="1">
                <a:latin typeface="Times New Roman" pitchFamily="18" charset="0"/>
              </a:rPr>
              <a:t>接头； </a:t>
            </a:r>
            <a:r>
              <a:rPr kumimoji="1" lang="en-US" altLang="zh-CN" b="1">
                <a:latin typeface="Times New Roman" pitchFamily="18" charset="0"/>
              </a:rPr>
              <a:t>3—</a:t>
            </a:r>
            <a:r>
              <a:rPr kumimoji="1" lang="zh-CN" altLang="en-US" b="1">
                <a:latin typeface="Times New Roman" pitchFamily="18" charset="0"/>
              </a:rPr>
              <a:t>可弯曲的接头； </a:t>
            </a:r>
            <a:r>
              <a:rPr kumimoji="1" lang="en-US" altLang="zh-CN" b="1">
                <a:latin typeface="Times New Roman" pitchFamily="18" charset="0"/>
              </a:rPr>
              <a:t>4—T</a:t>
            </a:r>
            <a:r>
              <a:rPr kumimoji="1" lang="zh-CN" altLang="en-US" b="1">
                <a:latin typeface="Times New Roman" pitchFamily="18" charset="0"/>
              </a:rPr>
              <a:t>型连接点；</a:t>
            </a:r>
          </a:p>
          <a:p>
            <a:pPr indent="179388" algn="ctr"/>
            <a:r>
              <a:rPr kumimoji="1" lang="en-US" altLang="zh-CN" b="1">
                <a:latin typeface="Times New Roman" pitchFamily="18" charset="0"/>
              </a:rPr>
              <a:t>5—</a:t>
            </a:r>
            <a:r>
              <a:rPr kumimoji="1" lang="zh-CN" altLang="en-US" b="1">
                <a:latin typeface="Times New Roman" pitchFamily="18" charset="0"/>
              </a:rPr>
              <a:t>接闪导体； </a:t>
            </a:r>
            <a:r>
              <a:rPr kumimoji="1" lang="en-US" altLang="zh-CN" b="1">
                <a:latin typeface="Times New Roman" pitchFamily="18" charset="0"/>
              </a:rPr>
              <a:t>6—</a:t>
            </a:r>
            <a:r>
              <a:rPr kumimoji="1" lang="zh-CN" altLang="en-US" b="1">
                <a:latin typeface="Times New Roman" pitchFamily="18" charset="0"/>
              </a:rPr>
              <a:t>穿过防水套管的引下线； </a:t>
            </a:r>
            <a:r>
              <a:rPr kumimoji="1" lang="en-US" altLang="zh-CN" b="1">
                <a:latin typeface="Times New Roman" pitchFamily="18" charset="0"/>
              </a:rPr>
              <a:t>7—</a:t>
            </a:r>
            <a:r>
              <a:rPr kumimoji="1" lang="zh-CN" altLang="en-US" b="1">
                <a:latin typeface="Times New Roman" pitchFamily="18" charset="0"/>
              </a:rPr>
              <a:t>钢筋梁；</a:t>
            </a:r>
            <a:r>
              <a:rPr kumimoji="1" lang="en-US" altLang="zh-CN" b="1">
                <a:latin typeface="Times New Roman" pitchFamily="18" charset="0"/>
              </a:rPr>
              <a:t>8—</a:t>
            </a:r>
            <a:r>
              <a:rPr kumimoji="1" lang="zh-CN" altLang="en-US" b="1">
                <a:latin typeface="Times New Roman" pitchFamily="18" charset="0"/>
              </a:rPr>
              <a:t>接头 </a:t>
            </a:r>
          </a:p>
        </p:txBody>
      </p:sp>
      <p:sp>
        <p:nvSpPr>
          <p:cNvPr id="8" name="Rectangle 2"/>
          <p:cNvSpPr txBox="1">
            <a:spLocks noChangeArrowheads="1"/>
          </p:cNvSpPr>
          <p:nvPr/>
        </p:nvSpPr>
        <p:spPr bwMode="auto">
          <a:xfrm>
            <a:off x="571500" y="917575"/>
            <a:ext cx="824865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Tree>
  </p:cSld>
  <p:clrMapOvr>
    <a:masterClrMapping/>
  </p:clrMapOvr>
  <p:transition>
    <p:randomBar dir="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14375" y="1500188"/>
            <a:ext cx="3214688" cy="571500"/>
          </a:xfrm>
        </p:spPr>
        <p:txBody>
          <a:bodyPr/>
          <a:lstStyle/>
          <a:p>
            <a:pPr eaLnBrk="1" hangingPunct="1"/>
            <a:r>
              <a:rPr lang="zh-CN" altLang="en-US" sz="2000" b="1" smtClean="0">
                <a:solidFill>
                  <a:srgbClr val="0070C0"/>
                </a:solidFill>
              </a:rPr>
              <a:t>（</a:t>
            </a:r>
            <a:r>
              <a:rPr lang="en-US" altLang="zh-CN" sz="2000" b="1" smtClean="0">
                <a:solidFill>
                  <a:srgbClr val="0070C0"/>
                </a:solidFill>
              </a:rPr>
              <a:t>8</a:t>
            </a:r>
            <a:r>
              <a:rPr lang="zh-CN" altLang="en-US" sz="2000" b="1" smtClean="0">
                <a:solidFill>
                  <a:srgbClr val="0070C0"/>
                </a:solidFill>
              </a:rPr>
              <a:t>）接闪器的具体规定</a:t>
            </a:r>
          </a:p>
        </p:txBody>
      </p:sp>
      <p:sp>
        <p:nvSpPr>
          <p:cNvPr id="5" name="Rectangle 2"/>
          <p:cNvSpPr txBox="1">
            <a:spLocks noChangeArrowheads="1"/>
          </p:cNvSpPr>
          <p:nvPr/>
        </p:nvSpPr>
        <p:spPr bwMode="auto">
          <a:xfrm>
            <a:off x="571500" y="917575"/>
            <a:ext cx="8104188"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6" name="Rectangle 3"/>
          <p:cNvSpPr txBox="1">
            <a:spLocks noChangeArrowheads="1"/>
          </p:cNvSpPr>
          <p:nvPr/>
        </p:nvSpPr>
        <p:spPr>
          <a:xfrm>
            <a:off x="642938" y="1928813"/>
            <a:ext cx="7858125" cy="4429125"/>
          </a:xfrm>
          <a:prstGeom prst="rect">
            <a:avLst/>
          </a:prstGeom>
        </p:spPr>
        <p:txBody>
          <a:bodyPr>
            <a:normAutofit/>
          </a:bodyPr>
          <a:lstStyle/>
          <a:p>
            <a:pPr fontAlgn="auto">
              <a:lnSpc>
                <a:spcPts val="4000"/>
              </a:lnSpc>
              <a:spcBef>
                <a:spcPts val="0"/>
              </a:spcBef>
              <a:spcAft>
                <a:spcPts val="0"/>
              </a:spcAft>
              <a:defRPr/>
            </a:pPr>
            <a:r>
              <a:rPr lang="zh-CN" altLang="en-US" sz="2400" dirty="0">
                <a:solidFill>
                  <a:srgbClr val="0070C0"/>
                </a:solidFill>
                <a:latin typeface="+mn-lt"/>
                <a:ea typeface="+mn-ea"/>
              </a:rPr>
              <a:t>       </a:t>
            </a:r>
            <a:r>
              <a:rPr lang="zh-CN" altLang="en-US" sz="2000" dirty="0">
                <a:solidFill>
                  <a:srgbClr val="0070C0"/>
                </a:solidFill>
                <a:latin typeface="+mn-lt"/>
                <a:ea typeface="+mn-ea"/>
              </a:rPr>
              <a:t>建筑物顶部和外墙上的接闪器必须与建筑物栏杆</a:t>
            </a:r>
            <a:r>
              <a:rPr lang="zh-CN" altLang="en-US" sz="2000" dirty="0">
                <a:latin typeface="+mn-lt"/>
                <a:ea typeface="+mn-ea"/>
              </a:rPr>
              <a:t>、旗杆、吊车梁、管道、设备、太阳能热水器、门窗、幕墙支架</a:t>
            </a:r>
            <a:r>
              <a:rPr lang="zh-CN" altLang="en-US" sz="2000" dirty="0">
                <a:solidFill>
                  <a:srgbClr val="0070C0"/>
                </a:solidFill>
                <a:latin typeface="+mn-lt"/>
                <a:ea typeface="+mn-ea"/>
              </a:rPr>
              <a:t>等外露的金属物进行电气连接。</a:t>
            </a:r>
          </a:p>
          <a:p>
            <a:pPr fontAlgn="auto">
              <a:lnSpc>
                <a:spcPts val="4000"/>
              </a:lnSpc>
              <a:spcBef>
                <a:spcPts val="0"/>
              </a:spcBef>
              <a:spcAft>
                <a:spcPts val="0"/>
              </a:spcAft>
              <a:defRPr/>
            </a:pPr>
            <a:r>
              <a:rPr lang="en-US" altLang="zh-CN" sz="2000" dirty="0"/>
              <a:t>        </a:t>
            </a:r>
            <a:r>
              <a:rPr lang="zh-CN" altLang="en-US" sz="2000" dirty="0">
                <a:latin typeface="+mn-lt"/>
                <a:ea typeface="+mn-ea"/>
              </a:rPr>
              <a:t>位于建筑物顶部的接闪导线可按工程设计文件要求暗敷在混凝土女儿墙或混凝土屋面内。当采用暗敷时，用于接闪导线的钢筋施工应符合国家标准</a:t>
            </a:r>
            <a:r>
              <a:rPr lang="en-US" altLang="zh-CN" sz="2000" dirty="0">
                <a:latin typeface="+mn-lt"/>
                <a:ea typeface="+mn-ea"/>
              </a:rPr>
              <a:t>《</a:t>
            </a:r>
            <a:r>
              <a:rPr lang="zh-CN" altLang="en-US" sz="2000" dirty="0">
                <a:latin typeface="+mn-lt"/>
                <a:ea typeface="+mn-ea"/>
              </a:rPr>
              <a:t>混凝土结构工程施工质量验收规范</a:t>
            </a:r>
            <a:r>
              <a:rPr lang="en-US" altLang="zh-CN" sz="2000" dirty="0">
                <a:latin typeface="+mn-lt"/>
                <a:ea typeface="+mn-ea"/>
              </a:rPr>
              <a:t>》</a:t>
            </a:r>
            <a:r>
              <a:rPr lang="en-US" altLang="zh-CN" sz="2000" dirty="0">
                <a:solidFill>
                  <a:srgbClr val="C00000"/>
                </a:solidFill>
                <a:latin typeface="+mn-lt"/>
                <a:ea typeface="+mn-ea"/>
              </a:rPr>
              <a:t>GB50204</a:t>
            </a:r>
            <a:r>
              <a:rPr lang="zh-CN" altLang="en-US" sz="2000" dirty="0">
                <a:latin typeface="+mn-lt"/>
                <a:ea typeface="+mn-ea"/>
              </a:rPr>
              <a:t>中的规定。</a:t>
            </a:r>
            <a:r>
              <a:rPr lang="zh-CN" altLang="en-US" sz="2000" b="1" dirty="0">
                <a:solidFill>
                  <a:srgbClr val="C00000"/>
                </a:solidFill>
                <a:latin typeface="+mn-lt"/>
                <a:ea typeface="+mn-ea"/>
              </a:rPr>
              <a:t>高层建筑物的接闪器应采取明敷方法。在多雷区，宜在屋面拐角处安装短接闪杆</a:t>
            </a:r>
            <a:r>
              <a:rPr lang="zh-CN" altLang="en-US" sz="2000" dirty="0">
                <a:solidFill>
                  <a:srgbClr val="C00000"/>
                </a:solidFill>
                <a:latin typeface="+mn-lt"/>
                <a:ea typeface="+mn-ea"/>
              </a:rPr>
              <a:t>。</a:t>
            </a:r>
          </a:p>
        </p:txBody>
      </p:sp>
    </p:spTree>
  </p:cSld>
  <p:clrMapOvr>
    <a:masterClrMapping/>
  </p:clrMapOvr>
  <p:transition>
    <p:randomBar dir="ver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917575"/>
            <a:ext cx="7772400"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9220" name="Rectangle 2"/>
          <p:cNvSpPr>
            <a:spLocks noGrp="1" noChangeArrowheads="1"/>
          </p:cNvSpPr>
          <p:nvPr>
            <p:ph type="title"/>
          </p:nvPr>
        </p:nvSpPr>
        <p:spPr>
          <a:xfrm>
            <a:off x="714375" y="1500188"/>
            <a:ext cx="3214688" cy="571500"/>
          </a:xfrm>
        </p:spPr>
        <p:txBody>
          <a:bodyPr/>
          <a:lstStyle/>
          <a:p>
            <a:pPr eaLnBrk="1" hangingPunct="1"/>
            <a:r>
              <a:rPr lang="zh-CN" altLang="en-US" sz="2000" b="1" smtClean="0">
                <a:solidFill>
                  <a:srgbClr val="0070C0"/>
                </a:solidFill>
              </a:rPr>
              <a:t>（</a:t>
            </a:r>
            <a:r>
              <a:rPr lang="en-US" altLang="zh-CN" sz="2000" b="1" smtClean="0">
                <a:solidFill>
                  <a:srgbClr val="0070C0"/>
                </a:solidFill>
              </a:rPr>
              <a:t>8</a:t>
            </a:r>
            <a:r>
              <a:rPr lang="zh-CN" altLang="en-US" sz="2000" b="1" smtClean="0">
                <a:solidFill>
                  <a:srgbClr val="0070C0"/>
                </a:solidFill>
              </a:rPr>
              <a:t>）接闪器的具体规定</a:t>
            </a:r>
          </a:p>
        </p:txBody>
      </p:sp>
      <p:sp>
        <p:nvSpPr>
          <p:cNvPr id="7" name="矩形 6"/>
          <p:cNvSpPr/>
          <p:nvPr/>
        </p:nvSpPr>
        <p:spPr>
          <a:xfrm>
            <a:off x="1571625" y="2071688"/>
            <a:ext cx="6143625" cy="3216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aphicFrame>
        <p:nvGraphicFramePr>
          <p:cNvPr id="9218" name="Object 2"/>
          <p:cNvGraphicFramePr>
            <a:graphicFrameLocks noChangeAspect="1"/>
          </p:cNvGraphicFramePr>
          <p:nvPr/>
        </p:nvGraphicFramePr>
        <p:xfrm>
          <a:off x="3357563" y="1928813"/>
          <a:ext cx="2268537" cy="2754312"/>
        </p:xfrm>
        <a:graphic>
          <a:graphicData uri="http://schemas.openxmlformats.org/presentationml/2006/ole">
            <p:oleObj spid="_x0000_s9218" r:id="rId3" imgW="9058275" imgH="5381625" progId="">
              <p:embed/>
            </p:oleObj>
          </a:graphicData>
        </a:graphic>
      </p:graphicFrame>
      <p:sp>
        <p:nvSpPr>
          <p:cNvPr id="9222" name="Rectangle 10"/>
          <p:cNvSpPr>
            <a:spLocks noChangeArrowheads="1"/>
          </p:cNvSpPr>
          <p:nvPr/>
        </p:nvSpPr>
        <p:spPr bwMode="auto">
          <a:xfrm>
            <a:off x="2714625" y="4859338"/>
            <a:ext cx="3714750" cy="387350"/>
          </a:xfrm>
          <a:prstGeom prst="rect">
            <a:avLst/>
          </a:prstGeom>
          <a:noFill/>
          <a:ln w="9525" algn="ctr">
            <a:noFill/>
            <a:miter lim="800000"/>
            <a:headEnd/>
            <a:tailEnd/>
          </a:ln>
        </p:spPr>
        <p:txBody>
          <a:bodyPr anchor="ctr">
            <a:spAutoFit/>
          </a:bodyPr>
          <a:lstStyle/>
          <a:p>
            <a:pPr>
              <a:lnSpc>
                <a:spcPts val="2300"/>
              </a:lnSpc>
            </a:pPr>
            <a:r>
              <a:rPr kumimoji="1" lang="zh-CN" altLang="en-US" sz="1400" b="1">
                <a:solidFill>
                  <a:srgbClr val="C00000"/>
                </a:solidFill>
                <a:latin typeface="Times New Roman" pitchFamily="18" charset="0"/>
              </a:rPr>
              <a:t>坡屋顶屋脊上接闪器及屋顶引下线的安装 </a:t>
            </a:r>
          </a:p>
        </p:txBody>
      </p:sp>
      <p:sp>
        <p:nvSpPr>
          <p:cNvPr id="9223" name="TextBox 9"/>
          <p:cNvSpPr txBox="1">
            <a:spLocks noChangeArrowheads="1"/>
          </p:cNvSpPr>
          <p:nvPr/>
        </p:nvSpPr>
        <p:spPr bwMode="auto">
          <a:xfrm>
            <a:off x="1571625" y="2571750"/>
            <a:ext cx="1928813" cy="277813"/>
          </a:xfrm>
          <a:prstGeom prst="rect">
            <a:avLst/>
          </a:prstGeom>
          <a:noFill/>
          <a:ln w="9525">
            <a:noFill/>
            <a:miter lim="800000"/>
            <a:headEnd/>
            <a:tailEnd/>
          </a:ln>
        </p:spPr>
        <p:txBody>
          <a:bodyPr>
            <a:spAutoFit/>
          </a:bodyPr>
          <a:lstStyle/>
          <a:p>
            <a:r>
              <a:rPr kumimoji="1" lang="en-US" altLang="zh-CN" sz="1200" b="1">
                <a:solidFill>
                  <a:srgbClr val="0070C0"/>
                </a:solidFill>
                <a:latin typeface="Times New Roman" pitchFamily="18" charset="0"/>
              </a:rPr>
              <a:t>b:</a:t>
            </a:r>
            <a:r>
              <a:rPr kumimoji="1" lang="zh-CN" altLang="en-US" sz="1200" b="1">
                <a:solidFill>
                  <a:srgbClr val="0070C0"/>
                </a:solidFill>
                <a:latin typeface="Times New Roman" pitchFamily="18" charset="0"/>
              </a:rPr>
              <a:t>翘起高度取</a:t>
            </a:r>
            <a:r>
              <a:rPr kumimoji="1" lang="en-US" altLang="zh-CN" sz="1200" b="1">
                <a:solidFill>
                  <a:srgbClr val="0070C0"/>
                </a:solidFill>
                <a:latin typeface="Times New Roman" pitchFamily="18" charset="0"/>
              </a:rPr>
              <a:t>100mm</a:t>
            </a:r>
            <a:endParaRPr lang="zh-CN" altLang="en-US" sz="1200">
              <a:solidFill>
                <a:srgbClr val="0070C0"/>
              </a:solidFill>
            </a:endParaRPr>
          </a:p>
        </p:txBody>
      </p:sp>
      <p:sp>
        <p:nvSpPr>
          <p:cNvPr id="9224" name="TextBox 10"/>
          <p:cNvSpPr txBox="1">
            <a:spLocks noChangeArrowheads="1"/>
          </p:cNvSpPr>
          <p:nvPr/>
        </p:nvSpPr>
        <p:spPr bwMode="auto">
          <a:xfrm>
            <a:off x="1643063" y="3644900"/>
            <a:ext cx="2228850" cy="276225"/>
          </a:xfrm>
          <a:prstGeom prst="rect">
            <a:avLst/>
          </a:prstGeom>
          <a:noFill/>
          <a:ln w="9525">
            <a:noFill/>
            <a:miter lim="800000"/>
            <a:headEnd/>
            <a:tailEnd/>
          </a:ln>
        </p:spPr>
        <p:txBody>
          <a:bodyPr wrap="none">
            <a:spAutoFit/>
          </a:bodyPr>
          <a:lstStyle/>
          <a:p>
            <a:r>
              <a:rPr kumimoji="1" lang="en-US" altLang="zh-CN" sz="1200" b="1">
                <a:solidFill>
                  <a:srgbClr val="0070C0"/>
                </a:solidFill>
                <a:latin typeface="Times New Roman" pitchFamily="18" charset="0"/>
              </a:rPr>
              <a:t>c </a:t>
            </a:r>
            <a:r>
              <a:rPr kumimoji="1" lang="zh-CN" altLang="en-US" sz="1200" b="1">
                <a:solidFill>
                  <a:srgbClr val="0070C0"/>
                </a:solidFill>
                <a:latin typeface="Times New Roman" pitchFamily="18" charset="0"/>
              </a:rPr>
              <a:t>：坡面支架间距 </a:t>
            </a:r>
            <a:r>
              <a:rPr kumimoji="1" lang="en-US" altLang="zh-CN" sz="1200" b="1">
                <a:solidFill>
                  <a:srgbClr val="0070C0"/>
                </a:solidFill>
                <a:latin typeface="Times New Roman" pitchFamily="18" charset="0"/>
              </a:rPr>
              <a:t>0.5</a:t>
            </a:r>
            <a:r>
              <a:rPr kumimoji="1" lang="zh-CN" altLang="en-US" sz="1200" b="1">
                <a:solidFill>
                  <a:srgbClr val="0070C0"/>
                </a:solidFill>
                <a:latin typeface="Times New Roman" pitchFamily="18" charset="0"/>
              </a:rPr>
              <a:t>～</a:t>
            </a:r>
            <a:r>
              <a:rPr kumimoji="1" lang="en-US" altLang="zh-CN" sz="1200" b="1">
                <a:solidFill>
                  <a:srgbClr val="0070C0"/>
                </a:solidFill>
                <a:latin typeface="Times New Roman" pitchFamily="18" charset="0"/>
              </a:rPr>
              <a:t>1.0m</a:t>
            </a:r>
            <a:r>
              <a:rPr kumimoji="1" lang="zh-CN" altLang="en-US" sz="1200" b="1">
                <a:solidFill>
                  <a:srgbClr val="0070C0"/>
                </a:solidFill>
                <a:latin typeface="Times New Roman" pitchFamily="18" charset="0"/>
              </a:rPr>
              <a:t>；</a:t>
            </a:r>
            <a:endParaRPr lang="zh-CN" altLang="en-US" sz="1200">
              <a:solidFill>
                <a:srgbClr val="0070C0"/>
              </a:solidFill>
            </a:endParaRPr>
          </a:p>
        </p:txBody>
      </p:sp>
      <p:sp>
        <p:nvSpPr>
          <p:cNvPr id="9225" name="TextBox 11"/>
          <p:cNvSpPr txBox="1">
            <a:spLocks noChangeArrowheads="1"/>
          </p:cNvSpPr>
          <p:nvPr/>
        </p:nvSpPr>
        <p:spPr bwMode="auto">
          <a:xfrm>
            <a:off x="5500688" y="4216400"/>
            <a:ext cx="2214562" cy="276225"/>
          </a:xfrm>
          <a:prstGeom prst="rect">
            <a:avLst/>
          </a:prstGeom>
          <a:noFill/>
          <a:ln w="9525">
            <a:noFill/>
            <a:miter lim="800000"/>
            <a:headEnd/>
            <a:tailEnd/>
          </a:ln>
        </p:spPr>
        <p:txBody>
          <a:bodyPr>
            <a:spAutoFit/>
          </a:bodyPr>
          <a:lstStyle/>
          <a:p>
            <a:r>
              <a:rPr kumimoji="1" lang="en-US" altLang="zh-CN" sz="1200" b="1">
                <a:solidFill>
                  <a:srgbClr val="0070C0"/>
                </a:solidFill>
                <a:latin typeface="Times New Roman" pitchFamily="18" charset="0"/>
              </a:rPr>
              <a:t>d</a:t>
            </a:r>
            <a:r>
              <a:rPr kumimoji="1" lang="zh-CN" altLang="en-US" sz="1200" b="1">
                <a:solidFill>
                  <a:srgbClr val="0070C0"/>
                </a:solidFill>
                <a:latin typeface="Times New Roman" pitchFamily="18" charset="0"/>
              </a:rPr>
              <a:t>：尽可能的小，靠屋面边沿</a:t>
            </a:r>
          </a:p>
        </p:txBody>
      </p:sp>
      <p:sp>
        <p:nvSpPr>
          <p:cNvPr id="9226" name="TextBox 12"/>
          <p:cNvSpPr txBox="1">
            <a:spLocks noChangeArrowheads="1"/>
          </p:cNvSpPr>
          <p:nvPr/>
        </p:nvSpPr>
        <p:spPr bwMode="auto">
          <a:xfrm>
            <a:off x="5357813" y="2214563"/>
            <a:ext cx="2236787" cy="277812"/>
          </a:xfrm>
          <a:prstGeom prst="rect">
            <a:avLst/>
          </a:prstGeom>
          <a:noFill/>
          <a:ln w="9525">
            <a:noFill/>
            <a:miter lim="800000"/>
            <a:headEnd/>
            <a:tailEnd/>
          </a:ln>
        </p:spPr>
        <p:txBody>
          <a:bodyPr wrap="none">
            <a:spAutoFit/>
          </a:bodyPr>
          <a:lstStyle/>
          <a:p>
            <a:r>
              <a:rPr kumimoji="1" lang="en-US" altLang="zh-CN" sz="1200" b="1">
                <a:solidFill>
                  <a:srgbClr val="0070C0"/>
                </a:solidFill>
                <a:latin typeface="Times New Roman" pitchFamily="18" charset="0"/>
              </a:rPr>
              <a:t>a </a:t>
            </a:r>
            <a:r>
              <a:rPr kumimoji="1" lang="zh-CN" altLang="en-US" sz="1200" b="1">
                <a:solidFill>
                  <a:srgbClr val="0070C0"/>
                </a:solidFill>
                <a:latin typeface="Times New Roman" pitchFamily="18" charset="0"/>
              </a:rPr>
              <a:t>：水平支架间距</a:t>
            </a:r>
            <a:r>
              <a:rPr kumimoji="1" lang="en-US" altLang="zh-CN" sz="1200" b="1">
                <a:solidFill>
                  <a:srgbClr val="0070C0"/>
                </a:solidFill>
                <a:latin typeface="Times New Roman" pitchFamily="18" charset="0"/>
              </a:rPr>
              <a:t>0.5</a:t>
            </a:r>
            <a:r>
              <a:rPr kumimoji="1" lang="zh-CN" altLang="en-US" sz="1200" b="1">
                <a:solidFill>
                  <a:srgbClr val="0070C0"/>
                </a:solidFill>
                <a:latin typeface="Times New Roman" pitchFamily="18" charset="0"/>
              </a:rPr>
              <a:t>～</a:t>
            </a:r>
            <a:r>
              <a:rPr kumimoji="1" lang="en-US" altLang="zh-CN" sz="1200" b="1">
                <a:solidFill>
                  <a:srgbClr val="0070C0"/>
                </a:solidFill>
                <a:latin typeface="Times New Roman" pitchFamily="18" charset="0"/>
              </a:rPr>
              <a:t>1.0m </a:t>
            </a:r>
            <a:r>
              <a:rPr kumimoji="1" lang="zh-CN" altLang="en-US" sz="1200" b="1">
                <a:solidFill>
                  <a:srgbClr val="0070C0"/>
                </a:solidFill>
                <a:latin typeface="Times New Roman" pitchFamily="18" charset="0"/>
              </a:rPr>
              <a:t>；</a:t>
            </a:r>
            <a:endParaRPr lang="zh-CN" altLang="en-US" sz="1200">
              <a:solidFill>
                <a:srgbClr val="0070C0"/>
              </a:solidFill>
            </a:endParaRPr>
          </a:p>
        </p:txBody>
      </p:sp>
      <p:sp>
        <p:nvSpPr>
          <p:cNvPr id="9227" name="Rectangle 12"/>
          <p:cNvSpPr>
            <a:spLocks noChangeArrowheads="1"/>
          </p:cNvSpPr>
          <p:nvPr/>
        </p:nvSpPr>
        <p:spPr bwMode="auto">
          <a:xfrm>
            <a:off x="-357188" y="5300663"/>
            <a:ext cx="9144001" cy="1201737"/>
          </a:xfrm>
          <a:prstGeom prst="rect">
            <a:avLst/>
          </a:prstGeom>
          <a:noFill/>
          <a:ln w="9525" algn="ctr">
            <a:noFill/>
            <a:miter lim="800000"/>
            <a:headEnd/>
            <a:tailEnd/>
          </a:ln>
        </p:spPr>
        <p:txBody>
          <a:bodyPr anchor="ctr">
            <a:spAutoFit/>
          </a:bodyPr>
          <a:lstStyle/>
          <a:p>
            <a:pPr indent="1023938" algn="ctr"/>
            <a:r>
              <a:rPr kumimoji="1" lang="en-US" altLang="zh-CN" sz="3600">
                <a:latin typeface="Times New Roman" pitchFamily="18" charset="0"/>
              </a:rPr>
              <a:t> </a:t>
            </a:r>
            <a:r>
              <a:rPr kumimoji="1" lang="zh-CN" altLang="en-US" b="1">
                <a:latin typeface="Times New Roman" pitchFamily="18" charset="0"/>
              </a:rPr>
              <a:t>坡屋面接闪器与引下线的安装施工</a:t>
            </a:r>
          </a:p>
          <a:p>
            <a:pPr indent="1023938" algn="ctr"/>
            <a:r>
              <a:rPr kumimoji="1" lang="zh-CN" altLang="en-US" b="1">
                <a:latin typeface="Times New Roman" pitchFamily="18" charset="0"/>
              </a:rPr>
              <a:t>注： </a:t>
            </a:r>
            <a:r>
              <a:rPr kumimoji="1" lang="en-US" altLang="zh-CN" b="1">
                <a:latin typeface="Times New Roman" pitchFamily="18" charset="0"/>
              </a:rPr>
              <a:t>a—</a:t>
            </a:r>
            <a:r>
              <a:rPr kumimoji="1" lang="zh-CN" altLang="en-US" b="1">
                <a:latin typeface="Times New Roman" pitchFamily="18" charset="0"/>
              </a:rPr>
              <a:t>水平接闪导线支架的距离          </a:t>
            </a:r>
            <a:r>
              <a:rPr kumimoji="1" lang="en-US" altLang="zh-CN" b="1">
                <a:latin typeface="Times New Roman" pitchFamily="18" charset="0"/>
              </a:rPr>
              <a:t>b—</a:t>
            </a:r>
            <a:r>
              <a:rPr kumimoji="1" lang="zh-CN" altLang="en-US" b="1">
                <a:latin typeface="Times New Roman" pitchFamily="18" charset="0"/>
              </a:rPr>
              <a:t>水平接闪导线的翘起高度  </a:t>
            </a:r>
          </a:p>
          <a:p>
            <a:pPr indent="1023938" algn="ctr"/>
            <a:r>
              <a:rPr kumimoji="1" lang="zh-CN" altLang="en-US" b="1">
                <a:latin typeface="Times New Roman" pitchFamily="18" charset="0"/>
              </a:rPr>
              <a:t>  </a:t>
            </a:r>
            <a:r>
              <a:rPr kumimoji="1" lang="en-US" altLang="zh-CN" b="1">
                <a:latin typeface="Times New Roman" pitchFamily="18" charset="0"/>
              </a:rPr>
              <a:t>c—</a:t>
            </a:r>
            <a:r>
              <a:rPr kumimoji="1" lang="zh-CN" altLang="en-US" b="1">
                <a:latin typeface="Times New Roman" pitchFamily="18" charset="0"/>
              </a:rPr>
              <a:t>坡面接闪导线支架的距离       </a:t>
            </a:r>
            <a:r>
              <a:rPr kumimoji="1" lang="en-US" altLang="zh-CN" b="1">
                <a:latin typeface="Times New Roman" pitchFamily="18" charset="0"/>
              </a:rPr>
              <a:t>d—</a:t>
            </a:r>
            <a:r>
              <a:rPr kumimoji="1" lang="zh-CN" altLang="en-US" b="1">
                <a:latin typeface="Times New Roman" pitchFamily="18" charset="0"/>
              </a:rPr>
              <a:t>接闪器与屋面边沿的距离尽可能靠近</a:t>
            </a:r>
          </a:p>
        </p:txBody>
      </p:sp>
    </p:spTree>
  </p:cSld>
  <p:clrMapOvr>
    <a:masterClrMapping/>
  </p:clrMapOvr>
  <p:transition>
    <p:randomBar dir="ver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500" y="2082800"/>
            <a:ext cx="4286250" cy="2928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10242" name="Object 2"/>
          <p:cNvGraphicFramePr>
            <a:graphicFrameLocks noChangeAspect="1"/>
          </p:cNvGraphicFramePr>
          <p:nvPr/>
        </p:nvGraphicFramePr>
        <p:xfrm>
          <a:off x="2419350" y="2071688"/>
          <a:ext cx="4371975" cy="2468562"/>
        </p:xfrm>
        <a:graphic>
          <a:graphicData uri="http://schemas.openxmlformats.org/presentationml/2006/ole">
            <p:oleObj spid="_x0000_s10242" r:id="rId3" imgW="9058275" imgH="5114925" progId="">
              <p:embed/>
            </p:oleObj>
          </a:graphicData>
        </a:graphic>
      </p:graphicFrame>
      <p:sp>
        <p:nvSpPr>
          <p:cNvPr id="10244" name="Rectangle 6"/>
          <p:cNvSpPr>
            <a:spLocks noChangeArrowheads="1"/>
          </p:cNvSpPr>
          <p:nvPr/>
        </p:nvSpPr>
        <p:spPr bwMode="auto">
          <a:xfrm>
            <a:off x="3143250" y="4371975"/>
            <a:ext cx="3929063" cy="641350"/>
          </a:xfrm>
          <a:prstGeom prst="rect">
            <a:avLst/>
          </a:prstGeom>
          <a:noFill/>
          <a:ln w="9525" algn="ctr">
            <a:noFill/>
            <a:miter lim="800000"/>
            <a:headEnd/>
            <a:tailEnd/>
          </a:ln>
        </p:spPr>
        <p:txBody>
          <a:bodyPr anchor="ctr">
            <a:spAutoFit/>
          </a:bodyPr>
          <a:lstStyle/>
          <a:p>
            <a:r>
              <a:rPr kumimoji="1" lang="en-US" altLang="zh-CN" sz="3600">
                <a:latin typeface="Times New Roman" pitchFamily="18" charset="0"/>
              </a:rPr>
              <a:t> </a:t>
            </a:r>
            <a:r>
              <a:rPr kumimoji="1" lang="zh-CN" altLang="en-US" sz="1600" b="1">
                <a:solidFill>
                  <a:srgbClr val="CC3300"/>
                </a:solidFill>
                <a:latin typeface="Times New Roman" pitchFamily="18" charset="0"/>
              </a:rPr>
              <a:t>与屋檐排水沟连接的引下线的安装</a:t>
            </a:r>
          </a:p>
        </p:txBody>
      </p:sp>
      <p:sp>
        <p:nvSpPr>
          <p:cNvPr id="7" name="Rectangle 2"/>
          <p:cNvSpPr txBox="1">
            <a:spLocks noChangeArrowheads="1"/>
          </p:cNvSpPr>
          <p:nvPr/>
        </p:nvSpPr>
        <p:spPr bwMode="auto">
          <a:xfrm>
            <a:off x="571500" y="917575"/>
            <a:ext cx="8177213" cy="654050"/>
          </a:xfrm>
          <a:prstGeom prst="rect">
            <a:avLst/>
          </a:prstGeom>
          <a:noFill/>
          <a:ln w="9525">
            <a:noFill/>
            <a:miter lim="800000"/>
            <a:headEnd/>
            <a:tailEnd/>
          </a:ln>
          <a:effectLst/>
        </p:spPr>
        <p:txBody>
          <a:bodyPr anchor="ctr"/>
          <a:lstStyle/>
          <a:p>
            <a:pPr algn="ctr">
              <a:defRPr/>
            </a:pPr>
            <a:r>
              <a:rPr lang="zh-CN" altLang="en-US" sz="2400" kern="0" dirty="0" smtClean="0">
                <a:solidFill>
                  <a:srgbClr val="FF0000"/>
                </a:solidFill>
                <a:latin typeface="黑体" pitchFamily="49" charset="-122"/>
                <a:ea typeface="黑体" pitchFamily="49" charset="-122"/>
                <a:cs typeface="+mj-cs"/>
              </a:rPr>
              <a:t>三、</a:t>
            </a:r>
            <a:r>
              <a:rPr lang="zh-CN" altLang="en-US" sz="2400" kern="0" dirty="0">
                <a:solidFill>
                  <a:srgbClr val="FF0000"/>
                </a:solidFill>
                <a:latin typeface="黑体" pitchFamily="49" charset="-122"/>
                <a:ea typeface="黑体" pitchFamily="49" charset="-122"/>
                <a:cs typeface="+mj-cs"/>
              </a:rPr>
              <a:t>防雷装置施工质量</a:t>
            </a:r>
            <a:r>
              <a:rPr lang="zh-CN" altLang="en-US" sz="2400" kern="0" dirty="0">
                <a:solidFill>
                  <a:srgbClr val="FF0000"/>
                </a:solidFill>
                <a:effectLst>
                  <a:outerShdw blurRad="38100" dist="38100" dir="2700000" algn="tl">
                    <a:srgbClr val="C0C0C0"/>
                  </a:outerShdw>
                </a:effectLst>
                <a:latin typeface="黑体" pitchFamily="49" charset="-122"/>
                <a:ea typeface="黑体" pitchFamily="49" charset="-122"/>
                <a:cs typeface="+mj-cs"/>
              </a:rPr>
              <a:t>验收</a:t>
            </a:r>
            <a:r>
              <a:rPr lang="zh-CN" altLang="en-US" sz="2400" kern="0" dirty="0">
                <a:solidFill>
                  <a:srgbClr val="FF0000"/>
                </a:solidFill>
                <a:latin typeface="黑体" pitchFamily="49" charset="-122"/>
                <a:ea typeface="黑体" pitchFamily="49" charset="-122"/>
                <a:cs typeface="+mj-cs"/>
              </a:rPr>
              <a:t>的内容及要求（结合</a:t>
            </a:r>
            <a:r>
              <a:rPr lang="en-US" altLang="zh-CN" sz="2400" kern="0" dirty="0">
                <a:solidFill>
                  <a:srgbClr val="FF0000"/>
                </a:solidFill>
                <a:latin typeface="黑体" pitchFamily="49" charset="-122"/>
                <a:ea typeface="黑体" pitchFamily="49" charset="-122"/>
                <a:cs typeface="+mj-cs"/>
              </a:rPr>
              <a:t>GB50601</a:t>
            </a:r>
            <a:r>
              <a:rPr lang="zh-CN" altLang="en-US" sz="2400" kern="0" dirty="0">
                <a:solidFill>
                  <a:srgbClr val="FF0000"/>
                </a:solidFill>
                <a:latin typeface="黑体" pitchFamily="49" charset="-122"/>
                <a:ea typeface="黑体" pitchFamily="49" charset="-122"/>
                <a:cs typeface="+mj-cs"/>
              </a:rPr>
              <a:t>） </a:t>
            </a:r>
          </a:p>
        </p:txBody>
      </p:sp>
      <p:sp>
        <p:nvSpPr>
          <p:cNvPr id="10246" name="Rectangle 2"/>
          <p:cNvSpPr>
            <a:spLocks noGrp="1" noChangeArrowheads="1"/>
          </p:cNvSpPr>
          <p:nvPr>
            <p:ph type="title"/>
          </p:nvPr>
        </p:nvSpPr>
        <p:spPr>
          <a:xfrm>
            <a:off x="714375" y="1500188"/>
            <a:ext cx="3214688" cy="571500"/>
          </a:xfrm>
        </p:spPr>
        <p:txBody>
          <a:bodyPr/>
          <a:lstStyle/>
          <a:p>
            <a:pPr eaLnBrk="1" hangingPunct="1"/>
            <a:r>
              <a:rPr lang="zh-CN" altLang="en-US" sz="2000" b="1" smtClean="0">
                <a:solidFill>
                  <a:srgbClr val="0070C0"/>
                </a:solidFill>
              </a:rPr>
              <a:t>（</a:t>
            </a:r>
            <a:r>
              <a:rPr lang="en-US" altLang="zh-CN" sz="2000" b="1" smtClean="0">
                <a:solidFill>
                  <a:srgbClr val="0070C0"/>
                </a:solidFill>
              </a:rPr>
              <a:t>8</a:t>
            </a:r>
            <a:r>
              <a:rPr lang="zh-CN" altLang="en-US" sz="2000" b="1" smtClean="0">
                <a:solidFill>
                  <a:srgbClr val="0070C0"/>
                </a:solidFill>
              </a:rPr>
              <a:t>）接闪器的具体规定</a:t>
            </a:r>
          </a:p>
        </p:txBody>
      </p:sp>
      <p:sp>
        <p:nvSpPr>
          <p:cNvPr id="10247" name="Rectangle 8"/>
          <p:cNvSpPr>
            <a:spLocks noChangeArrowheads="1"/>
          </p:cNvSpPr>
          <p:nvPr/>
        </p:nvSpPr>
        <p:spPr bwMode="auto">
          <a:xfrm>
            <a:off x="835025" y="5356225"/>
            <a:ext cx="7388225" cy="915988"/>
          </a:xfrm>
          <a:prstGeom prst="rect">
            <a:avLst/>
          </a:prstGeom>
          <a:noFill/>
          <a:ln w="9525" algn="ctr">
            <a:noFill/>
            <a:miter lim="800000"/>
            <a:headEnd/>
            <a:tailEnd/>
          </a:ln>
        </p:spPr>
        <p:txBody>
          <a:bodyPr wrap="none" anchor="ctr">
            <a:spAutoFit/>
          </a:bodyPr>
          <a:lstStyle/>
          <a:p>
            <a:pPr indent="955675" algn="ctr"/>
            <a:endParaRPr kumimoji="1" lang="zh-CN" altLang="en-US" b="1">
              <a:latin typeface="Times New Roman" pitchFamily="18" charset="0"/>
            </a:endParaRPr>
          </a:p>
          <a:p>
            <a:pPr indent="955675" algn="ctr"/>
            <a:r>
              <a:rPr kumimoji="1" lang="zh-CN" altLang="en-US" b="1">
                <a:latin typeface="Times New Roman" pitchFamily="18" charset="0"/>
              </a:rPr>
              <a:t>注： </a:t>
            </a:r>
            <a:r>
              <a:rPr kumimoji="1" lang="en-US" altLang="zh-CN" b="1">
                <a:latin typeface="Times New Roman" pitchFamily="18" charset="0"/>
              </a:rPr>
              <a:t>f—</a:t>
            </a:r>
            <a:r>
              <a:rPr kumimoji="1" lang="zh-CN" altLang="en-US" b="1">
                <a:solidFill>
                  <a:srgbClr val="CC3300"/>
                </a:solidFill>
                <a:latin typeface="Times New Roman" pitchFamily="18" charset="0"/>
              </a:rPr>
              <a:t>引下线与建筑物转角处的距离</a:t>
            </a:r>
            <a:r>
              <a:rPr kumimoji="1" lang="zh-CN" altLang="en-US" b="1">
                <a:latin typeface="Times New Roman" pitchFamily="18" charset="0"/>
              </a:rPr>
              <a:t>；     </a:t>
            </a:r>
            <a:r>
              <a:rPr kumimoji="1" lang="en-US" altLang="zh-CN" b="1">
                <a:latin typeface="Times New Roman" pitchFamily="18" charset="0"/>
              </a:rPr>
              <a:t>g—</a:t>
            </a:r>
            <a:r>
              <a:rPr kumimoji="1" lang="zh-CN" altLang="en-US" b="1">
                <a:solidFill>
                  <a:srgbClr val="CC3300"/>
                </a:solidFill>
                <a:latin typeface="Times New Roman" pitchFamily="18" charset="0"/>
              </a:rPr>
              <a:t>引下线支架距离</a:t>
            </a:r>
          </a:p>
          <a:p>
            <a:pPr indent="955675" algn="ctr"/>
            <a:r>
              <a:rPr kumimoji="1" lang="en-US" altLang="zh-CN" b="1">
                <a:latin typeface="Times New Roman" pitchFamily="18" charset="0"/>
              </a:rPr>
              <a:t>f:  </a:t>
            </a:r>
            <a:r>
              <a:rPr kumimoji="1" lang="en-US" altLang="zh-CN" b="1">
                <a:solidFill>
                  <a:srgbClr val="CC3300"/>
                </a:solidFill>
                <a:latin typeface="Times New Roman" pitchFamily="18" charset="0"/>
              </a:rPr>
              <a:t>300mm</a:t>
            </a:r>
            <a:r>
              <a:rPr kumimoji="1" lang="en-US" altLang="zh-CN" b="1">
                <a:latin typeface="Times New Roman" pitchFamily="18" charset="0"/>
              </a:rPr>
              <a:t>             g</a:t>
            </a:r>
            <a:r>
              <a:rPr kumimoji="1" lang="zh-CN" altLang="en-US" b="1">
                <a:latin typeface="Times New Roman" pitchFamily="18" charset="0"/>
              </a:rPr>
              <a:t>：</a:t>
            </a:r>
            <a:r>
              <a:rPr kumimoji="1" lang="en-US" altLang="zh-CN" b="1">
                <a:solidFill>
                  <a:srgbClr val="CC3300"/>
                </a:solidFill>
                <a:latin typeface="Times New Roman" pitchFamily="18" charset="0"/>
              </a:rPr>
              <a:t>1000mm</a:t>
            </a:r>
            <a:r>
              <a:rPr kumimoji="1" lang="en-US" altLang="zh-CN" b="1">
                <a:latin typeface="Times New Roman" pitchFamily="18" charset="0"/>
              </a:rPr>
              <a:t> </a:t>
            </a:r>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34708</TotalTime>
  <Words>12438</Words>
  <Application>Microsoft PowerPoint</Application>
  <PresentationFormat>自定义</PresentationFormat>
  <Paragraphs>1084</Paragraphs>
  <Slides>130</Slides>
  <Notes>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vt:i4>
      </vt:variant>
      <vt:variant>
        <vt:lpstr>幻灯片标题</vt:lpstr>
      </vt:variant>
      <vt:variant>
        <vt:i4>130</vt:i4>
      </vt:variant>
    </vt:vector>
  </HeadingPairs>
  <TitlesOfParts>
    <vt:vector size="144" baseType="lpstr">
      <vt:lpstr>Arial</vt:lpstr>
      <vt:lpstr>宋体</vt:lpstr>
      <vt:lpstr>Times New Roman</vt:lpstr>
      <vt:lpstr>隶书</vt:lpstr>
      <vt:lpstr>黑体</vt:lpstr>
      <vt:lpstr>Verdana</vt:lpstr>
      <vt:lpstr>Wingdings</vt:lpstr>
      <vt:lpstr>Tahoma</vt:lpstr>
      <vt:lpstr>Gabriola</vt:lpstr>
      <vt:lpstr>Arial Black</vt:lpstr>
      <vt:lpstr>默认设计模板</vt:lpstr>
      <vt:lpstr>VISIO</vt:lpstr>
      <vt:lpstr>公式</vt:lpstr>
      <vt:lpstr>Picture2</vt:lpstr>
      <vt:lpstr>淮南市气象局：凌旺福 </vt:lpstr>
      <vt:lpstr> 重点和大家交流三个方面内容：</vt:lpstr>
      <vt:lpstr>·防雷装置检测与验收目的和意义</vt:lpstr>
      <vt:lpstr>幻灯片 4</vt:lpstr>
      <vt:lpstr>幻灯片 5</vt:lpstr>
      <vt:lpstr>幻灯片 6</vt:lpstr>
      <vt:lpstr>幻灯片 7</vt:lpstr>
      <vt:lpstr>幻灯片 8</vt:lpstr>
      <vt:lpstr>防雷工作开展的主要依据</vt:lpstr>
      <vt:lpstr>幻灯片 10</vt:lpstr>
      <vt:lpstr>幻灯片 11</vt:lpstr>
      <vt:lpstr>幻灯片 12</vt:lpstr>
      <vt:lpstr>幻灯片 13</vt:lpstr>
      <vt:lpstr>幻灯片 14</vt:lpstr>
      <vt:lpstr>幻灯片 15</vt:lpstr>
      <vt:lpstr>幻灯片 16</vt:lpstr>
      <vt:lpstr>·常用的检测仪器</vt:lpstr>
      <vt:lpstr>幻灯片 18</vt:lpstr>
      <vt:lpstr>·1·剩磁检测</vt:lpstr>
      <vt:lpstr>雷电流剩磁的判定</vt:lpstr>
      <vt:lpstr>幻灯片 21</vt:lpstr>
      <vt:lpstr>幻灯片 22</vt:lpstr>
      <vt:lpstr>原理：与三极法类似，用一大电阻的电压表测出各电极之间的电压和一个电流表测出回路电流，即可求出接地电阻。  特点：能有效地消除测量回路导线间的互感影响，测量更精确。  </vt:lpstr>
      <vt:lpstr>接地电阻值测量时应注意的事项:</vt:lpstr>
      <vt:lpstr>接地电阻测量的其他注意事项</vt:lpstr>
      <vt:lpstr>·3·不接触测试</vt:lpstr>
      <vt:lpstr> 不接触测试的方法介绍</vt:lpstr>
      <vt:lpstr> 不接触测试的注意事项及优缺点</vt:lpstr>
      <vt:lpstr>·4·电气连通性测试</vt:lpstr>
      <vt:lpstr>·5·土壤电阻率的测量</vt:lpstr>
      <vt:lpstr>幻灯片 31</vt:lpstr>
      <vt:lpstr>幻灯片 32</vt:lpstr>
      <vt:lpstr>·6·防雷元件的测量</vt:lpstr>
      <vt:lpstr>·7·绝缘电阻的测量</vt:lpstr>
      <vt:lpstr>·8·大型地网接地电阻测试仪</vt:lpstr>
      <vt:lpstr>幻灯片 36</vt:lpstr>
      <vt:lpstr>幻灯片 37</vt:lpstr>
      <vt:lpstr>幻灯片 38</vt:lpstr>
      <vt:lpstr>幻灯片 39</vt:lpstr>
      <vt:lpstr>幻灯片 40</vt:lpstr>
      <vt:lpstr>幻灯片 41</vt:lpstr>
      <vt:lpstr>幻灯片 42</vt:lpstr>
      <vt:lpstr>幻灯片 43</vt:lpstr>
      <vt:lpstr>·对测量仪器的基本要求</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三、防雷装置施工质量验收的内容及要求（结合GB50601） </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（8）接闪器的具体规定</vt:lpstr>
      <vt:lpstr>（8）接闪器的具体规定</vt:lpstr>
      <vt:lpstr>（8）接闪器的具体规定</vt:lpstr>
      <vt:lpstr>（8）接闪器的具体规定</vt:lpstr>
      <vt:lpstr>（8）接闪器的具体规定</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(12) SPD连接线的基本规定</vt:lpstr>
      <vt:lpstr>·是否需要SPD2</vt:lpstr>
      <vt:lpstr>归纳：需安装SPD2、SPD3的条件</vt:lpstr>
      <vt:lpstr>幻灯片 120</vt:lpstr>
      <vt:lpstr>·绝缘区域协调</vt:lpstr>
      <vt:lpstr>幻灯片 122</vt:lpstr>
      <vt:lpstr>幻灯片 123</vt:lpstr>
      <vt:lpstr>SPD在TN-C-S系统中安装</vt:lpstr>
      <vt:lpstr>SPD在TN系统中安装</vt:lpstr>
      <vt:lpstr>SPD在TT系统中安装 （3+1形式）</vt:lpstr>
      <vt:lpstr>SPD在TT中安装</vt:lpstr>
      <vt:lpstr>SPD在IT系统中安装</vt:lpstr>
      <vt:lpstr>幻灯片 129</vt:lpstr>
      <vt:lpstr>幻灯片 130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建 筑 物 防 雷 设 计 规 范 GB 50057-94  （2000年版） 宣    贯    材    料</dc:title>
  <dc:creator>hs</dc:creator>
  <cp:lastModifiedBy>刘晖</cp:lastModifiedBy>
  <cp:revision>1745</cp:revision>
  <dcterms:created xsi:type="dcterms:W3CDTF">2005-08-11T09:38:16Z</dcterms:created>
  <dcterms:modified xsi:type="dcterms:W3CDTF">2016-11-11T03:42:04Z</dcterms:modified>
</cp:coreProperties>
</file>